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5" r:id="rId4"/>
    <p:sldMasterId id="2147483995" r:id="rId5"/>
  </p:sldMasterIdLst>
  <p:notesMasterIdLst>
    <p:notesMasterId r:id="rId12"/>
  </p:notesMasterIdLst>
  <p:sldIdLst>
    <p:sldId id="266" r:id="rId6"/>
    <p:sldId id="257" r:id="rId7"/>
    <p:sldId id="263" r:id="rId8"/>
    <p:sldId id="265" r:id="rId9"/>
    <p:sldId id="264" r:id="rId10"/>
    <p:sldId id="267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71366B6-A1E3-411A-89B6-F41540705B99}">
          <p14:sldIdLst>
            <p14:sldId id="266"/>
            <p14:sldId id="257"/>
            <p14:sldId id="263"/>
            <p14:sldId id="265"/>
            <p14:sldId id="264"/>
          </p14:sldIdLst>
        </p14:section>
        <p14:section name="Untitled Section" id="{F4456FA5-6596-4E51-AD69-C8D511362D7D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436B20-D9C6-42CB-BE1F-226B44994DE3}" v="4" dt="2023-10-24T09:47:57.6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B7127-08C0-4231-A0C8-AFDD301276DD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EA5AA-DBD6-4BD9-BB1E-EB34D35A6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7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1EA5AA-DBD6-4BD9-BB1E-EB34D35A6CE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0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Slide Spar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9455A7EA-FACB-4FE3-B081-AEF15C814EE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4" y="1609859"/>
            <a:ext cx="4173268" cy="425003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2"/>
                </a:solidFill>
                <a:highlight>
                  <a:srgbClr val="84BEA6"/>
                </a:highlight>
                <a:latin typeface="Publico Headline Bold" panose="02040802060504060203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89AEAA-4976-E70E-9168-17F9B66AD0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B0C7C-5EF9-7572-93C3-924BA21B38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7895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761AC6CD-4158-49D4-140C-6D40A2851F51}"/>
              </a:ext>
            </a:extLst>
          </p:cNvPr>
          <p:cNvGrpSpPr/>
          <p:nvPr userDrawn="1"/>
        </p:nvGrpSpPr>
        <p:grpSpPr>
          <a:xfrm>
            <a:off x="344775" y="853573"/>
            <a:ext cx="12716501" cy="6537605"/>
            <a:chOff x="344775" y="853573"/>
            <a:chExt cx="12716501" cy="6537605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AD2B7DD-26C5-BE43-F4E2-6A991BA8A7FD}"/>
                </a:ext>
              </a:extLst>
            </p:cNvPr>
            <p:cNvSpPr/>
            <p:nvPr userDrawn="1"/>
          </p:nvSpPr>
          <p:spPr>
            <a:xfrm rot="19909052">
              <a:off x="6521322" y="853573"/>
              <a:ext cx="6539954" cy="3179283"/>
            </a:xfrm>
            <a:custGeom>
              <a:avLst/>
              <a:gdLst>
                <a:gd name="connsiteX0" fmla="*/ 6539954 w 6539954"/>
                <a:gd name="connsiteY0" fmla="*/ 569882 h 3179283"/>
                <a:gd name="connsiteX1" fmla="*/ 5141833 w 6539954"/>
                <a:gd name="connsiteY1" fmla="*/ 3179283 h 3179283"/>
                <a:gd name="connsiteX2" fmla="*/ 1589642 w 6539954"/>
                <a:gd name="connsiteY2" fmla="*/ 3179283 h 3179283"/>
                <a:gd name="connsiteX3" fmla="*/ 8207 w 6539954"/>
                <a:gd name="connsiteY3" fmla="*/ 1752173 h 3179283"/>
                <a:gd name="connsiteX4" fmla="*/ 0 w 6539954"/>
                <a:gd name="connsiteY4" fmla="*/ 1589641 h 3179283"/>
                <a:gd name="connsiteX5" fmla="*/ 15422 w 6539954"/>
                <a:gd name="connsiteY5" fmla="*/ 1367329 h 3179283"/>
                <a:gd name="connsiteX6" fmla="*/ 831924 w 6539954"/>
                <a:gd name="connsiteY6" fmla="*/ 191861 h 3179283"/>
                <a:gd name="connsiteX7" fmla="*/ 1589642 w 6539954"/>
                <a:gd name="connsiteY7" fmla="*/ 0 h 3179283"/>
                <a:gd name="connsiteX8" fmla="*/ 5476346 w 6539954"/>
                <a:gd name="connsiteY8" fmla="*/ 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539954" h="3179283">
                  <a:moveTo>
                    <a:pt x="6539954" y="569882"/>
                  </a:moveTo>
                  <a:lnTo>
                    <a:pt x="5141833" y="3179283"/>
                  </a:lnTo>
                  <a:lnTo>
                    <a:pt x="1589642" y="3179283"/>
                  </a:lnTo>
                  <a:cubicBezTo>
                    <a:pt x="766578" y="3179283"/>
                    <a:pt x="89613" y="2553759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5476346" y="0"/>
                  </a:lnTo>
                  <a:close/>
                </a:path>
              </a:pathLst>
            </a:custGeom>
            <a:solidFill>
              <a:srgbClr val="CFD0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763B7FF-3AAA-9AF0-769A-D13B44C2A9AC}"/>
                </a:ext>
              </a:extLst>
            </p:cNvPr>
            <p:cNvSpPr/>
            <p:nvPr userDrawn="1"/>
          </p:nvSpPr>
          <p:spPr>
            <a:xfrm rot="9107403">
              <a:off x="344775" y="4211895"/>
              <a:ext cx="6363811" cy="3179283"/>
            </a:xfrm>
            <a:custGeom>
              <a:avLst/>
              <a:gdLst>
                <a:gd name="connsiteX0" fmla="*/ 874539 w 6363811"/>
                <a:gd name="connsiteY0" fmla="*/ 3009740 h 3179283"/>
                <a:gd name="connsiteX1" fmla="*/ 8207 w 6363811"/>
                <a:gd name="connsiteY1" fmla="*/ 1752173 h 3179283"/>
                <a:gd name="connsiteX2" fmla="*/ 0 w 6363811"/>
                <a:gd name="connsiteY2" fmla="*/ 1589641 h 3179283"/>
                <a:gd name="connsiteX3" fmla="*/ 15422 w 6363811"/>
                <a:gd name="connsiteY3" fmla="*/ 1367329 h 3179283"/>
                <a:gd name="connsiteX4" fmla="*/ 831924 w 6363811"/>
                <a:gd name="connsiteY4" fmla="*/ 191861 h 3179283"/>
                <a:gd name="connsiteX5" fmla="*/ 1589642 w 6363811"/>
                <a:gd name="connsiteY5" fmla="*/ 0 h 3179283"/>
                <a:gd name="connsiteX6" fmla="*/ 2453410 w 6363811"/>
                <a:gd name="connsiteY6" fmla="*/ 0 h 3179283"/>
                <a:gd name="connsiteX7" fmla="*/ 6363811 w 6363811"/>
                <a:gd name="connsiteY7" fmla="*/ 2097613 h 3179283"/>
                <a:gd name="connsiteX8" fmla="*/ 5783583 w 6363811"/>
                <a:gd name="connsiteY8" fmla="*/ 3179283 h 3179283"/>
                <a:gd name="connsiteX9" fmla="*/ 1589642 w 6363811"/>
                <a:gd name="connsiteY9" fmla="*/ 3179283 h 3179283"/>
                <a:gd name="connsiteX10" fmla="*/ 874539 w 6363811"/>
                <a:gd name="connsiteY10" fmla="*/ 3009740 h 3179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63811" h="3179283">
                  <a:moveTo>
                    <a:pt x="874539" y="3009740"/>
                  </a:moveTo>
                  <a:cubicBezTo>
                    <a:pt x="401635" y="2771137"/>
                    <a:pt x="64173" y="2303263"/>
                    <a:pt x="8207" y="1752173"/>
                  </a:cubicBezTo>
                  <a:lnTo>
                    <a:pt x="0" y="1589641"/>
                  </a:lnTo>
                  <a:lnTo>
                    <a:pt x="15422" y="1367329"/>
                  </a:lnTo>
                  <a:cubicBezTo>
                    <a:pt x="86585" y="858806"/>
                    <a:pt x="398335" y="427401"/>
                    <a:pt x="831924" y="191861"/>
                  </a:cubicBezTo>
                  <a:cubicBezTo>
                    <a:pt x="1057166" y="69503"/>
                    <a:pt x="1315287" y="0"/>
                    <a:pt x="1589642" y="0"/>
                  </a:cubicBezTo>
                  <a:lnTo>
                    <a:pt x="2453410" y="0"/>
                  </a:lnTo>
                  <a:lnTo>
                    <a:pt x="6363811" y="2097613"/>
                  </a:lnTo>
                  <a:lnTo>
                    <a:pt x="5783583" y="3179283"/>
                  </a:lnTo>
                  <a:lnTo>
                    <a:pt x="1589642" y="3179283"/>
                  </a:lnTo>
                  <a:cubicBezTo>
                    <a:pt x="1332435" y="3179283"/>
                    <a:pt x="1089495" y="3118196"/>
                    <a:pt x="874539" y="3009740"/>
                  </a:cubicBezTo>
                  <a:close/>
                </a:path>
              </a:pathLst>
            </a:custGeom>
            <a:solidFill>
              <a:srgbClr val="6DA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</a:endParaRPr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91CEE-E20C-47D2-B935-2962B2071D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41413" y="1989137"/>
            <a:ext cx="10404475" cy="42116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01F13-B79D-437C-AF0A-1397236D4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1"/>
            <a:ext cx="10404475" cy="56733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90844-1DEC-42C9-AA0B-26F0D8727FA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31633" y="1588392"/>
            <a:ext cx="10414255" cy="295281"/>
          </a:xfrm>
        </p:spPr>
        <p:txBody>
          <a:bodyPr wrap="square" tIns="36000"/>
          <a:lstStyle>
            <a:lvl1pPr>
              <a:lnSpc>
                <a:spcPct val="80000"/>
              </a:lnSpc>
              <a:defRPr sz="15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subheading here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1E53EC6-C9BD-8894-898A-124490C4CFD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787321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Text w/ Two Log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D0724-7ACA-451A-A75A-928242C264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1413" y="2385060"/>
            <a:ext cx="10353191" cy="2339340"/>
          </a:xfrm>
        </p:spPr>
        <p:txBody>
          <a:bodyPr anchor="t"/>
          <a:lstStyle>
            <a:lvl1pPr algn="l">
              <a:lnSpc>
                <a:spcPct val="79000"/>
              </a:lnSpc>
              <a:defRPr sz="80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F6BCB-7C34-48E6-9FC4-232FC9D226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1413" y="4828680"/>
            <a:ext cx="5449887" cy="827999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200" cap="none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Insert text here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42B40A-587D-4E5B-BF1C-0852C72B78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440" y="5760960"/>
            <a:ext cx="1781277" cy="565986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6E19C8-5B6C-8B63-373E-8FEED177843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3" y="1196340"/>
            <a:ext cx="1051560" cy="1051560"/>
          </a:xfrm>
          <a:custGeom>
            <a:avLst/>
            <a:gdLst>
              <a:gd name="connsiteX0" fmla="*/ 525780 w 1051560"/>
              <a:gd name="connsiteY0" fmla="*/ 0 h 1051560"/>
              <a:gd name="connsiteX1" fmla="*/ 1051560 w 1051560"/>
              <a:gd name="connsiteY1" fmla="*/ 525780 h 1051560"/>
              <a:gd name="connsiteX2" fmla="*/ 525780 w 1051560"/>
              <a:gd name="connsiteY2" fmla="*/ 1051560 h 1051560"/>
              <a:gd name="connsiteX3" fmla="*/ 0 w 1051560"/>
              <a:gd name="connsiteY3" fmla="*/ 525780 h 1051560"/>
              <a:gd name="connsiteX4" fmla="*/ 525780 w 1051560"/>
              <a:gd name="connsiteY4" fmla="*/ 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" h="1051560">
                <a:moveTo>
                  <a:pt x="525780" y="0"/>
                </a:moveTo>
                <a:cubicBezTo>
                  <a:pt x="816160" y="0"/>
                  <a:pt x="1051560" y="235400"/>
                  <a:pt x="1051560" y="525780"/>
                </a:cubicBezTo>
                <a:cubicBezTo>
                  <a:pt x="1051560" y="816160"/>
                  <a:pt x="816160" y="1051560"/>
                  <a:pt x="525780" y="1051560"/>
                </a:cubicBezTo>
                <a:cubicBezTo>
                  <a:pt x="235400" y="1051560"/>
                  <a:pt x="0" y="816160"/>
                  <a:pt x="0" y="525780"/>
                </a:cubicBezTo>
                <a:cubicBezTo>
                  <a:pt x="0" y="235400"/>
                  <a:pt x="235400" y="0"/>
                  <a:pt x="52578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0" name="Picture Placeholder 84">
            <a:extLst>
              <a:ext uri="{FF2B5EF4-FFF2-40B4-BE49-F238E27FC236}">
                <a16:creationId xmlns:a16="http://schemas.microsoft.com/office/drawing/2014/main" id="{135F9F13-0585-AB04-D6E0-529A73985B43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253193" y="1308121"/>
            <a:ext cx="827999" cy="827999"/>
          </a:xfrm>
          <a:prstGeom prst="ellipse">
            <a:avLst/>
          </a:prstGeo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insert icon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61E3EDA1-E8B8-5B43-FFC4-448CA464EDD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41413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800AEFEE-343E-46F6-B4DD-9F2E60150B23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3181092" y="5760960"/>
            <a:ext cx="1781277" cy="565986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insert logo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CB786AD-3289-BBE4-74CC-F6A85F808B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62577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alysis Text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78BECE4-09DE-462E-B552-955D0211001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1413" y="2358000"/>
            <a:ext cx="3222000" cy="384277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6920F871-C273-4DB6-A862-E1020CCCFE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1413" y="936000"/>
            <a:ext cx="3221999" cy="105313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00AF743-AE00-4F95-876B-4594F90098E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090400" y="1006800"/>
            <a:ext cx="6449636" cy="4324351"/>
          </a:xfrm>
          <a:custGeom>
            <a:avLst/>
            <a:gdLst>
              <a:gd name="connsiteX0" fmla="*/ 130206 w 6449636"/>
              <a:gd name="connsiteY0" fmla="*/ 0 h 4324351"/>
              <a:gd name="connsiteX1" fmla="*/ 6319430 w 6449636"/>
              <a:gd name="connsiteY1" fmla="*/ 0 h 4324351"/>
              <a:gd name="connsiteX2" fmla="*/ 6449636 w 6449636"/>
              <a:gd name="connsiteY2" fmla="*/ 130206 h 4324351"/>
              <a:gd name="connsiteX3" fmla="*/ 6449636 w 6449636"/>
              <a:gd name="connsiteY3" fmla="*/ 4194145 h 4324351"/>
              <a:gd name="connsiteX4" fmla="*/ 6319430 w 6449636"/>
              <a:gd name="connsiteY4" fmla="*/ 4324351 h 4324351"/>
              <a:gd name="connsiteX5" fmla="*/ 130206 w 6449636"/>
              <a:gd name="connsiteY5" fmla="*/ 4324351 h 4324351"/>
              <a:gd name="connsiteX6" fmla="*/ 0 w 6449636"/>
              <a:gd name="connsiteY6" fmla="*/ 4194145 h 4324351"/>
              <a:gd name="connsiteX7" fmla="*/ 0 w 6449636"/>
              <a:gd name="connsiteY7" fmla="*/ 130206 h 4324351"/>
              <a:gd name="connsiteX8" fmla="*/ 130206 w 6449636"/>
              <a:gd name="connsiteY8" fmla="*/ 0 h 4324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9636" h="4324351">
                <a:moveTo>
                  <a:pt x="130206" y="0"/>
                </a:moveTo>
                <a:lnTo>
                  <a:pt x="6319430" y="0"/>
                </a:lnTo>
                <a:cubicBezTo>
                  <a:pt x="6391341" y="0"/>
                  <a:pt x="6449636" y="58295"/>
                  <a:pt x="6449636" y="130206"/>
                </a:cubicBezTo>
                <a:lnTo>
                  <a:pt x="6449636" y="4194145"/>
                </a:lnTo>
                <a:cubicBezTo>
                  <a:pt x="6449636" y="4266056"/>
                  <a:pt x="6391341" y="4324351"/>
                  <a:pt x="6319430" y="4324351"/>
                </a:cubicBezTo>
                <a:lnTo>
                  <a:pt x="130206" y="4324351"/>
                </a:lnTo>
                <a:cubicBezTo>
                  <a:pt x="58295" y="4324351"/>
                  <a:pt x="0" y="4266056"/>
                  <a:pt x="0" y="4194145"/>
                </a:cubicBezTo>
                <a:lnTo>
                  <a:pt x="0" y="130206"/>
                </a:lnTo>
                <a:cubicBezTo>
                  <a:pt x="0" y="58295"/>
                  <a:pt x="58295" y="0"/>
                  <a:pt x="130206" y="0"/>
                </a:cubicBezTo>
                <a:close/>
              </a:path>
            </a:pathLst>
          </a:custGeom>
          <a:solidFill>
            <a:srgbClr val="D9D9D9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pPr lvl="0"/>
            <a:r>
              <a:rPr lang="en-US"/>
              <a:t>Click to insert content here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0463677-7156-FC97-8934-B91B53ED45E6}"/>
              </a:ext>
            </a:extLst>
          </p:cNvPr>
          <p:cNvCxnSpPr>
            <a:cxnSpLocks/>
          </p:cNvCxnSpPr>
          <p:nvPr userDrawn="1"/>
        </p:nvCxnSpPr>
        <p:spPr>
          <a:xfrm>
            <a:off x="4935192" y="936000"/>
            <a:ext cx="0" cy="526541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7D188E-DFF2-F64D-B6E8-DC40F12D45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0400" y="5543551"/>
            <a:ext cx="4266384" cy="657225"/>
          </a:xfrm>
        </p:spPr>
        <p:txBody>
          <a:bodyPr/>
          <a:lstStyle>
            <a:lvl1pPr>
              <a:lnSpc>
                <a:spcPct val="128000"/>
              </a:lnSpc>
              <a:defRPr sz="16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 panose="02040602060504060203" pitchFamily="18" charset="0"/>
              </a:defRPr>
            </a:lvl1pPr>
          </a:lstStyle>
          <a:p>
            <a:pPr lvl="0"/>
            <a:r>
              <a:rPr lang="en-US"/>
              <a:t>Insert text here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977E00A-2B5C-E31D-8530-0EAE49E6C85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500" kern="1200">
                <a:solidFill>
                  <a:srgbClr val="8C878F"/>
                </a:solidFill>
                <a:latin typeface="Tungsten Bold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22229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3" y="1989137"/>
            <a:ext cx="104044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A40-858A-4EE5-9C5A-0358C216A8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3233" y="450001"/>
            <a:ext cx="2743200" cy="2310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500" cap="all" baseline="0">
                <a:solidFill>
                  <a:srgbClr val="8C878F"/>
                </a:solidFill>
                <a:latin typeface="+mn-lt"/>
              </a:defRPr>
            </a:lvl1pPr>
          </a:lstStyle>
          <a:p>
            <a:fld id="{60CF82EF-2262-4354-9162-2CF065345C3E}" type="datetime2">
              <a:rPr lang="en-US" smtClean="0"/>
              <a:pPr/>
              <a:t>Wednesday, November 1, 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B2561-300F-4B1B-9275-D0A6FE305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41F4FB-1D1A-408D-92D8-70028D30FCDC}"/>
              </a:ext>
            </a:extLst>
          </p:cNvPr>
          <p:cNvSpPr/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1B818CDF-339B-4B67-97B1-AE96C778858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EBE3EC6-225B-42D8-8797-8B54C58400DE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1" r:id="rId1"/>
    <p:sldLayoutId id="2147484067" r:id="rId2"/>
    <p:sldLayoutId id="2147484038" r:id="rId3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05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50" b="0" kern="1200">
          <a:solidFill>
            <a:schemeClr val="tx2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36195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00" b="0" kern="1200">
          <a:solidFill>
            <a:schemeClr val="tx2"/>
          </a:solidFill>
          <a:latin typeface="+mn-lt"/>
          <a:ea typeface="+mn-ea"/>
          <a:cs typeface="+mn-cs"/>
        </a:defRPr>
      </a:lvl3pPr>
      <a:lvl4pPr marL="54292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0" algn="l"/>
        </a:tabLst>
        <a:defRPr sz="900" b="0" kern="1200">
          <a:solidFill>
            <a:schemeClr val="tx2"/>
          </a:solidFill>
          <a:latin typeface="+mn-lt"/>
          <a:ea typeface="+mn-ea"/>
          <a:cs typeface="+mn-cs"/>
        </a:defRPr>
      </a:lvl4pPr>
      <a:lvl5pPr marL="714375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900" b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07" userDrawn="1">
          <p15:clr>
            <a:srgbClr val="F26B43"/>
          </p15:clr>
        </p15:guide>
        <p15:guide id="4" pos="7273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595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E1974-1692-4EE0-9D01-5D1DECE5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936000"/>
            <a:ext cx="10404475" cy="105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INSERT TITLE HERE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6B0B3-5848-42F6-B2F6-6CFAFFE49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1413" y="1989137"/>
            <a:ext cx="10404475" cy="42116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US"/>
              <a:t>Insert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A40-858A-4EE5-9C5A-0358C216A8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3233" y="450001"/>
            <a:ext cx="2743200" cy="2310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1500" cap="all" baseline="0">
                <a:solidFill>
                  <a:srgbClr val="8C878F"/>
                </a:solidFill>
                <a:latin typeface="+mn-lt"/>
              </a:defRPr>
            </a:lvl1pPr>
          </a:lstStyle>
          <a:p>
            <a:fld id="{60CF82EF-2262-4354-9162-2CF065345C3E}" type="datetime2">
              <a:rPr lang="en-US" smtClean="0"/>
              <a:pPr/>
              <a:t>Wednesday, November 1, 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B2561-300F-4B1B-9275-D0A6FE305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02688" y="6473369"/>
            <a:ext cx="2743200" cy="23103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500">
                <a:solidFill>
                  <a:srgbClr val="8C878F"/>
                </a:solidFill>
                <a:latin typeface="Tungsten Bold" pitchFamily="2" charset="0"/>
              </a:defRPr>
            </a:lvl1pPr>
          </a:lstStyle>
          <a:p>
            <a:fld id="{3BDE516C-3F92-4BBF-8982-23C2FBFA20B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41F4FB-1D1A-408D-92D8-70028D30FCDC}"/>
              </a:ext>
            </a:extLst>
          </p:cNvPr>
          <p:cNvSpPr/>
          <p:nvPr userDrawn="1"/>
        </p:nvSpPr>
        <p:spPr>
          <a:xfrm>
            <a:off x="0" y="0"/>
            <a:ext cx="48815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1B818CDF-339B-4B67-97B1-AE96C77885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327" y="386377"/>
            <a:ext cx="294661" cy="29466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EBE3EC6-225B-42D8-8797-8B54C58400DE}"/>
              </a:ext>
            </a:extLst>
          </p:cNvPr>
          <p:cNvSpPr/>
          <p:nvPr userDrawn="1"/>
        </p:nvSpPr>
        <p:spPr>
          <a:xfrm>
            <a:off x="11084615" y="6572687"/>
            <a:ext cx="180000" cy="46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2000" cap="all" spc="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050" b="0" kern="1200">
          <a:solidFill>
            <a:schemeClr val="tx2"/>
          </a:solidFill>
          <a:latin typeface="+mn-lt"/>
          <a:ea typeface="+mn-ea"/>
          <a:cs typeface="+mn-cs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50" b="0" kern="1200">
          <a:solidFill>
            <a:schemeClr val="tx2"/>
          </a:solidFill>
          <a:latin typeface="+mn-lt"/>
          <a:ea typeface="Akkurat LL" panose="020B0504020101010102" pitchFamily="34" charset="-126"/>
          <a:cs typeface="Akkurat LL" panose="020B0504020101010102" pitchFamily="34" charset="-126"/>
        </a:defRPr>
      </a:lvl2pPr>
      <a:lvl3pPr marL="36195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000" b="0" kern="1200">
          <a:solidFill>
            <a:schemeClr val="tx2"/>
          </a:solidFill>
          <a:latin typeface="+mn-lt"/>
          <a:ea typeface="+mn-ea"/>
          <a:cs typeface="+mn-cs"/>
        </a:defRPr>
      </a:lvl3pPr>
      <a:lvl4pPr marL="54292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0" algn="l"/>
        </a:tabLst>
        <a:defRPr sz="900" b="0" kern="1200">
          <a:solidFill>
            <a:schemeClr val="tx2"/>
          </a:solidFill>
          <a:latin typeface="+mn-lt"/>
          <a:ea typeface="+mn-ea"/>
          <a:cs typeface="+mn-cs"/>
        </a:defRPr>
      </a:lvl4pPr>
      <a:lvl5pPr marL="714375" indent="-17145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900" b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407" userDrawn="1">
          <p15:clr>
            <a:srgbClr val="F26B43"/>
          </p15:clr>
        </p15:guide>
        <p15:guide id="4" pos="7273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595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erson looking at a screen&#10;&#10;Description automatically generated">
            <a:extLst>
              <a:ext uri="{FF2B5EF4-FFF2-40B4-BE49-F238E27FC236}">
                <a16:creationId xmlns:a16="http://schemas.microsoft.com/office/drawing/2014/main" id="{FD3B21EF-1369-FED9-7A08-2A72E80E9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4518" y="2157363"/>
            <a:ext cx="6096000" cy="4064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1138BAC-4A48-99FB-77DB-A5975F79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Gemini Skills development update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0A63A9-B59F-FE07-055F-17F69C6DFB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>
                <a:latin typeface="Publico Headline Medium"/>
              </a:rPr>
              <a:t>digital twins for senior leaders' course</a:t>
            </a:r>
            <a:endParaRPr lang="en-US"/>
          </a:p>
        </p:txBody>
      </p:sp>
      <p:pic>
        <p:nvPicPr>
          <p:cNvPr id="6" name="Picture 5" descr="A purple circle with white and black text&#10;&#10;Description automatically generated">
            <a:extLst>
              <a:ext uri="{FF2B5EF4-FFF2-40B4-BE49-F238E27FC236}">
                <a16:creationId xmlns:a16="http://schemas.microsoft.com/office/drawing/2014/main" id="{8A6E1F14-A3C0-270D-7907-A34880F633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2728" y="5306852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77537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235515D5-F947-E6B6-4F1E-A031E4782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250" y="471200"/>
            <a:ext cx="10353191" cy="1535992"/>
          </a:xfrm>
        </p:spPr>
        <p:txBody>
          <a:bodyPr anchor="t">
            <a:normAutofit/>
          </a:bodyPr>
          <a:lstStyle/>
          <a:p>
            <a:r>
              <a:rPr lang="en-US" sz="5400"/>
              <a:t>GEMINI ALLIANCE </a:t>
            </a:r>
            <a:endParaRPr lang="en-US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561AC7F-9D8D-06E6-BD26-BDC81392B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250" y="1237239"/>
            <a:ext cx="9460413" cy="352725"/>
          </a:xfrm>
        </p:spPr>
        <p:txBody>
          <a:bodyPr anchor="t">
            <a:normAutofit/>
          </a:bodyPr>
          <a:lstStyle/>
          <a:p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BRIDGING THE GAP BETWEEN THE DT HUB AND EDUCATION / TRAINING PROVIDERS. 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cap="all">
              <a:solidFill>
                <a:schemeClr val="bg1"/>
              </a:solidFill>
              <a:highlight>
                <a:srgbClr val="006A52"/>
              </a:highlight>
              <a:latin typeface="Publico Headline Medium"/>
            </a:endParaRP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9D62942-4C1F-8D97-C69D-7B2D418856E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802688" y="6473369"/>
            <a:ext cx="2743200" cy="231038"/>
          </a:xfrm>
        </p:spPr>
        <p:txBody>
          <a:bodyPr/>
          <a:lstStyle/>
          <a:p>
            <a:pPr>
              <a:spcAft>
                <a:spcPts val="600"/>
              </a:spcAft>
            </a:pPr>
            <a:fld id="{3BDE516C-3F92-4BBF-8982-23C2FBFA20B2}" type="slidenum">
              <a:rPr lang="en-GB" dirty="0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  <p:pic>
        <p:nvPicPr>
          <p:cNvPr id="5" name="Picture 4" descr="A diagram of a diagram&#10;&#10;Description automatically generated">
            <a:extLst>
              <a:ext uri="{FF2B5EF4-FFF2-40B4-BE49-F238E27FC236}">
                <a16:creationId xmlns:a16="http://schemas.microsoft.com/office/drawing/2014/main" id="{3590C164-6B03-9178-4EC2-8181170ED4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68" r="66" b="-133"/>
          <a:stretch/>
        </p:blipFill>
        <p:spPr>
          <a:xfrm>
            <a:off x="690392" y="1814481"/>
            <a:ext cx="8437755" cy="44361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84760E-4659-B5FD-FA32-712187C70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9702" y="5313595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6763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235515D5-F947-E6B6-4F1E-A031E4782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250" y="471200"/>
            <a:ext cx="10353191" cy="1535992"/>
          </a:xfrm>
        </p:spPr>
        <p:txBody>
          <a:bodyPr anchor="t">
            <a:normAutofit/>
          </a:bodyPr>
          <a:lstStyle/>
          <a:p>
            <a:r>
              <a:rPr lang="en-US" sz="5400"/>
              <a:t>GEMINI skills </a:t>
            </a:r>
            <a:r>
              <a:rPr lang="en-US" sz="5400" err="1"/>
              <a:t>programme</a:t>
            </a:r>
            <a:r>
              <a:rPr lang="en-US" sz="5400"/>
              <a:t> </a:t>
            </a:r>
            <a:endParaRPr lang="en-US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561AC7F-9D8D-06E6-BD26-BDC81392B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250" y="1237239"/>
            <a:ext cx="9460413" cy="827999"/>
          </a:xfrm>
        </p:spPr>
        <p:txBody>
          <a:bodyPr anchor="t">
            <a:normAutofit/>
          </a:bodyPr>
          <a:lstStyle/>
          <a:p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Gemini skills development framework.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cap="all">
              <a:solidFill>
                <a:schemeClr val="bg1"/>
              </a:solidFill>
              <a:highlight>
                <a:srgbClr val="006A52"/>
              </a:highlight>
              <a:latin typeface="Publico Headline Medium"/>
            </a:endParaRP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9D62942-4C1F-8D97-C69D-7B2D418856E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802688" y="6473369"/>
            <a:ext cx="2743200" cy="231038"/>
          </a:xfrm>
        </p:spPr>
        <p:txBody>
          <a:bodyPr/>
          <a:lstStyle/>
          <a:p>
            <a:pPr>
              <a:spcAft>
                <a:spcPts val="600"/>
              </a:spcAft>
            </a:pPr>
            <a:fld id="{3BDE516C-3F92-4BBF-8982-23C2FBFA20B2}" type="slidenum">
              <a:rPr lang="en-GB" dirty="0" smtClean="0"/>
              <a:pPr>
                <a:spcAft>
                  <a:spcPts val="600"/>
                </a:spcAft>
              </a:pPr>
              <a:t>3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7368A0-1A7C-8F78-C417-698E423FA3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340" y="1895116"/>
            <a:ext cx="7776625" cy="43487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DC289B-F319-04B6-60F2-BAC3216D4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7333" y="5313595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93323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235515D5-F947-E6B6-4F1E-A031E4782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250" y="471200"/>
            <a:ext cx="10353191" cy="1535992"/>
          </a:xfrm>
        </p:spPr>
        <p:txBody>
          <a:bodyPr anchor="t">
            <a:normAutofit/>
          </a:bodyPr>
          <a:lstStyle/>
          <a:p>
            <a:r>
              <a:rPr lang="en-US" sz="5400"/>
              <a:t>Gemini skills </a:t>
            </a:r>
            <a:r>
              <a:rPr lang="en-US" sz="5400" err="1"/>
              <a:t>programme</a:t>
            </a:r>
            <a:endParaRPr lang="en-US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561AC7F-9D8D-06E6-BD26-BDC81392B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250" y="1237239"/>
            <a:ext cx="9460413" cy="827999"/>
          </a:xfrm>
        </p:spPr>
        <p:txBody>
          <a:bodyPr anchor="t">
            <a:normAutofit/>
          </a:bodyPr>
          <a:lstStyle/>
          <a:p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Digital twins for senior leaders’ course, led by Prof. John </a:t>
            </a:r>
            <a:r>
              <a:rPr lang="en-US" sz="1600" cap="all" err="1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Erkoyuncu</a:t>
            </a:r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cap="all">
              <a:solidFill>
                <a:schemeClr val="bg1"/>
              </a:solidFill>
              <a:highlight>
                <a:srgbClr val="006A52"/>
              </a:highlight>
              <a:latin typeface="Publico Headline Medium"/>
            </a:endParaRP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69D62942-4C1F-8D97-C69D-7B2D418856E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802688" y="6473369"/>
            <a:ext cx="2743200" cy="231038"/>
          </a:xfrm>
        </p:spPr>
        <p:txBody>
          <a:bodyPr/>
          <a:lstStyle/>
          <a:p>
            <a:pPr>
              <a:spcAft>
                <a:spcPts val="600"/>
              </a:spcAft>
            </a:pPr>
            <a:fld id="{3BDE516C-3F92-4BBF-8982-23C2FBFA20B2}" type="slidenum">
              <a:rPr lang="en-GB" dirty="0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374027-C8B6-CEB6-2A7C-FF1E8E2B5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250" y="1846795"/>
            <a:ext cx="7846718" cy="43916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6B764E-45D5-989D-C103-2BE9F4AC8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2877" y="5313595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06744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2F5EDF-670B-F723-CA9E-EA8227E6C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99" y="676094"/>
            <a:ext cx="10404475" cy="567334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5400"/>
              <a:t>DIGITAL TWINS for senior leaders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027746-76A6-9354-BD69-0BC2CFA7BD5F}"/>
              </a:ext>
            </a:extLst>
          </p:cNvPr>
          <p:cNvSpPr txBox="1"/>
          <p:nvPr/>
        </p:nvSpPr>
        <p:spPr>
          <a:xfrm>
            <a:off x="1129599" y="1429291"/>
            <a:ext cx="10419822" cy="471908"/>
          </a:xfrm>
          <a:prstGeom prst="rect">
            <a:avLst/>
          </a:prstGeom>
        </p:spPr>
        <p:txBody>
          <a:bodyPr rot="0" spcFirstLastPara="0" vertOverflow="overflow" horzOverflow="overflow" vert="horz" wrap="square" lIns="0" tIns="36000" rIns="0" bIns="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80000"/>
              </a:lnSpc>
              <a:spcAft>
                <a:spcPts val="800"/>
              </a:spcAft>
            </a:pPr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baseline</a:t>
            </a:r>
            <a:r>
              <a:rPr lang="en-US" sz="1600" b="0" kern="1200" cap="all" baseline="0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 for competency in digital twin skills</a:t>
            </a:r>
            <a:r>
              <a:rPr lang="en-US" sz="1600" cap="all">
                <a:solidFill>
                  <a:schemeClr val="bg1"/>
                </a:solidFill>
                <a:highlight>
                  <a:srgbClr val="006A52"/>
                </a:highlight>
                <a:latin typeface="Publico Headline Medium"/>
              </a:rPr>
              <a:t>.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07CCF6-F0D1-D70C-1340-0FF37AED44DA}"/>
              </a:ext>
            </a:extLst>
          </p:cNvPr>
          <p:cNvSpPr/>
          <p:nvPr/>
        </p:nvSpPr>
        <p:spPr>
          <a:xfrm>
            <a:off x="1129600" y="2539274"/>
            <a:ext cx="8737732" cy="396264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0" u="none" strike="noStrike" noProof="0"/>
              <a:t>Timetable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1 - What is a digital twin and why is it significant to you?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2 - What is value, and could the organisational value creation and purpose change with digital twins?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3 - How do organisations enable sustainable change in the context of digital transformation?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4 - What does the digital twin ecosystem look like?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5 - How do we sustain human-machine interaction in a digital twin environment in tasks/divisions/enterprises.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6 - How do organisations position data as a core value creating asset through digital twins?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7 - What new decisions and analytics can organisations make through a digital twin?</a:t>
            </a: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200" b="1" i="0" u="none" strike="noStrike" noProof="0"/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noProof="0"/>
              <a:t>Week 8 - What is my organisational strategy with a continuous digital twin over time?</a:t>
            </a:r>
            <a:endParaRPr lang="en-GB" sz="12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BA2CDD-5268-7162-F232-38E3DC0B3C4B}"/>
              </a:ext>
            </a:extLst>
          </p:cNvPr>
          <p:cNvSpPr txBox="1"/>
          <p:nvPr/>
        </p:nvSpPr>
        <p:spPr>
          <a:xfrm>
            <a:off x="1021501" y="1717730"/>
            <a:ext cx="890724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>
                <a:ea typeface="+mn-lt"/>
                <a:cs typeface="+mn-lt"/>
              </a:rPr>
              <a:t>F</a:t>
            </a:r>
            <a:r>
              <a:rPr lang="en-GB" sz="1400">
                <a:ea typeface="+mn-lt"/>
                <a:cs typeface="Calibri"/>
              </a:rPr>
              <a:t>or leaders and future leaders in roles that will influence decision making to realise digital transformation and organisational change. The enablers and subsequent end-users of digital twin systems or the translators of digital twin technologies and capabilities, rather than those creating the digital twins. </a:t>
            </a:r>
            <a:endParaRPr lang="en-GB" sz="1400">
              <a:cs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F0CEDA-00D0-2EDF-6660-3F249F3E1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5804" y="5312702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1386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erson looking at a screen&#10;&#10;Description automatically generated">
            <a:extLst>
              <a:ext uri="{FF2B5EF4-FFF2-40B4-BE49-F238E27FC236}">
                <a16:creationId xmlns:a16="http://schemas.microsoft.com/office/drawing/2014/main" id="{FD3B21EF-1369-FED9-7A08-2A72E80E9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4518" y="2157363"/>
            <a:ext cx="6096000" cy="4064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1138BAC-4A48-99FB-77DB-A5975F79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Register interest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0A63A9-B59F-FE07-055F-17F69C6DFB7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>
                <a:latin typeface="Publico Headline Medium"/>
              </a:rPr>
              <a:t>digitaltwinhub.co.uk/gemini-leadership-training/</a:t>
            </a:r>
            <a:endParaRPr lang="en-US" dirty="0"/>
          </a:p>
        </p:txBody>
      </p:sp>
      <p:pic>
        <p:nvPicPr>
          <p:cNvPr id="6" name="Picture 5" descr="A purple circle with white and black text&#10;&#10;Description automatically generated">
            <a:extLst>
              <a:ext uri="{FF2B5EF4-FFF2-40B4-BE49-F238E27FC236}">
                <a16:creationId xmlns:a16="http://schemas.microsoft.com/office/drawing/2014/main" id="{8A6E1F14-A3C0-270D-7907-A34880F633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2728" y="5306852"/>
            <a:ext cx="1492327" cy="107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15292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atapult PPT theme">
  <a:themeElements>
    <a:clrScheme name="Catapult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6A52"/>
      </a:accent1>
      <a:accent2>
        <a:srgbClr val="005880"/>
      </a:accent2>
      <a:accent3>
        <a:srgbClr val="008CB3"/>
      </a:accent3>
      <a:accent4>
        <a:srgbClr val="5FBCA2"/>
      </a:accent4>
      <a:accent5>
        <a:srgbClr val="FBBC33"/>
      </a:accent5>
      <a:accent6>
        <a:srgbClr val="EF7923"/>
      </a:accent6>
      <a:hlink>
        <a:srgbClr val="0563C1"/>
      </a:hlink>
      <a:folHlink>
        <a:srgbClr val="954F72"/>
      </a:folHlink>
    </a:clrScheme>
    <a:fontScheme name="Catapult Theme">
      <a:majorFont>
        <a:latin typeface="Tungsten Condensed Bold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4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145CBFA2-3C5C-49E6-9163-5B32D6B19905}" vid="{2E13E527-D51B-47B3-8BBE-D49C4DE0A078}"/>
    </a:ext>
  </a:extLst>
</a:theme>
</file>

<file path=ppt/theme/theme2.xml><?xml version="1.0" encoding="utf-8"?>
<a:theme xmlns:a="http://schemas.openxmlformats.org/drawingml/2006/main" name="Catapult PPT theme">
  <a:themeElements>
    <a:clrScheme name="Catapult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6A52"/>
      </a:accent1>
      <a:accent2>
        <a:srgbClr val="005880"/>
      </a:accent2>
      <a:accent3>
        <a:srgbClr val="008CB3"/>
      </a:accent3>
      <a:accent4>
        <a:srgbClr val="5FBCA2"/>
      </a:accent4>
      <a:accent5>
        <a:srgbClr val="FBBC33"/>
      </a:accent5>
      <a:accent6>
        <a:srgbClr val="EF7923"/>
      </a:accent6>
      <a:hlink>
        <a:srgbClr val="0563C1"/>
      </a:hlink>
      <a:folHlink>
        <a:srgbClr val="954F72"/>
      </a:folHlink>
    </a:clrScheme>
    <a:fontScheme name="Catapult Theme">
      <a:majorFont>
        <a:latin typeface="Tungsten Condensed Bold"/>
        <a:ea typeface=""/>
        <a:cs typeface=""/>
      </a:majorFont>
      <a:minorFont>
        <a:latin typeface="Akkurat LL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defRPr sz="14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145CBFA2-3C5C-49E6-9163-5B32D6B19905}" vid="{2E13E527-D51B-47B3-8BBE-D49C4DE0A07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0b27896-48ac-4623-aedb-4c4aa4e3360d">
      <Terms xmlns="http://schemas.microsoft.com/office/infopath/2007/PartnerControls"/>
    </lcf76f155ced4ddcb4097134ff3c332f>
    <TaxCatchAll xmlns="78d120b3-7944-496b-a4aa-0bc4c638e67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5D0B845C36994B85B4039EAF7C35DA" ma:contentTypeVersion="18" ma:contentTypeDescription="Create a new document." ma:contentTypeScope="" ma:versionID="8246cd468a19803010e616f8c08b14ed">
  <xsd:schema xmlns:xsd="http://www.w3.org/2001/XMLSchema" xmlns:xs="http://www.w3.org/2001/XMLSchema" xmlns:p="http://schemas.microsoft.com/office/2006/metadata/properties" xmlns:ns2="70b27896-48ac-4623-aedb-4c4aa4e3360d" xmlns:ns3="78d120b3-7944-496b-a4aa-0bc4c638e67d" targetNamespace="http://schemas.microsoft.com/office/2006/metadata/properties" ma:root="true" ma:fieldsID="f520ea9a8f7da3cb641ea0846f1a25c5" ns2:_="" ns3:_="">
    <xsd:import namespace="70b27896-48ac-4623-aedb-4c4aa4e3360d"/>
    <xsd:import namespace="78d120b3-7944-496b-a4aa-0bc4c638e6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b27896-48ac-4623-aedb-4c4aa4e336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7364725-71ac-4012-9db5-6296a061aa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120b3-7944-496b-a4aa-0bc4c638e67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449cb86-0c24-44a2-b8fd-92e6288f095e}" ma:internalName="TaxCatchAll" ma:showField="CatchAllData" ma:web="78d120b3-7944-496b-a4aa-0bc4c638e67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AB5F6B-6E83-4801-8EFA-74E58669C222}">
  <ds:schemaRefs>
    <ds:schemaRef ds:uri="11a30118-96ac-42e6-9424-ad896f094051"/>
    <ds:schemaRef ds:uri="70b27896-48ac-4623-aedb-4c4aa4e3360d"/>
    <ds:schemaRef ds:uri="78d120b3-7944-496b-a4aa-0bc4c638e67d"/>
    <ds:schemaRef ds:uri="f5b7e0c4-a164-451b-801d-b4169c5356a3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72393D2-6F85-4794-8DDA-4D62CE37EBD1}">
  <ds:schemaRefs>
    <ds:schemaRef ds:uri="70b27896-48ac-4623-aedb-4c4aa4e3360d"/>
    <ds:schemaRef ds:uri="78d120b3-7944-496b-a4aa-0bc4c638e67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23F3CA0-B0F8-40AC-AF8B-21BBA74795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262</Words>
  <Application>Microsoft Office PowerPoint</Application>
  <PresentationFormat>Widescreen</PresentationFormat>
  <Paragraphs>34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Akkurat LL Light</vt:lpstr>
      <vt:lpstr>Arial</vt:lpstr>
      <vt:lpstr>Calibri</vt:lpstr>
      <vt:lpstr>Publico Headline Bold</vt:lpstr>
      <vt:lpstr>Publico Headline Medium</vt:lpstr>
      <vt:lpstr>Tungsten Bold</vt:lpstr>
      <vt:lpstr>Tungsten Condensed Bold</vt:lpstr>
      <vt:lpstr>Catapult PPT theme</vt:lpstr>
      <vt:lpstr>Catapult PPT theme</vt:lpstr>
      <vt:lpstr>Gemini Skills development update</vt:lpstr>
      <vt:lpstr>GEMINI ALLIANCE </vt:lpstr>
      <vt:lpstr>GEMINI skills programme </vt:lpstr>
      <vt:lpstr>Gemini skills programme</vt:lpstr>
      <vt:lpstr>DIGITAL TWINS for senior leaders</vt:lpstr>
      <vt:lpstr>Register interest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Condie</dc:creator>
  <cp:lastModifiedBy>Catherine Condie</cp:lastModifiedBy>
  <cp:revision>2</cp:revision>
  <dcterms:created xsi:type="dcterms:W3CDTF">2023-07-13T14:17:22Z</dcterms:created>
  <dcterms:modified xsi:type="dcterms:W3CDTF">2023-11-01T15:19:19Z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0x0101008D5D0B845C36994B85B4039EAF7C35DA</vt:lpwstr>
  </property>
  <property fmtid="{D5CDD505-2E9C-101B-9397-08002B2CF9AE}" pid="3" name="MediaServiceImageTags">
    <vt:lpwstr/>
  </property>
</Properties>
</file>