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701" r:id="rId4"/>
    <p:sldMasterId id="2147483703" r:id="rId5"/>
    <p:sldMasterId id="2147483648" r:id="rId6"/>
    <p:sldMasterId id="2147483682" r:id="rId7"/>
  </p:sldMasterIdLst>
  <p:notesMasterIdLst>
    <p:notesMasterId r:id="rId21"/>
  </p:notesMasterIdLst>
  <p:handoutMasterIdLst>
    <p:handoutMasterId r:id="rId22"/>
  </p:handoutMasterIdLst>
  <p:sldIdLst>
    <p:sldId id="256" r:id="rId8"/>
    <p:sldId id="279" r:id="rId9"/>
    <p:sldId id="278" r:id="rId10"/>
    <p:sldId id="265" r:id="rId11"/>
    <p:sldId id="269" r:id="rId12"/>
    <p:sldId id="263" r:id="rId13"/>
    <p:sldId id="266" r:id="rId14"/>
    <p:sldId id="272" r:id="rId15"/>
    <p:sldId id="275" r:id="rId16"/>
    <p:sldId id="276" r:id="rId17"/>
    <p:sldId id="268" r:id="rId18"/>
    <p:sldId id="274" r:id="rId19"/>
    <p:sldId id="270" r:id="rId20"/>
  </p:sldIdLst>
  <p:sldSz cx="12192000" cy="6858000"/>
  <p:notesSz cx="6808788" cy="99409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clrMode="gray"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EEFB1"/>
    <a:srgbClr val="CC0000"/>
    <a:srgbClr val="632B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029" autoAdjust="0"/>
    <p:restoredTop sz="87384" autoAdjust="0"/>
  </p:normalViewPr>
  <p:slideViewPr>
    <p:cSldViewPr snapToGrid="0">
      <p:cViewPr varScale="1">
        <p:scale>
          <a:sx n="63" d="100"/>
          <a:sy n="63" d="100"/>
        </p:scale>
        <p:origin x="77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54"/>
    </p:cViewPr>
  </p:sorterViewPr>
  <p:notesViewPr>
    <p:cSldViewPr snapToGrid="0">
      <p:cViewPr varScale="1">
        <p:scale>
          <a:sx n="80" d="100"/>
          <a:sy n="80" d="100"/>
        </p:scale>
        <p:origin x="401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presProps" Target="presProp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82CA9BD-F399-42AE-80EE-40D03148F32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6F31B1-2A50-4658-AC59-3D4C092B483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51162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58F062-C1BB-449D-9686-10043BF6887B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9F8A380-8DB5-491E-82AE-BFCA35413EC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42450"/>
            <a:ext cx="2951163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B71D6C-F11F-4A17-85D8-B14A88A8F45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6038" y="9442450"/>
            <a:ext cx="2951162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3A3B46-0E03-4028-ADFC-C91DC7BB30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2682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877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6737" y="0"/>
            <a:ext cx="2950475" cy="49877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239F2D-2C6D-4DE8-AF03-44B950F7AF50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3863" y="1243013"/>
            <a:ext cx="5961062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879" y="4784070"/>
            <a:ext cx="5447030" cy="3914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2154"/>
            <a:ext cx="2950475" cy="4987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6737" y="9442154"/>
            <a:ext cx="2950475" cy="4987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996955-19C8-447B-9AC7-DE00E46E6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794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996955-19C8-447B-9AC7-DE00E46E681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689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1) How can a DT of the CIS bldg. can help us / understand what challenges we might encounter while developing a DT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996955-19C8-447B-9AC7-DE00E46E681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10520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996955-19C8-447B-9AC7-DE00E46E681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266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996955-19C8-447B-9AC7-DE00E46E681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8737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Framework as part of PhD: published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996955-19C8-447B-9AC7-DE00E46E681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0523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Access to design models and uploaded to </a:t>
            </a:r>
            <a:r>
              <a:rPr lang="en-US" dirty="0" err="1"/>
              <a:t>TwinView</a:t>
            </a:r>
            <a:r>
              <a:rPr lang="en-US" dirty="0"/>
              <a:t> (imported really-well – anomalies adjusted manually + challenge: some BIM models had to be repaired)</a:t>
            </a:r>
          </a:p>
          <a:p>
            <a:r>
              <a:rPr lang="en-US" dirty="0"/>
              <a:t>Support from </a:t>
            </a:r>
            <a:r>
              <a:rPr lang="en-US" dirty="0" err="1"/>
              <a:t>twinview</a:t>
            </a:r>
            <a:r>
              <a:rPr lang="en-US" dirty="0"/>
              <a:t> team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996955-19C8-447B-9AC7-DE00E46E681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0369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Able to navigate around the building, create views, access detailed information about specific assets within the building e.g. internal fire door selected.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996955-19C8-447B-9AC7-DE00E46E681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2425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Realtime sensor data linked to building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996955-19C8-447B-9AC7-DE00E46E681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12189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Linking datasets to Power BI, creating dashboards to gain further insights</a:t>
            </a:r>
          </a:p>
          <a:p>
            <a:endParaRPr lang="en-US" dirty="0"/>
          </a:p>
          <a:p>
            <a:r>
              <a:rPr lang="en-US" dirty="0"/>
              <a:t>Gives a better understanding on how many people or how much traffic would increase the CO2 levels closer the limits or the threshold we would not want to pass (</a:t>
            </a:r>
            <a:r>
              <a:rPr lang="en-US" sz="1200" b="0" dirty="0">
                <a:solidFill>
                  <a:srgbClr val="082A75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HSE &amp; ASHRAE recommend maintaining CO2 levels indoors below 800 ppm – just over 700ppm in September)</a:t>
            </a:r>
          </a:p>
          <a:p>
            <a:endParaRPr lang="en-US" sz="1200" b="0" dirty="0">
              <a:solidFill>
                <a:srgbClr val="082A75"/>
              </a:solidFill>
              <a:effectLst/>
              <a:latin typeface="Calibri" panose="020F050202020403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r>
              <a:rPr lang="en-US" dirty="0"/>
              <a:t>Footfall and CO2 data from Jan 2021-Sep 2021 … I was abroad not even in the UK when I was working on </a:t>
            </a:r>
            <a:r>
              <a:rPr lang="en-US" dirty="0" err="1"/>
              <a:t>analysing</a:t>
            </a:r>
            <a:r>
              <a:rPr lang="en-US" dirty="0"/>
              <a:t> this data remotely … Noticed a considerable increase in activity in September </a:t>
            </a:r>
            <a:r>
              <a:rPr lang="en-US" sz="1800" b="0" dirty="0">
                <a:solidFill>
                  <a:srgbClr val="082A75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– it was a hot week combined with induction – can see we do need additional ventilation or to consider reduced capacity during periods of increased footfall.</a:t>
            </a:r>
            <a:endParaRPr lang="en-GB" b="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996955-19C8-447B-9AC7-DE00E46E681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8265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sz="1200" dirty="0"/>
              <a:t>Including further buildings to develop campus DT – ABE (Sutherland building) was brought in next.</a:t>
            </a:r>
          </a:p>
          <a:p>
            <a:pPr>
              <a:lnSpc>
                <a:spcPct val="100000"/>
              </a:lnSpc>
            </a:pPr>
            <a:r>
              <a:rPr lang="en-US" sz="1200" dirty="0"/>
              <a:t>We are using these models now for teaching and research</a:t>
            </a:r>
          </a:p>
          <a:p>
            <a:pPr>
              <a:lnSpc>
                <a:spcPct val="100000"/>
              </a:lnSpc>
            </a:pPr>
            <a:r>
              <a:rPr lang="en-US" sz="1200" dirty="0"/>
              <a:t>Connecting DTs of different buildings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996955-19C8-447B-9AC7-DE00E46E6816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3843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996955-19C8-447B-9AC7-DE00E46E6816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7387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White Title Slide no T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7252" y="2177716"/>
            <a:ext cx="10876547" cy="1424322"/>
          </a:xfrm>
        </p:spPr>
        <p:txBody>
          <a:bodyPr anchor="b">
            <a:normAutofit/>
          </a:bodyPr>
          <a:lstStyle>
            <a:lvl1pPr algn="l">
              <a:defRPr sz="5000" b="1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7253" y="3638134"/>
            <a:ext cx="10876546" cy="1655762"/>
          </a:xfrm>
        </p:spPr>
        <p:txBody>
          <a:bodyPr/>
          <a:lstStyle>
            <a:lvl1pPr marL="0" indent="0" algn="l">
              <a:buNone/>
              <a:defRPr sz="24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8C93EA8F-5D32-42A5-B63F-842A0F047210}" type="datetimeFigureOut">
              <a:rPr lang="en-GB" smtClean="0"/>
              <a:pPr/>
              <a:t>25/01/2023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2F3AB18B-998C-433D-808A-7D4CCF0545BB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58057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Title Slide T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zo Sans" panose="020B0603030303020204" pitchFamily="34" charset="0"/>
              </a:defRPr>
            </a:lvl1pPr>
          </a:lstStyle>
          <a:p>
            <a:fld id="{8C93EA8F-5D32-42A5-B63F-842A0F047210}" type="datetimeFigureOut">
              <a:rPr lang="en-GB" smtClean="0"/>
              <a:pPr/>
              <a:t>25/01/2023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zo Sans" panose="020B060303030302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zo Sans" panose="020B0603030303020204" pitchFamily="34" charset="0"/>
              </a:defRPr>
            </a:lvl1pPr>
          </a:lstStyle>
          <a:p>
            <a:fld id="{2F3AB18B-998C-433D-808A-7D4CCF0545BB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4696" y="5968092"/>
            <a:ext cx="2296304" cy="478804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26400229-F14B-4AC9-8DB2-9143BEBE91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252" y="2177716"/>
            <a:ext cx="10876547" cy="1424322"/>
          </a:xfrm>
        </p:spPr>
        <p:txBody>
          <a:bodyPr anchor="b">
            <a:normAutofit/>
          </a:bodyPr>
          <a:lstStyle>
            <a:lvl1pPr algn="l">
              <a:defRPr sz="5000" b="1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B695948C-DF93-44F2-82EE-53A39120EA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253" y="3638134"/>
            <a:ext cx="10876546" cy="1655762"/>
          </a:xfrm>
        </p:spPr>
        <p:txBody>
          <a:bodyPr/>
          <a:lstStyle>
            <a:lvl1pPr marL="0" indent="0" algn="l">
              <a:buNone/>
              <a:defRPr sz="24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7786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Title Slide no T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zo Sans" panose="020B0603030303020204" pitchFamily="34" charset="0"/>
              </a:defRPr>
            </a:lvl1pPr>
          </a:lstStyle>
          <a:p>
            <a:fld id="{8C93EA8F-5D32-42A5-B63F-842A0F047210}" type="datetimeFigureOut">
              <a:rPr lang="en-GB" smtClean="0"/>
              <a:pPr/>
              <a:t>25/01/2023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zo Sans" panose="020B060303030302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zo Sans" panose="020B0603030303020204" pitchFamily="34" charset="0"/>
              </a:defRPr>
            </a:lvl1pPr>
          </a:lstStyle>
          <a:p>
            <a:fld id="{2F3AB18B-998C-433D-808A-7D4CCF0545B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C86793EA-4A92-495B-8317-C6752319D2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252" y="2177716"/>
            <a:ext cx="10876547" cy="1424322"/>
          </a:xfrm>
        </p:spPr>
        <p:txBody>
          <a:bodyPr anchor="b">
            <a:normAutofit/>
          </a:bodyPr>
          <a:lstStyle>
            <a:lvl1pPr algn="l">
              <a:defRPr sz="5000" b="1"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61501784-0BAA-47EF-8756-13887624EB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253" y="3638134"/>
            <a:ext cx="10876546" cy="1655762"/>
          </a:xfrm>
        </p:spPr>
        <p:txBody>
          <a:bodyPr/>
          <a:lstStyle>
            <a:lvl1pPr marL="0" indent="0" algn="l">
              <a:buNone/>
              <a:defRPr sz="24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2741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Title Slide T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zo Sans" panose="020B0603030303020204" pitchFamily="34" charset="0"/>
              </a:defRPr>
            </a:lvl1pPr>
          </a:lstStyle>
          <a:p>
            <a:fld id="{8C93EA8F-5D32-42A5-B63F-842A0F047210}" type="datetimeFigureOut">
              <a:rPr lang="en-GB" smtClean="0"/>
              <a:pPr/>
              <a:t>25/01/2023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zo Sans" panose="020B060303030302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zo Sans" panose="020B0603030303020204" pitchFamily="34" charset="0"/>
              </a:defRPr>
            </a:lvl1pPr>
          </a:lstStyle>
          <a:p>
            <a:fld id="{2F3AB18B-998C-433D-808A-7D4CCF0545BB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0848" y="5980132"/>
            <a:ext cx="2300152" cy="479606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DF211010-0154-438D-8134-809ED7817E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252" y="2177716"/>
            <a:ext cx="10876547" cy="1424322"/>
          </a:xfrm>
        </p:spPr>
        <p:txBody>
          <a:bodyPr anchor="b">
            <a:normAutofit/>
          </a:bodyPr>
          <a:lstStyle>
            <a:lvl1pPr algn="l">
              <a:defRPr sz="5000" b="1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42757313-65A1-4BE6-A9D9-95E06B0C0E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253" y="3638134"/>
            <a:ext cx="10876546" cy="1655762"/>
          </a:xfrm>
        </p:spPr>
        <p:txBody>
          <a:bodyPr/>
          <a:lstStyle>
            <a:lvl1pPr marL="0" indent="0" algn="l">
              <a:buNone/>
              <a:defRPr sz="24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679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Slides no T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584" y="411770"/>
            <a:ext cx="1567542" cy="475633"/>
          </a:xfrm>
          <a:prstGeom prst="rect">
            <a:avLst/>
          </a:prstGeom>
        </p:spPr>
      </p:pic>
      <p:sp>
        <p:nvSpPr>
          <p:cNvPr id="7" name="Text Placeholder 2"/>
          <p:cNvSpPr>
            <a:spLocks noGrp="1"/>
          </p:cNvSpPr>
          <p:nvPr>
            <p:ph idx="1"/>
          </p:nvPr>
        </p:nvSpPr>
        <p:spPr>
          <a:xfrm>
            <a:off x="455427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2pPr marL="742950" indent="-285750">
              <a:buFont typeface="Wingdings" panose="05000000000000000000" pitchFamily="2" charset="2"/>
              <a:buChar char="§"/>
              <a:defRPr/>
            </a:lvl2pPr>
            <a:lvl3pPr marL="1200150" indent="-285750">
              <a:buFont typeface="Wingdings" panose="05000000000000000000" pitchFamily="2" charset="2"/>
              <a:buChar char="§"/>
              <a:defRPr>
                <a:latin typeface="Azo Sans Thin" panose="020B0303030303020204" pitchFamily="34" charset="0"/>
              </a:defRPr>
            </a:lvl3pPr>
            <a:lvl4pPr marL="1657350" indent="-285750">
              <a:buFont typeface="Wingdings" panose="05000000000000000000" pitchFamily="2" charset="2"/>
              <a:buChar char="§"/>
              <a:defRPr>
                <a:latin typeface="Azo Sans Thin" panose="020B0303030303020204" pitchFamily="34" charset="0"/>
              </a:defRPr>
            </a:lvl4pPr>
            <a:lvl5pPr marL="2114550" indent="-285750">
              <a:buFont typeface="Wingdings" panose="05000000000000000000" pitchFamily="2" charset="2"/>
              <a:buChar char="§"/>
              <a:defRPr>
                <a:latin typeface="Azo Sans Thin" panose="020B0303030303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4554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0C4FA-0DA2-470F-BFEF-56E857E51CBE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455427" y="369731"/>
            <a:ext cx="9285514" cy="11405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46949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Slides bot LOGO no TO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5379" y="5939146"/>
            <a:ext cx="1567542" cy="475633"/>
          </a:xfrm>
          <a:prstGeom prst="rect">
            <a:avLst/>
          </a:prstGeom>
        </p:spPr>
      </p:pic>
      <p:sp>
        <p:nvSpPr>
          <p:cNvPr id="7" name="Text Placeholder 2"/>
          <p:cNvSpPr>
            <a:spLocks noGrp="1"/>
          </p:cNvSpPr>
          <p:nvPr>
            <p:ph idx="1"/>
          </p:nvPr>
        </p:nvSpPr>
        <p:spPr>
          <a:xfrm>
            <a:off x="455427" y="1825625"/>
            <a:ext cx="11261756" cy="39478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2pPr marL="742950" indent="-285750">
              <a:buFont typeface="Wingdings" panose="05000000000000000000" pitchFamily="2" charset="2"/>
              <a:buChar char="§"/>
              <a:defRPr/>
            </a:lvl2pPr>
            <a:lvl3pPr marL="1200150" indent="-285750">
              <a:buFont typeface="Wingdings" panose="05000000000000000000" pitchFamily="2" charset="2"/>
              <a:buChar char="§"/>
              <a:defRPr>
                <a:latin typeface="Azo Sans Thin" panose="020B0303030303020204" pitchFamily="34" charset="0"/>
              </a:defRPr>
            </a:lvl3pPr>
            <a:lvl4pPr marL="1657350" indent="-285750">
              <a:buFont typeface="Wingdings" panose="05000000000000000000" pitchFamily="2" charset="2"/>
              <a:buChar char="§"/>
              <a:defRPr>
                <a:latin typeface="Azo Sans Thin" panose="020B0303030303020204" pitchFamily="34" charset="0"/>
              </a:defRPr>
            </a:lvl4pPr>
            <a:lvl5pPr marL="2114550" indent="-285750">
              <a:buFont typeface="Wingdings" panose="05000000000000000000" pitchFamily="2" charset="2"/>
              <a:buChar char="§"/>
              <a:defRPr>
                <a:latin typeface="Azo Sans Thin" panose="020B0303030303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4554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0C4FA-0DA2-470F-BFEF-56E857E51CBE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455427" y="369731"/>
            <a:ext cx="11277494" cy="11405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7988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Slides TOT &amp;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5362" y="6299510"/>
            <a:ext cx="2296304" cy="47880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584" y="411770"/>
            <a:ext cx="1567542" cy="475633"/>
          </a:xfrm>
          <a:prstGeom prst="rect">
            <a:avLst/>
          </a:prstGeom>
        </p:spPr>
      </p:pic>
      <p:sp>
        <p:nvSpPr>
          <p:cNvPr id="9" name="Text Placeholder 2"/>
          <p:cNvSpPr>
            <a:spLocks noGrp="1"/>
          </p:cNvSpPr>
          <p:nvPr>
            <p:ph idx="1"/>
          </p:nvPr>
        </p:nvSpPr>
        <p:spPr>
          <a:xfrm>
            <a:off x="455427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2pPr marL="742950" indent="-285750">
              <a:buFont typeface="Wingdings" panose="05000000000000000000" pitchFamily="2" charset="2"/>
              <a:buChar char="§"/>
              <a:defRPr/>
            </a:lvl2pPr>
            <a:lvl3pPr marL="1200150" indent="-285750">
              <a:buFont typeface="Wingdings" panose="05000000000000000000" pitchFamily="2" charset="2"/>
              <a:buChar char="§"/>
              <a:defRPr>
                <a:latin typeface="Azo Sans Thin" panose="020B0303030303020204" pitchFamily="34" charset="0"/>
              </a:defRPr>
            </a:lvl3pPr>
            <a:lvl4pPr marL="1657350" indent="-285750">
              <a:buFont typeface="Wingdings" panose="05000000000000000000" pitchFamily="2" charset="2"/>
              <a:buChar char="§"/>
              <a:defRPr>
                <a:latin typeface="Azo Sans Thin" panose="020B0303030303020204" pitchFamily="34" charset="0"/>
              </a:defRPr>
            </a:lvl4pPr>
            <a:lvl5pPr marL="2114550" indent="-285750">
              <a:buFont typeface="Wingdings" panose="05000000000000000000" pitchFamily="2" charset="2"/>
              <a:buChar char="§"/>
              <a:defRPr>
                <a:latin typeface="Azo Sans Thin" panose="020B0303030303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2"/>
          </p:nvPr>
        </p:nvSpPr>
        <p:spPr>
          <a:xfrm>
            <a:off x="4554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0C4FA-0DA2-470F-BFEF-56E857E51CBE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11" name="Title Placeholder 1"/>
          <p:cNvSpPr>
            <a:spLocks noGrp="1"/>
          </p:cNvSpPr>
          <p:nvPr>
            <p:ph type="title"/>
          </p:nvPr>
        </p:nvSpPr>
        <p:spPr>
          <a:xfrm>
            <a:off x="455427" y="369731"/>
            <a:ext cx="9285514" cy="11405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3595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Slides no TOT Logo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427" y="411771"/>
            <a:ext cx="1567542" cy="475633"/>
          </a:xfrm>
          <a:prstGeom prst="rect">
            <a:avLst/>
          </a:prstGeom>
        </p:spPr>
      </p:pic>
      <p:sp>
        <p:nvSpPr>
          <p:cNvPr id="7" name="Text Placeholder 2"/>
          <p:cNvSpPr>
            <a:spLocks noGrp="1"/>
          </p:cNvSpPr>
          <p:nvPr>
            <p:ph idx="1"/>
          </p:nvPr>
        </p:nvSpPr>
        <p:spPr>
          <a:xfrm>
            <a:off x="455427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2pPr marL="742950" indent="-285750">
              <a:buFont typeface="Wingdings" panose="05000000000000000000" pitchFamily="2" charset="2"/>
              <a:buChar char="§"/>
              <a:defRPr/>
            </a:lvl2pPr>
            <a:lvl3pPr marL="1200150" indent="-285750">
              <a:buFont typeface="Wingdings" panose="05000000000000000000" pitchFamily="2" charset="2"/>
              <a:buChar char="§"/>
              <a:defRPr>
                <a:latin typeface="Azo Sans Thin" panose="020B0303030303020204" pitchFamily="34" charset="0"/>
              </a:defRPr>
            </a:lvl3pPr>
            <a:lvl4pPr marL="1657350" indent="-285750">
              <a:buFont typeface="Wingdings" panose="05000000000000000000" pitchFamily="2" charset="2"/>
              <a:buChar char="§"/>
              <a:defRPr>
                <a:latin typeface="Azo Sans Thin" panose="020B0303030303020204" pitchFamily="34" charset="0"/>
              </a:defRPr>
            </a:lvl4pPr>
            <a:lvl5pPr marL="2114550" indent="-285750">
              <a:buFont typeface="Wingdings" panose="05000000000000000000" pitchFamily="2" charset="2"/>
              <a:buChar char="§"/>
              <a:defRPr>
                <a:latin typeface="Azo Sans Thin" panose="020B0303030303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4554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0C4FA-0DA2-470F-BFEF-56E857E51CBE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554013" y="369731"/>
            <a:ext cx="8417013" cy="11405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419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Slides Section Break Sho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Date Placeholder 2"/>
          <p:cNvSpPr>
            <a:spLocks noGrp="1"/>
          </p:cNvSpPr>
          <p:nvPr>
            <p:ph type="dt" sz="half" idx="10"/>
          </p:nvPr>
        </p:nvSpPr>
        <p:spPr>
          <a:xfrm>
            <a:off x="455427" y="6356350"/>
            <a:ext cx="2743200" cy="365125"/>
          </a:xfrm>
        </p:spPr>
        <p:txBody>
          <a:bodyPr/>
          <a:lstStyle/>
          <a:p>
            <a:fld id="{1370C4FA-0DA2-470F-BFEF-56E857E51CBE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9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55427" y="4821615"/>
            <a:ext cx="7772400" cy="1298705"/>
          </a:xfrm>
        </p:spPr>
        <p:txBody>
          <a:bodyPr/>
          <a:lstStyle>
            <a:lvl1pPr marL="0" indent="0">
              <a:buNone/>
              <a:defRPr sz="24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Sub Title Heading</a:t>
            </a: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584" y="411770"/>
            <a:ext cx="1567542" cy="475633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455427" y="394139"/>
            <a:ext cx="7772400" cy="4312052"/>
          </a:xfrm>
        </p:spPr>
        <p:txBody>
          <a:bodyPr anchor="t">
            <a:normAutofit/>
          </a:bodyPr>
          <a:lstStyle>
            <a:lvl1pPr>
              <a:defRPr sz="6600"/>
            </a:lvl1pPr>
          </a:lstStyle>
          <a:p>
            <a:r>
              <a:rPr lang="en-US" dirty="0"/>
              <a:t>Section 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9473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Slides Section Break Lo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5427" y="6356350"/>
            <a:ext cx="2743200" cy="365125"/>
          </a:xfrm>
        </p:spPr>
        <p:txBody>
          <a:bodyPr/>
          <a:lstStyle/>
          <a:p>
            <a:fld id="{1370C4FA-0DA2-470F-BFEF-56E857E51CBE}" type="datetimeFigureOut">
              <a:rPr lang="en-GB" smtClean="0"/>
              <a:t>25/01/2023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16F8A46-E344-42B0-8AFF-66A3024D4E24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455427" y="1741269"/>
            <a:ext cx="10515600" cy="2852737"/>
          </a:xfrm>
        </p:spPr>
        <p:txBody>
          <a:bodyPr anchor="b"/>
          <a:lstStyle>
            <a:lvl1pPr>
              <a:defRPr sz="6000" baseline="0"/>
            </a:lvl1pPr>
          </a:lstStyle>
          <a:p>
            <a:r>
              <a:rPr lang="en-US" dirty="0"/>
              <a:t>Section Title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55427" y="4709857"/>
            <a:ext cx="10515600" cy="1411324"/>
          </a:xfrm>
        </p:spPr>
        <p:txBody>
          <a:bodyPr/>
          <a:lstStyle>
            <a:lvl1pPr marL="0" indent="0">
              <a:buNone/>
              <a:defRPr sz="24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Sub Title Heading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427" y="411771"/>
            <a:ext cx="1567542" cy="475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438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White Logo Only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881" y="2413398"/>
            <a:ext cx="6694239" cy="2031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6898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White Blan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102032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AA8FA2-61A1-049D-6A0A-70BAEE74A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967" y="0"/>
            <a:ext cx="8251209" cy="99628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101191-DD12-61F6-4C7E-35BA89A46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967" y="1253331"/>
            <a:ext cx="10515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070253-6CC6-3D24-F205-2E12C69078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04967" y="6356349"/>
            <a:ext cx="2743200" cy="365125"/>
          </a:xfrm>
        </p:spPr>
        <p:txBody>
          <a:bodyPr/>
          <a:lstStyle/>
          <a:p>
            <a:fld id="{8F1A7FEF-676D-45B4-B7D4-6CA0E006BA08}" type="datetime1">
              <a:rPr lang="en-GB" smtClean="0"/>
              <a:t>25/01/2023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8B9174-B0F3-D70E-51E4-44CC780D6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871983" y="6356349"/>
            <a:ext cx="4114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648E69-6DB0-7D77-09A9-46BDD5CF5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C4DB1-A7BD-4AE4-A638-2CF5655C7AF9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3162BDC-DD76-1E2D-8BAE-70626A2A784E}"/>
              </a:ext>
            </a:extLst>
          </p:cNvPr>
          <p:cNvSpPr/>
          <p:nvPr userDrawn="1"/>
        </p:nvSpPr>
        <p:spPr>
          <a:xfrm>
            <a:off x="0" y="0"/>
            <a:ext cx="504967" cy="99628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DE573CD-3FB9-BB7F-B40F-75B33434C01C}"/>
              </a:ext>
            </a:extLst>
          </p:cNvPr>
          <p:cNvSpPr/>
          <p:nvPr userDrawn="1"/>
        </p:nvSpPr>
        <p:spPr>
          <a:xfrm>
            <a:off x="11687033" y="6373504"/>
            <a:ext cx="504967" cy="48449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33860E5-B440-5A2D-FA8F-6DD7E6646AE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30" r="4234" b="15521"/>
          <a:stretch/>
        </p:blipFill>
        <p:spPr bwMode="auto">
          <a:xfrm>
            <a:off x="10863618" y="1"/>
            <a:ext cx="1328382" cy="55801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917788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ck Slides no TO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idx="1"/>
          </p:nvPr>
        </p:nvSpPr>
        <p:spPr>
          <a:xfrm>
            <a:off x="455427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2"/>
          </p:nvPr>
        </p:nvSpPr>
        <p:spPr>
          <a:xfrm>
            <a:off x="4554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0C4FA-0DA2-470F-BFEF-56E857E51CBE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15" name="Title Placeholder 1"/>
          <p:cNvSpPr>
            <a:spLocks noGrp="1"/>
          </p:cNvSpPr>
          <p:nvPr>
            <p:ph type="title"/>
          </p:nvPr>
        </p:nvSpPr>
        <p:spPr>
          <a:xfrm>
            <a:off x="455427" y="369731"/>
            <a:ext cx="9285514" cy="11405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7045CDD-E9C0-49C1-B4D4-324A8B9CF1D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2197" y="373733"/>
            <a:ext cx="1558109" cy="472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1836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ck Slides no TOT Logo Lef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idx="1"/>
          </p:nvPr>
        </p:nvSpPr>
        <p:spPr>
          <a:xfrm>
            <a:off x="455427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2"/>
          </p:nvPr>
        </p:nvSpPr>
        <p:spPr>
          <a:xfrm>
            <a:off x="4554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0C4FA-0DA2-470F-BFEF-56E857E51CBE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>
          <a:xfrm>
            <a:off x="2554013" y="369731"/>
            <a:ext cx="8417013" cy="11405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427" y="446231"/>
            <a:ext cx="1558109" cy="472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9372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ck Slides bot LOGO no TOT 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9074" y="5940577"/>
            <a:ext cx="1558109" cy="472771"/>
          </a:xfrm>
          <a:prstGeom prst="rect">
            <a:avLst/>
          </a:prstGeom>
        </p:spPr>
      </p:pic>
      <p:sp>
        <p:nvSpPr>
          <p:cNvPr id="13" name="Date Placeholder 3"/>
          <p:cNvSpPr>
            <a:spLocks noGrp="1"/>
          </p:cNvSpPr>
          <p:nvPr>
            <p:ph type="dt" sz="half" idx="2"/>
          </p:nvPr>
        </p:nvSpPr>
        <p:spPr>
          <a:xfrm>
            <a:off x="4554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0C4FA-0DA2-470F-BFEF-56E857E51CBE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14" name="Title Placeholder 1"/>
          <p:cNvSpPr>
            <a:spLocks noGrp="1"/>
          </p:cNvSpPr>
          <p:nvPr>
            <p:ph type="title"/>
          </p:nvPr>
        </p:nvSpPr>
        <p:spPr>
          <a:xfrm>
            <a:off x="455427" y="369731"/>
            <a:ext cx="11261756" cy="11405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idx="1"/>
          </p:nvPr>
        </p:nvSpPr>
        <p:spPr>
          <a:xfrm>
            <a:off x="455427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24954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White Slides TOT &amp; LOG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8441" y="6299109"/>
            <a:ext cx="2300152" cy="479606"/>
          </a:xfrm>
          <a:prstGeom prst="rect">
            <a:avLst/>
          </a:prstGeom>
        </p:spPr>
      </p:pic>
      <p:sp>
        <p:nvSpPr>
          <p:cNvPr id="14" name="Date Placeholder 3"/>
          <p:cNvSpPr>
            <a:spLocks noGrp="1"/>
          </p:cNvSpPr>
          <p:nvPr>
            <p:ph type="dt" sz="half" idx="2"/>
          </p:nvPr>
        </p:nvSpPr>
        <p:spPr>
          <a:xfrm>
            <a:off x="4554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0C4FA-0DA2-470F-BFEF-56E857E51CBE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15" name="Title Placeholder 1"/>
          <p:cNvSpPr>
            <a:spLocks noGrp="1"/>
          </p:cNvSpPr>
          <p:nvPr>
            <p:ph type="title"/>
          </p:nvPr>
        </p:nvSpPr>
        <p:spPr>
          <a:xfrm>
            <a:off x="455427" y="369731"/>
            <a:ext cx="9285514" cy="11405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>
          <a:xfrm>
            <a:off x="455427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63EA8B6-D2DD-4062-A64D-2D0E75F499C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2197" y="373733"/>
            <a:ext cx="1558109" cy="472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7441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Slides Section Break Sho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0C4FA-0DA2-470F-BFEF-56E857E51CBE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455427" y="394139"/>
            <a:ext cx="7772400" cy="4312052"/>
          </a:xfrm>
        </p:spPr>
        <p:txBody>
          <a:bodyPr anchor="t">
            <a:normAutofit/>
          </a:bodyPr>
          <a:lstStyle>
            <a:lvl1pPr>
              <a:defRPr sz="6600"/>
            </a:lvl1pPr>
          </a:lstStyle>
          <a:p>
            <a:r>
              <a:rPr lang="en-US" dirty="0"/>
              <a:t>Section Title</a:t>
            </a:r>
            <a:endParaRPr lang="en-GB" dirty="0"/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55427" y="4821615"/>
            <a:ext cx="7772400" cy="1298705"/>
          </a:xfrm>
        </p:spPr>
        <p:txBody>
          <a:bodyPr/>
          <a:lstStyle>
            <a:lvl1pPr marL="0" indent="0">
              <a:buNone/>
              <a:defRPr sz="24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Sub Title Heading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2197" y="373733"/>
            <a:ext cx="1558109" cy="472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0672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Slides Section Break Lo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5427" y="1741269"/>
            <a:ext cx="10515600" cy="2852737"/>
          </a:xfrm>
        </p:spPr>
        <p:txBody>
          <a:bodyPr anchor="b"/>
          <a:lstStyle>
            <a:lvl1pPr>
              <a:defRPr sz="6000" baseline="0"/>
            </a:lvl1pPr>
          </a:lstStyle>
          <a:p>
            <a:r>
              <a:rPr lang="en-US" dirty="0"/>
              <a:t>Section Title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0C4FA-0DA2-470F-BFEF-56E857E51CBE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16F8A46-E344-42B0-8AFF-66A3024D4E24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55427" y="4709857"/>
            <a:ext cx="10515600" cy="1411324"/>
          </a:xfrm>
        </p:spPr>
        <p:txBody>
          <a:bodyPr/>
          <a:lstStyle>
            <a:lvl1pPr marL="0" indent="0">
              <a:buNone/>
              <a:defRPr sz="24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Sub Title Heading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427" y="509291"/>
            <a:ext cx="1558109" cy="472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6332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White Logo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881" y="2413398"/>
            <a:ext cx="6694239" cy="2031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0201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ck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66245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5" Type="http://schemas.openxmlformats.org/officeDocument/2006/relationships/slideLayout" Target="../slideLayouts/slideLayout9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image" Target="../media/image4.png"/><Relationship Id="rId5" Type="http://schemas.openxmlformats.org/officeDocument/2006/relationships/slideLayout" Target="../slideLayouts/slideLayout18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7.xml"/><Relationship Id="rId9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93EA8F-5D32-42A5-B63F-842A0F047210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AB18B-998C-433D-808A-7D4CCF0545BB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947" y="504410"/>
            <a:ext cx="2614451" cy="793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104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93EA8F-5D32-42A5-B63F-842A0F047210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AB18B-998C-433D-808A-7D4CCF0545BB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950" y="504410"/>
            <a:ext cx="2614448" cy="793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9223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4" r:id="rId1"/>
    <p:sldLayoutId id="2147483706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411770"/>
            <a:ext cx="928551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0C4FA-0DA2-470F-BFEF-56E857E51CBE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0571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709" r:id="rId2"/>
    <p:sldLayoutId id="2147483707" r:id="rId3"/>
    <p:sldLayoutId id="2147483711" r:id="rId4"/>
    <p:sldLayoutId id="2147483654" r:id="rId5"/>
    <p:sldLayoutId id="2147483651" r:id="rId6"/>
    <p:sldLayoutId id="2147483664" r:id="rId7"/>
    <p:sldLayoutId id="2147483713" r:id="rId8"/>
    <p:sldLayoutId id="2147483715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" panose="05000000000000000000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Azo Sans Thin" panose="020B0303030303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Azo Sans Thin" panose="020B0303030303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Azo Sans Thin" panose="020B0303030303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5427" y="411771"/>
            <a:ext cx="9285514" cy="11405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5427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54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0C4FA-0DA2-470F-BFEF-56E857E51CBE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2337" y="278805"/>
            <a:ext cx="1567542" cy="47563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EA5B335-4F11-413E-BB4C-BB3D22C668D7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8441" y="6299109"/>
            <a:ext cx="2300152" cy="479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4052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712" r:id="rId2"/>
    <p:sldLayoutId id="2147483710" r:id="rId3"/>
    <p:sldLayoutId id="2147483708" r:id="rId4"/>
    <p:sldLayoutId id="2147483690" r:id="rId5"/>
    <p:sldLayoutId id="2147483691" r:id="rId6"/>
    <p:sldLayoutId id="2147483689" r:id="rId7"/>
    <p:sldLayoutId id="2147483714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" panose="05000000000000000000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Azo Sans Thin" panose="020B0303030303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Azo Sans Thin" panose="020B0303030303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Azo Sans Thin" panose="020B0303030303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slide" Target="slide5.xml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12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6" Type="http://schemas.microsoft.com/office/2007/relationships/hdphoto" Target="../media/hdphoto1.wdp"/><Relationship Id="rId11" Type="http://schemas.openxmlformats.org/officeDocument/2006/relationships/slide" Target="slide7.xml"/><Relationship Id="rId5" Type="http://schemas.openxmlformats.org/officeDocument/2006/relationships/image" Target="../media/image13.png"/><Relationship Id="rId15" Type="http://schemas.openxmlformats.org/officeDocument/2006/relationships/image" Target="../media/image18.png"/><Relationship Id="rId10" Type="http://schemas.microsoft.com/office/2007/relationships/hdphoto" Target="../media/hdphoto3.wdp"/><Relationship Id="rId4" Type="http://schemas.openxmlformats.org/officeDocument/2006/relationships/image" Target="../media/image12.png"/><Relationship Id="rId9" Type="http://schemas.openxmlformats.org/officeDocument/2006/relationships/image" Target="../media/image15.png"/><Relationship Id="rId1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ramy.alsehrawy@northumbria.ac.uk" TargetMode="Externa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emf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9598" y="2386853"/>
            <a:ext cx="4044447" cy="2023053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</a:rPr>
              <a:t>Developing a D</a:t>
            </a: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igital Twin for Northumbria University</a:t>
            </a:r>
            <a:endParaRPr lang="en-GB" sz="5400" dirty="0"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8C317B-EC23-42AD-8BDD-3D04750FA30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l="567" t="-1" r="1431" b="-4667"/>
          <a:stretch/>
        </p:blipFill>
        <p:spPr>
          <a:xfrm>
            <a:off x="259492" y="6140188"/>
            <a:ext cx="1641764" cy="717812"/>
          </a:xfrm>
          <a:prstGeom prst="rect">
            <a:avLst/>
          </a:prstGeom>
        </p:spPr>
      </p:pic>
      <p:pic>
        <p:nvPicPr>
          <p:cNvPr id="4" name="Picture 3" descr="A picture containing text, outdoor, sky, building&#10;&#10;Description automatically generated">
            <a:extLst>
              <a:ext uri="{FF2B5EF4-FFF2-40B4-BE49-F238E27FC236}">
                <a16:creationId xmlns:a16="http://schemas.microsoft.com/office/drawing/2014/main" id="{4F7337B7-F336-403A-9E60-8E522A64C9C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956" b="9664"/>
          <a:stretch/>
        </p:blipFill>
        <p:spPr bwMode="auto">
          <a:xfrm>
            <a:off x="4424045" y="0"/>
            <a:ext cx="7767955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436026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4D539AF-6E13-42F4-BA5F-8A3013750D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Exploratory aim &amp; motives</a:t>
            </a:r>
            <a:endParaRPr lang="en-GB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837B8A1-0593-67E0-5F63-9B392138CE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427" y="1673224"/>
            <a:ext cx="11261756" cy="4209415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n-GB" sz="3300" b="1" dirty="0"/>
              <a:t>Value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dirty="0"/>
              <a:t>How can a DT help us overcome existing problems?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dirty="0"/>
              <a:t>How can it unlock new value?</a:t>
            </a:r>
          </a:p>
          <a:p>
            <a:pPr>
              <a:lnSpc>
                <a:spcPct val="150000"/>
              </a:lnSpc>
            </a:pPr>
            <a:r>
              <a:rPr lang="en-GB" sz="3400" b="1" dirty="0"/>
              <a:t>Challenges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dirty="0"/>
              <a:t>What challenges we might encounter while developing a DT including technical, legal, political, ethical, security related…etc.?</a:t>
            </a:r>
          </a:p>
        </p:txBody>
      </p:sp>
    </p:spTree>
    <p:extLst>
      <p:ext uri="{BB962C8B-B14F-4D97-AF65-F5344CB8AC3E}">
        <p14:creationId xmlns:p14="http://schemas.microsoft.com/office/powerpoint/2010/main" val="33589238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4229D31-0084-4856-9835-AA8C046CC9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Workflow: data – knowledge gap</a:t>
            </a:r>
            <a:endParaRPr lang="en-GB" dirty="0"/>
          </a:p>
        </p:txBody>
      </p:sp>
      <p:pic>
        <p:nvPicPr>
          <p:cNvPr id="6" name="Picture 5" descr="Icon&#10;&#10;Description automatically generated with low confidence">
            <a:extLst>
              <a:ext uri="{FF2B5EF4-FFF2-40B4-BE49-F238E27FC236}">
                <a16:creationId xmlns:a16="http://schemas.microsoft.com/office/drawing/2014/main" id="{D75FF1C4-B856-F574-4FDB-17A6521D59E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9" t="8857" r="6001"/>
          <a:stretch/>
        </p:blipFill>
        <p:spPr>
          <a:xfrm>
            <a:off x="1393439" y="1643794"/>
            <a:ext cx="999603" cy="1054486"/>
          </a:xfrm>
          <a:prstGeom prst="rect">
            <a:avLst/>
          </a:prstGeom>
        </p:spPr>
      </p:pic>
      <p:sp>
        <p:nvSpPr>
          <p:cNvPr id="7" name="Chevron 89">
            <a:extLst>
              <a:ext uri="{FF2B5EF4-FFF2-40B4-BE49-F238E27FC236}">
                <a16:creationId xmlns:a16="http://schemas.microsoft.com/office/drawing/2014/main" id="{5BA46D66-D1E6-9340-D1B5-9DA80C761AA2}"/>
              </a:ext>
            </a:extLst>
          </p:cNvPr>
          <p:cNvSpPr/>
          <p:nvPr/>
        </p:nvSpPr>
        <p:spPr>
          <a:xfrm>
            <a:off x="1202753" y="3356134"/>
            <a:ext cx="982980" cy="966010"/>
          </a:xfrm>
          <a:prstGeom prst="chevron">
            <a:avLst>
              <a:gd name="adj" fmla="val 38759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tx1"/>
              </a:solidFill>
              <a:latin typeface="Roboto Light" panose="02000000000000000000" pitchFamily="2" charset="0"/>
            </a:endParaRPr>
          </a:p>
        </p:txBody>
      </p:sp>
      <p:sp>
        <p:nvSpPr>
          <p:cNvPr id="8" name="Notched Right Arrow 90">
            <a:extLst>
              <a:ext uri="{FF2B5EF4-FFF2-40B4-BE49-F238E27FC236}">
                <a16:creationId xmlns:a16="http://schemas.microsoft.com/office/drawing/2014/main" id="{77FBBEF2-E62B-61B2-7F9A-1262AC1A1D3A}"/>
              </a:ext>
            </a:extLst>
          </p:cNvPr>
          <p:cNvSpPr/>
          <p:nvPr/>
        </p:nvSpPr>
        <p:spPr>
          <a:xfrm>
            <a:off x="1695862" y="3051725"/>
            <a:ext cx="9235440" cy="1532238"/>
          </a:xfrm>
          <a:prstGeom prst="notchedRightArrow">
            <a:avLst>
              <a:gd name="adj1" fmla="val 14593"/>
              <a:gd name="adj2" fmla="val 85638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latin typeface="Roboto Light" panose="02000000000000000000" pitchFamily="2" charset="0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6DBCFFA-3015-0B84-B518-13315908DA24}"/>
              </a:ext>
            </a:extLst>
          </p:cNvPr>
          <p:cNvCxnSpPr/>
          <p:nvPr/>
        </p:nvCxnSpPr>
        <p:spPr>
          <a:xfrm flipH="1" flipV="1">
            <a:off x="3249674" y="1856651"/>
            <a:ext cx="893706" cy="1582332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E2AB50E-BD8C-18B6-9134-8F402E8FA35A}"/>
              </a:ext>
            </a:extLst>
          </p:cNvPr>
          <p:cNvCxnSpPr/>
          <p:nvPr/>
        </p:nvCxnSpPr>
        <p:spPr>
          <a:xfrm flipH="1">
            <a:off x="3249674" y="4201591"/>
            <a:ext cx="893706" cy="1582332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143622D3-E0EA-D6C0-71E5-FC612E1779E2}"/>
              </a:ext>
            </a:extLst>
          </p:cNvPr>
          <p:cNvSpPr/>
          <p:nvPr/>
        </p:nvSpPr>
        <p:spPr>
          <a:xfrm>
            <a:off x="3173839" y="5705423"/>
            <a:ext cx="138457" cy="13845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99" dirty="0">
              <a:latin typeface="Roboto Light" panose="02000000000000000000" pitchFamily="2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78EEEBD-5903-F2DF-8A7F-3800C9B52F1F}"/>
              </a:ext>
            </a:extLst>
          </p:cNvPr>
          <p:cNvSpPr/>
          <p:nvPr/>
        </p:nvSpPr>
        <p:spPr>
          <a:xfrm>
            <a:off x="3187768" y="1808105"/>
            <a:ext cx="137125" cy="1371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99" dirty="0">
              <a:latin typeface="Roboto Light" panose="02000000000000000000" pitchFamily="2" charset="0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ADC11968-8164-671A-8A18-8F551233A5A2}"/>
              </a:ext>
            </a:extLst>
          </p:cNvPr>
          <p:cNvSpPr/>
          <p:nvPr/>
        </p:nvSpPr>
        <p:spPr>
          <a:xfrm>
            <a:off x="3269320" y="3438923"/>
            <a:ext cx="1638450" cy="743502"/>
          </a:xfrm>
          <a:prstGeom prst="roundRect">
            <a:avLst/>
          </a:prstGeom>
          <a:solidFill>
            <a:schemeClr val="bg1"/>
          </a:solidFill>
          <a:ln w="508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99" dirty="0">
              <a:latin typeface="Roboto Light" panose="02000000000000000000" pitchFamily="2" charset="0"/>
            </a:endParaRP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9A858891-A120-A63E-B335-ACC6A651782E}"/>
              </a:ext>
            </a:extLst>
          </p:cNvPr>
          <p:cNvSpPr txBox="1">
            <a:spLocks/>
          </p:cNvSpPr>
          <p:nvPr/>
        </p:nvSpPr>
        <p:spPr>
          <a:xfrm>
            <a:off x="4277517" y="4276976"/>
            <a:ext cx="2431028" cy="797911"/>
          </a:xfrm>
          <a:prstGeom prst="rect">
            <a:avLst/>
          </a:prstGeom>
        </p:spPr>
        <p:txBody>
          <a:bodyPr vert="horz" wrap="square" lIns="45720" tIns="22860" rIns="45720" bIns="2286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1850"/>
              </a:lnSpc>
            </a:pPr>
            <a:r>
              <a:rPr lang="en-US" sz="1300" dirty="0">
                <a:solidFill>
                  <a:schemeClr val="tx1"/>
                </a:solidFill>
                <a:latin typeface="Roboto Light" panose="02000000000000000000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User friendly</a:t>
            </a:r>
          </a:p>
          <a:p>
            <a:pPr algn="l">
              <a:lnSpc>
                <a:spcPts val="1850"/>
              </a:lnSpc>
            </a:pPr>
            <a:r>
              <a:rPr lang="en-US" sz="1300" dirty="0">
                <a:solidFill>
                  <a:schemeClr val="tx1"/>
                </a:solidFill>
                <a:latin typeface="Roboto Light" panose="02000000000000000000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Easy accessibility from any where to real-time sensors data</a:t>
            </a:r>
          </a:p>
        </p:txBody>
      </p:sp>
      <p:sp>
        <p:nvSpPr>
          <p:cNvPr id="17" name="Subtitle 2">
            <a:extLst>
              <a:ext uri="{FF2B5EF4-FFF2-40B4-BE49-F238E27FC236}">
                <a16:creationId xmlns:a16="http://schemas.microsoft.com/office/drawing/2014/main" id="{5F45AEE8-11F1-3BF8-BEDA-FB1E2D64CCCA}"/>
              </a:ext>
            </a:extLst>
          </p:cNvPr>
          <p:cNvSpPr txBox="1">
            <a:spLocks/>
          </p:cNvSpPr>
          <p:nvPr/>
        </p:nvSpPr>
        <p:spPr>
          <a:xfrm>
            <a:off x="6983293" y="4412400"/>
            <a:ext cx="1908971" cy="757900"/>
          </a:xfrm>
          <a:prstGeom prst="rect">
            <a:avLst/>
          </a:prstGeom>
        </p:spPr>
        <p:txBody>
          <a:bodyPr vert="horz" wrap="square" lIns="45720" tIns="22860" rIns="45720" bIns="2286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1850"/>
              </a:lnSpc>
            </a:pPr>
            <a:r>
              <a:rPr lang="en-GB" sz="1300" dirty="0">
                <a:solidFill>
                  <a:schemeClr val="tx1"/>
                </a:solidFill>
                <a:latin typeface="Roboto Light" panose="02000000000000000000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Providing visual insights and supports decision making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3164BD5-212E-7C3D-5E16-0BD5DAFF8F42}"/>
              </a:ext>
            </a:extLst>
          </p:cNvPr>
          <p:cNvSpPr txBox="1"/>
          <p:nvPr/>
        </p:nvSpPr>
        <p:spPr>
          <a:xfrm>
            <a:off x="1117375" y="5597740"/>
            <a:ext cx="2030013" cy="35394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en-US" sz="1700" dirty="0">
                <a:solidFill>
                  <a:schemeClr val="tx2"/>
                </a:solidFill>
                <a:latin typeface="Oswald" panose="02000503000000000000" pitchFamily="2" charset="77"/>
                <a:ea typeface="League Spartan" charset="0"/>
                <a:cs typeface="Poppins" pitchFamily="2" charset="77"/>
              </a:rPr>
              <a:t>BMS/ Sensors’ data</a:t>
            </a:r>
          </a:p>
        </p:txBody>
      </p:sp>
      <p:pic>
        <p:nvPicPr>
          <p:cNvPr id="19" name="Picture 6" descr="Server_1124233_col4 - Sensei Labs">
            <a:extLst>
              <a:ext uri="{FF2B5EF4-FFF2-40B4-BE49-F238E27FC236}">
                <a16:creationId xmlns:a16="http://schemas.microsoft.com/office/drawing/2014/main" id="{D2DD4CB8-EB1A-D4DD-4DA3-8485018BE9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802" y="3487880"/>
            <a:ext cx="1165266" cy="746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 descr="Icon&#10;&#10;Description automatically generated">
            <a:extLst>
              <a:ext uri="{FF2B5EF4-FFF2-40B4-BE49-F238E27FC236}">
                <a16:creationId xmlns:a16="http://schemas.microsoft.com/office/drawing/2014/main" id="{11B3A0A2-1F53-EB00-DE6A-F726F477881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7976" y="2999771"/>
            <a:ext cx="1372302" cy="1372302"/>
          </a:xfrm>
          <a:prstGeom prst="rect">
            <a:avLst/>
          </a:prstGeom>
        </p:spPr>
      </p:pic>
      <p:sp>
        <p:nvSpPr>
          <p:cNvPr id="21" name="Title 1">
            <a:extLst>
              <a:ext uri="{FF2B5EF4-FFF2-40B4-BE49-F238E27FC236}">
                <a16:creationId xmlns:a16="http://schemas.microsoft.com/office/drawing/2014/main" id="{C1BA28A4-B4F2-656C-03A2-CFEF49A4273F}"/>
              </a:ext>
            </a:extLst>
          </p:cNvPr>
          <p:cNvSpPr txBox="1">
            <a:spLocks/>
          </p:cNvSpPr>
          <p:nvPr/>
        </p:nvSpPr>
        <p:spPr>
          <a:xfrm>
            <a:off x="198565" y="2344834"/>
            <a:ext cx="1235190" cy="9962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/>
              <a:t>Data</a:t>
            </a:r>
            <a:endParaRPr lang="en-GB" sz="3600" b="1" dirty="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373CBB5F-74C7-0542-A4DA-1B853573099B}"/>
              </a:ext>
            </a:extLst>
          </p:cNvPr>
          <p:cNvSpPr txBox="1">
            <a:spLocks/>
          </p:cNvSpPr>
          <p:nvPr/>
        </p:nvSpPr>
        <p:spPr>
          <a:xfrm>
            <a:off x="9789459" y="2344834"/>
            <a:ext cx="2402541" cy="9962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/>
              <a:t>Knowledge</a:t>
            </a:r>
            <a:endParaRPr lang="en-GB" sz="3200" b="1" dirty="0"/>
          </a:p>
        </p:txBody>
      </p:sp>
      <p:pic>
        <p:nvPicPr>
          <p:cNvPr id="23" name="Picture 22" descr="Logo, company name&#10;&#10;Description automatically generated">
            <a:extLst>
              <a:ext uri="{FF2B5EF4-FFF2-40B4-BE49-F238E27FC236}">
                <a16:creationId xmlns:a16="http://schemas.microsoft.com/office/drawing/2014/main" id="{B3512EC8-E0A9-6136-4B0F-13CB210B287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950" b="89552" l="6897" r="89655">
                        <a14:foregroundMark x1="58128" y1="12935" x2="52217" y2="18408"/>
                        <a14:foregroundMark x1="55665" y1="22886" x2="50739" y2="30846"/>
                        <a14:foregroundMark x1="63054" y1="20398" x2="55665" y2="31343"/>
                        <a14:foregroundMark x1="41379" y1="42786" x2="41379" y2="42786"/>
                        <a14:foregroundMark x1="39901" y1="42786" x2="41379" y2="39303"/>
                        <a14:foregroundMark x1="29064" y1="50249" x2="33498" y2="44776"/>
                        <a14:foregroundMark x1="20690" y1="54726" x2="25616" y2="51244"/>
                        <a14:foregroundMark x1="6897" y1="60697" x2="14286" y2="54229"/>
                        <a14:foregroundMark x1="47291" y1="67662" x2="55172" y2="75622"/>
                        <a14:foregroundMark x1="62069" y1="47264" x2="66502" y2="52736"/>
                        <a14:foregroundMark x1="70443" y1="50746" x2="78325" y2="55224"/>
                        <a14:foregroundMark x1="82266" y1="55721" x2="86700" y2="6318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22920" y="4571429"/>
            <a:ext cx="960400" cy="952441"/>
          </a:xfrm>
          <a:prstGeom prst="rect">
            <a:avLst/>
          </a:prstGeom>
        </p:spPr>
      </p:pic>
      <p:pic>
        <p:nvPicPr>
          <p:cNvPr id="24" name="Picture 23" descr="Icon&#10;&#10;Description automatically generated">
            <a:extLst>
              <a:ext uri="{FF2B5EF4-FFF2-40B4-BE49-F238E27FC236}">
                <a16:creationId xmlns:a16="http://schemas.microsoft.com/office/drawing/2014/main" id="{7C893A18-3DE0-E565-3076-3FFF7B284B4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6976" b="95392" l="5749" r="93197">
                        <a14:foregroundMark x1="43117" y1="7712" x2="43117" y2="7712"/>
                        <a14:foregroundMark x1="45385" y1="6976" x2="47621" y2="15232"/>
                        <a14:foregroundMark x1="7985" y1="48192" x2="5749" y2="52672"/>
                        <a14:foregroundMark x1="93229" y1="48928" x2="87991" y2="51936"/>
                        <a14:foregroundMark x1="50623" y1="90144" x2="49856" y2="953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4075" y="5190714"/>
            <a:ext cx="893705" cy="891993"/>
          </a:xfrm>
          <a:prstGeom prst="rect">
            <a:avLst/>
          </a:prstGeom>
        </p:spPr>
      </p:pic>
      <p:pic>
        <p:nvPicPr>
          <p:cNvPr id="25" name="Picture 24" descr="A black and white logo&#10;&#10;Description automatically generated with low confidence">
            <a:hlinkClick r:id="rId11" action="ppaction://hlinksldjump"/>
            <a:extLst>
              <a:ext uri="{FF2B5EF4-FFF2-40B4-BE49-F238E27FC236}">
                <a16:creationId xmlns:a16="http://schemas.microsoft.com/office/drawing/2014/main" id="{99C5CF48-648D-BCE0-2796-EDDA345326CC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575" y="3677190"/>
            <a:ext cx="1545802" cy="270587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06A88EDD-4C1B-044B-AFFF-02560040898A}"/>
              </a:ext>
            </a:extLst>
          </p:cNvPr>
          <p:cNvSpPr txBox="1"/>
          <p:nvPr/>
        </p:nvSpPr>
        <p:spPr>
          <a:xfrm>
            <a:off x="2005778" y="1645034"/>
            <a:ext cx="1133328" cy="35394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en-US" sz="1700" dirty="0">
                <a:solidFill>
                  <a:schemeClr val="tx2"/>
                </a:solidFill>
                <a:latin typeface="Oswald" panose="02000503000000000000" pitchFamily="2" charset="77"/>
                <a:ea typeface="League Spartan" charset="0"/>
                <a:cs typeface="Poppins" pitchFamily="2" charset="77"/>
              </a:rPr>
              <a:t>BIM Model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739AA94F-129D-7A75-1570-46D6EE81449D}"/>
              </a:ext>
            </a:extLst>
          </p:cNvPr>
          <p:cNvSpPr/>
          <p:nvPr/>
        </p:nvSpPr>
        <p:spPr>
          <a:xfrm>
            <a:off x="6447322" y="3437403"/>
            <a:ext cx="2468880" cy="743502"/>
          </a:xfrm>
          <a:prstGeom prst="roundRect">
            <a:avLst/>
          </a:prstGeom>
          <a:solidFill>
            <a:schemeClr val="bg1"/>
          </a:solidFill>
          <a:ln w="508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99" dirty="0">
              <a:latin typeface="Roboto Light" panose="02000000000000000000" pitchFamily="2" charset="0"/>
            </a:endParaRPr>
          </a:p>
        </p:txBody>
      </p:sp>
      <p:pic>
        <p:nvPicPr>
          <p:cNvPr id="28" name="Picture 2" descr="Microsoft, powerbi, logo Icon in Vector Logo">
            <a:hlinkClick r:id="rId13" action="ppaction://hlinksldjump"/>
            <a:extLst>
              <a:ext uri="{FF2B5EF4-FFF2-40B4-BE49-F238E27FC236}">
                <a16:creationId xmlns:a16="http://schemas.microsoft.com/office/drawing/2014/main" id="{5CA18908-F243-C0EE-2B09-0877D5C6A4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6502" y="3459786"/>
            <a:ext cx="1490818" cy="745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Python, vertical, logo Icon in Vector Logo">
            <a:extLst>
              <a:ext uri="{FF2B5EF4-FFF2-40B4-BE49-F238E27FC236}">
                <a16:creationId xmlns:a16="http://schemas.microsoft.com/office/drawing/2014/main" id="{91C2F84A-ED8E-FC68-2C75-B4BD1E94E2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009" y="3494858"/>
            <a:ext cx="576215" cy="644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9" descr="Icon&#10;&#10;Description automatically generated">
            <a:extLst>
              <a:ext uri="{FF2B5EF4-FFF2-40B4-BE49-F238E27FC236}">
                <a16:creationId xmlns:a16="http://schemas.microsoft.com/office/drawing/2014/main" id="{AC09CE73-79CB-725E-AA86-8541394558A3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297" y="1935058"/>
            <a:ext cx="649455" cy="649455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93362938-9B26-96DC-9255-16316BA950D8}"/>
              </a:ext>
            </a:extLst>
          </p:cNvPr>
          <p:cNvSpPr txBox="1"/>
          <p:nvPr/>
        </p:nvSpPr>
        <p:spPr>
          <a:xfrm>
            <a:off x="4079313" y="2575969"/>
            <a:ext cx="1689843" cy="35394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en-US" sz="1700" dirty="0">
                <a:solidFill>
                  <a:schemeClr val="tx2"/>
                </a:solidFill>
                <a:latin typeface="Oswald" panose="02000503000000000000" pitchFamily="2" charset="77"/>
                <a:ea typeface="League Spartan" charset="0"/>
                <a:cs typeface="Poppins" pitchFamily="2" charset="77"/>
              </a:rPr>
              <a:t>Schedule of events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A562C18D-409E-36BD-B988-E4795CD1EFF8}"/>
              </a:ext>
            </a:extLst>
          </p:cNvPr>
          <p:cNvSpPr/>
          <p:nvPr/>
        </p:nvSpPr>
        <p:spPr>
          <a:xfrm>
            <a:off x="3638082" y="2584513"/>
            <a:ext cx="137125" cy="1371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99" dirty="0">
              <a:latin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56380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4229D31-0084-4856-9835-AA8C046CC9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 case</a:t>
            </a:r>
            <a:endParaRPr lang="en-GB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F71C773-A7C5-88DD-7811-CE3814AB94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8612" y="4897185"/>
            <a:ext cx="5593755" cy="13895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alt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Rising concerns of Indoor Air Quality especially with the pandemic</a:t>
            </a:r>
            <a:endParaRPr kumimoji="0" lang="en-GB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pic>
        <p:nvPicPr>
          <p:cNvPr id="7" name="Picture 6" descr="Carbon">
            <a:extLst>
              <a:ext uri="{FF2B5EF4-FFF2-40B4-BE49-F238E27FC236}">
                <a16:creationId xmlns:a16="http://schemas.microsoft.com/office/drawing/2014/main" id="{0563B1BC-8EEB-9866-7289-F4063AFBD4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7002" y="3978617"/>
            <a:ext cx="1298186" cy="1298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6FED6868-5728-72AF-F15D-9476E130088C}"/>
              </a:ext>
            </a:extLst>
          </p:cNvPr>
          <p:cNvSpPr txBox="1">
            <a:spLocks/>
          </p:cNvSpPr>
          <p:nvPr/>
        </p:nvSpPr>
        <p:spPr>
          <a:xfrm>
            <a:off x="7499695" y="3073222"/>
            <a:ext cx="1954918" cy="48702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altLang="en-US" sz="1600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High energy consumption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B9E5ABB-EB14-5CAC-199F-CEABCCD49CE7}"/>
              </a:ext>
            </a:extLst>
          </p:cNvPr>
          <p:cNvSpPr txBox="1">
            <a:spLocks/>
          </p:cNvSpPr>
          <p:nvPr/>
        </p:nvSpPr>
        <p:spPr>
          <a:xfrm>
            <a:off x="7258178" y="5276803"/>
            <a:ext cx="2415835" cy="6161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altLang="en-US" sz="1600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Difficulty to achieve better carbon performance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C961166-42B8-CCA8-9ECF-9B5A0DC738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24542" y="1275126"/>
            <a:ext cx="1207232" cy="179809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082A7E-5367-C50C-5193-3669AEFD5D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27091" y="1438417"/>
            <a:ext cx="3361138" cy="338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845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4D539AF-6E13-42F4-BA5F-8A3013750D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DT functional requirements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174C7FE-E127-42AF-9915-0309C5CDA4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12193"/>
            <a:ext cx="9913435" cy="4837698"/>
          </a:xfrm>
          <a:prstGeom prst="rect">
            <a:avLst/>
          </a:prstGeom>
          <a:noFill/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41130EC-7CA7-78AC-1F01-2F696C64BC6F}"/>
              </a:ext>
            </a:extLst>
          </p:cNvPr>
          <p:cNvSpPr txBox="1"/>
          <p:nvPr/>
        </p:nvSpPr>
        <p:spPr>
          <a:xfrm>
            <a:off x="455427" y="6257436"/>
            <a:ext cx="762177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sz="1200" dirty="0"/>
              <a:t>Reference: Al-Sehrawy R, Kumar B, Watson R (2021). A digital twin uses classification system for urban planning &amp; city infrastructure management, </a:t>
            </a:r>
            <a:r>
              <a:rPr lang="en-GB" sz="1200" dirty="0" err="1"/>
              <a:t>ITcon</a:t>
            </a:r>
            <a:r>
              <a:rPr lang="en-GB" sz="1200" dirty="0"/>
              <a:t> Vol. 26, 832-862, https://doi.org/10.36680/j.itcon.2021.045</a:t>
            </a:r>
          </a:p>
        </p:txBody>
      </p:sp>
    </p:spTree>
    <p:extLst>
      <p:ext uri="{BB962C8B-B14F-4D97-AF65-F5344CB8AC3E}">
        <p14:creationId xmlns:p14="http://schemas.microsoft.com/office/powerpoint/2010/main" val="12213766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iagram&#10;&#10;Description automatically generated">
            <a:extLst>
              <a:ext uri="{FF2B5EF4-FFF2-40B4-BE49-F238E27FC236}">
                <a16:creationId xmlns:a16="http://schemas.microsoft.com/office/drawing/2014/main" id="{8121D09D-F632-4D94-B646-8589E66486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t="18893" r="-1" b="-217"/>
          <a:stretch/>
        </p:blipFill>
        <p:spPr>
          <a:xfrm>
            <a:off x="292134" y="609428"/>
            <a:ext cx="11604080" cy="50722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419481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DDABA25-2D45-48A1-A255-DBF07EE82E4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2446"/>
          <a:stretch/>
        </p:blipFill>
        <p:spPr>
          <a:xfrm>
            <a:off x="0" y="-122664"/>
            <a:ext cx="12192000" cy="572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7991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DC74ECA-70B7-4E3C-8850-4967C2E790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3244084-4346-48CC-A3CF-EBF8B2E3AD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DC54C7E-E6C4-4FAA-9F09-F307F224D8D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2064"/>
          <a:stretch/>
        </p:blipFill>
        <p:spPr>
          <a:xfrm>
            <a:off x="0" y="0"/>
            <a:ext cx="12192000" cy="5801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8859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1BFD43-5D4B-0DAD-BAB6-DE10E32ABF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D39CDBA-1322-09E8-959B-5EDD951EDB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2818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1C8A91-3ACB-F5CD-4554-0DC54BF013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Key outcomes</a:t>
            </a:r>
            <a:endParaRPr lang="en-GB" b="1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EBB74EE1-9EEC-1CB3-3B29-25E0A72E2F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967" y="1253331"/>
            <a:ext cx="6823881" cy="878498"/>
          </a:xfrm>
        </p:spPr>
        <p:txBody>
          <a:bodyPr>
            <a:normAutofit/>
          </a:bodyPr>
          <a:lstStyle/>
          <a:p>
            <a:r>
              <a:rPr lang="en-US" dirty="0"/>
              <a:t>Changing mindset and perception</a:t>
            </a:r>
          </a:p>
        </p:txBody>
      </p:sp>
      <p:sp>
        <p:nvSpPr>
          <p:cNvPr id="13" name="Freeform 1">
            <a:extLst>
              <a:ext uri="{FF2B5EF4-FFF2-40B4-BE49-F238E27FC236}">
                <a16:creationId xmlns:a16="http://schemas.microsoft.com/office/drawing/2014/main" id="{EBAD7367-3B02-CEF9-91FB-D6B9B4827A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07852" y="2001019"/>
            <a:ext cx="461125" cy="412857"/>
          </a:xfrm>
          <a:custGeom>
            <a:avLst/>
            <a:gdLst>
              <a:gd name="T0" fmla="*/ 1845 w 5250"/>
              <a:gd name="T1" fmla="*/ 4112 h 4113"/>
              <a:gd name="T2" fmla="*/ 205 w 5250"/>
              <a:gd name="T3" fmla="*/ 2473 h 4113"/>
              <a:gd name="T4" fmla="*/ 205 w 5250"/>
              <a:gd name="T5" fmla="*/ 2473 h 4113"/>
              <a:gd name="T6" fmla="*/ 205 w 5250"/>
              <a:gd name="T7" fmla="*/ 1730 h 4113"/>
              <a:gd name="T8" fmla="*/ 205 w 5250"/>
              <a:gd name="T9" fmla="*/ 1730 h 4113"/>
              <a:gd name="T10" fmla="*/ 948 w 5250"/>
              <a:gd name="T11" fmla="*/ 1730 h 4113"/>
              <a:gd name="T12" fmla="*/ 1849 w 5250"/>
              <a:gd name="T13" fmla="*/ 2630 h 4113"/>
              <a:gd name="T14" fmla="*/ 4302 w 5250"/>
              <a:gd name="T15" fmla="*/ 205 h 4113"/>
              <a:gd name="T16" fmla="*/ 4302 w 5250"/>
              <a:gd name="T17" fmla="*/ 205 h 4113"/>
              <a:gd name="T18" fmla="*/ 5045 w 5250"/>
              <a:gd name="T19" fmla="*/ 209 h 4113"/>
              <a:gd name="T20" fmla="*/ 5045 w 5250"/>
              <a:gd name="T21" fmla="*/ 209 h 4113"/>
              <a:gd name="T22" fmla="*/ 5041 w 5250"/>
              <a:gd name="T23" fmla="*/ 952 h 4113"/>
              <a:gd name="T24" fmla="*/ 1845 w 5250"/>
              <a:gd name="T25" fmla="*/ 4112 h 4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250" h="4113">
                <a:moveTo>
                  <a:pt x="1845" y="4112"/>
                </a:moveTo>
                <a:lnTo>
                  <a:pt x="205" y="2473"/>
                </a:lnTo>
                <a:lnTo>
                  <a:pt x="205" y="2473"/>
                </a:lnTo>
                <a:cubicBezTo>
                  <a:pt x="0" y="2267"/>
                  <a:pt x="0" y="1935"/>
                  <a:pt x="205" y="1730"/>
                </a:cubicBezTo>
                <a:lnTo>
                  <a:pt x="205" y="1730"/>
                </a:lnTo>
                <a:cubicBezTo>
                  <a:pt x="410" y="1524"/>
                  <a:pt x="743" y="1524"/>
                  <a:pt x="948" y="1730"/>
                </a:cubicBezTo>
                <a:lnTo>
                  <a:pt x="1849" y="2630"/>
                </a:lnTo>
                <a:lnTo>
                  <a:pt x="4302" y="205"/>
                </a:lnTo>
                <a:lnTo>
                  <a:pt x="4302" y="205"/>
                </a:lnTo>
                <a:cubicBezTo>
                  <a:pt x="4508" y="0"/>
                  <a:pt x="4841" y="2"/>
                  <a:pt x="5045" y="209"/>
                </a:cubicBezTo>
                <a:lnTo>
                  <a:pt x="5045" y="209"/>
                </a:lnTo>
                <a:cubicBezTo>
                  <a:pt x="5249" y="415"/>
                  <a:pt x="5247" y="748"/>
                  <a:pt x="5041" y="952"/>
                </a:cubicBezTo>
                <a:lnTo>
                  <a:pt x="1845" y="4112"/>
                </a:lnTo>
              </a:path>
            </a:pathLst>
          </a:custGeom>
          <a:solidFill>
            <a:srgbClr val="92D050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4" name="Freeform 26">
            <a:extLst>
              <a:ext uri="{FF2B5EF4-FFF2-40B4-BE49-F238E27FC236}">
                <a16:creationId xmlns:a16="http://schemas.microsoft.com/office/drawing/2014/main" id="{4C78DC96-976B-0D39-8718-30F2B74D39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03550" y="2026022"/>
            <a:ext cx="384900" cy="362852"/>
          </a:xfrm>
          <a:custGeom>
            <a:avLst/>
            <a:gdLst>
              <a:gd name="connsiteX0" fmla="*/ 92404 w 672526"/>
              <a:gd name="connsiteY0" fmla="*/ 0 h 671763"/>
              <a:gd name="connsiteX1" fmla="*/ 157940 w 672526"/>
              <a:gd name="connsiteY1" fmla="*/ 26977 h 671763"/>
              <a:gd name="connsiteX2" fmla="*/ 336263 w 672526"/>
              <a:gd name="connsiteY2" fmla="*/ 205079 h 671763"/>
              <a:gd name="connsiteX3" fmla="*/ 514585 w 672526"/>
              <a:gd name="connsiteY3" fmla="*/ 26977 h 671763"/>
              <a:gd name="connsiteX4" fmla="*/ 645526 w 672526"/>
              <a:gd name="connsiteY4" fmla="*/ 26977 h 671763"/>
              <a:gd name="connsiteX5" fmla="*/ 645526 w 672526"/>
              <a:gd name="connsiteY5" fmla="*/ 157803 h 671763"/>
              <a:gd name="connsiteX6" fmla="*/ 467227 w 672526"/>
              <a:gd name="connsiteY6" fmla="*/ 335882 h 671763"/>
              <a:gd name="connsiteX7" fmla="*/ 645526 w 672526"/>
              <a:gd name="connsiteY7" fmla="*/ 513961 h 671763"/>
              <a:gd name="connsiteX8" fmla="*/ 645526 w 672526"/>
              <a:gd name="connsiteY8" fmla="*/ 644787 h 671763"/>
              <a:gd name="connsiteX9" fmla="*/ 514585 w 672526"/>
              <a:gd name="connsiteY9" fmla="*/ 644787 h 671763"/>
              <a:gd name="connsiteX10" fmla="*/ 336263 w 672526"/>
              <a:gd name="connsiteY10" fmla="*/ 466685 h 671763"/>
              <a:gd name="connsiteX11" fmla="*/ 157940 w 672526"/>
              <a:gd name="connsiteY11" fmla="*/ 644787 h 671763"/>
              <a:gd name="connsiteX12" fmla="*/ 27000 w 672526"/>
              <a:gd name="connsiteY12" fmla="*/ 644787 h 671763"/>
              <a:gd name="connsiteX13" fmla="*/ 27000 w 672526"/>
              <a:gd name="connsiteY13" fmla="*/ 513961 h 671763"/>
              <a:gd name="connsiteX14" fmla="*/ 205299 w 672526"/>
              <a:gd name="connsiteY14" fmla="*/ 335882 h 671763"/>
              <a:gd name="connsiteX15" fmla="*/ 27000 w 672526"/>
              <a:gd name="connsiteY15" fmla="*/ 157803 h 671763"/>
              <a:gd name="connsiteX16" fmla="*/ 27000 w 672526"/>
              <a:gd name="connsiteY16" fmla="*/ 26977 h 671763"/>
              <a:gd name="connsiteX17" fmla="*/ 92404 w 672526"/>
              <a:gd name="connsiteY17" fmla="*/ 0 h 671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672526" h="671763">
                <a:moveTo>
                  <a:pt x="92404" y="0"/>
                </a:moveTo>
                <a:cubicBezTo>
                  <a:pt x="116117" y="0"/>
                  <a:pt x="139852" y="8993"/>
                  <a:pt x="157940" y="26977"/>
                </a:cubicBezTo>
                <a:lnTo>
                  <a:pt x="336263" y="205079"/>
                </a:lnTo>
                <a:lnTo>
                  <a:pt x="514585" y="26977"/>
                </a:lnTo>
                <a:cubicBezTo>
                  <a:pt x="550585" y="-8992"/>
                  <a:pt x="609526" y="-8992"/>
                  <a:pt x="645526" y="26977"/>
                </a:cubicBezTo>
                <a:cubicBezTo>
                  <a:pt x="681526" y="62945"/>
                  <a:pt x="681526" y="121658"/>
                  <a:pt x="645526" y="157803"/>
                </a:cubicBezTo>
                <a:lnTo>
                  <a:pt x="467227" y="335882"/>
                </a:lnTo>
                <a:lnTo>
                  <a:pt x="645526" y="513961"/>
                </a:lnTo>
                <a:cubicBezTo>
                  <a:pt x="681526" y="549930"/>
                  <a:pt x="681526" y="608819"/>
                  <a:pt x="645526" y="644787"/>
                </a:cubicBezTo>
                <a:cubicBezTo>
                  <a:pt x="609526" y="680756"/>
                  <a:pt x="550585" y="680756"/>
                  <a:pt x="514585" y="644787"/>
                </a:cubicBezTo>
                <a:lnTo>
                  <a:pt x="336263" y="466685"/>
                </a:lnTo>
                <a:lnTo>
                  <a:pt x="157940" y="644787"/>
                </a:lnTo>
                <a:cubicBezTo>
                  <a:pt x="121764" y="680756"/>
                  <a:pt x="63000" y="680756"/>
                  <a:pt x="27000" y="644787"/>
                </a:cubicBezTo>
                <a:cubicBezTo>
                  <a:pt x="-9000" y="608819"/>
                  <a:pt x="-9000" y="549930"/>
                  <a:pt x="27000" y="513961"/>
                </a:cubicBezTo>
                <a:lnTo>
                  <a:pt x="205299" y="335882"/>
                </a:lnTo>
                <a:lnTo>
                  <a:pt x="27000" y="157803"/>
                </a:lnTo>
                <a:cubicBezTo>
                  <a:pt x="-9000" y="121658"/>
                  <a:pt x="-9000" y="62945"/>
                  <a:pt x="27000" y="26977"/>
                </a:cubicBezTo>
                <a:cubicBezTo>
                  <a:pt x="45000" y="8993"/>
                  <a:pt x="68691" y="0"/>
                  <a:pt x="92404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7A0600F1-14B6-18D1-B6C1-FF1D3D0C94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3662577"/>
              </p:ext>
            </p:extLst>
          </p:nvPr>
        </p:nvGraphicFramePr>
        <p:xfrm>
          <a:off x="2359135" y="2579492"/>
          <a:ext cx="7473730" cy="3314364"/>
        </p:xfrm>
        <a:graphic>
          <a:graphicData uri="http://schemas.openxmlformats.org/drawingml/2006/table">
            <a:tbl>
              <a:tblPr firstRow="1" firstCol="1" bandRow="1"/>
              <a:tblGrid>
                <a:gridCol w="2462498">
                  <a:extLst>
                    <a:ext uri="{9D8B030D-6E8A-4147-A177-3AD203B41FA5}">
                      <a16:colId xmlns:a16="http://schemas.microsoft.com/office/drawing/2014/main" val="2972734210"/>
                    </a:ext>
                  </a:extLst>
                </a:gridCol>
                <a:gridCol w="2548734">
                  <a:extLst>
                    <a:ext uri="{9D8B030D-6E8A-4147-A177-3AD203B41FA5}">
                      <a16:colId xmlns:a16="http://schemas.microsoft.com/office/drawing/2014/main" val="1105288435"/>
                    </a:ext>
                  </a:extLst>
                </a:gridCol>
                <a:gridCol w="2462498">
                  <a:extLst>
                    <a:ext uri="{9D8B030D-6E8A-4147-A177-3AD203B41FA5}">
                      <a16:colId xmlns:a16="http://schemas.microsoft.com/office/drawing/2014/main" val="2761388799"/>
                    </a:ext>
                  </a:extLst>
                </a:gridCol>
              </a:tblGrid>
              <a:tr h="85152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</a:rPr>
                        <a:t>Criteria</a:t>
                      </a:r>
                      <a:endParaRPr lang="en-GB" sz="1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6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BMS-based</a:t>
                      </a:r>
                      <a:endParaRPr lang="en-GB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6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effectLst/>
                        </a:rPr>
                        <a:t>DT-based</a:t>
                      </a:r>
                      <a:endParaRPr lang="en-GB" sz="1600" b="1" dirty="0">
                        <a:solidFill>
                          <a:srgbClr val="082A75"/>
                        </a:solidFill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3231209"/>
                  </a:ext>
                </a:extLst>
              </a:tr>
              <a:tr h="61570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solidFill>
                            <a:sysClr val="windowText" lastClr="000000"/>
                          </a:solidFill>
                          <a:effectLst/>
                        </a:rPr>
                        <a:t>Vision</a:t>
                      </a:r>
                      <a:endParaRPr lang="en-GB" sz="16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6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effectLst/>
                        </a:rPr>
                        <a:t>Systematic</a:t>
                      </a:r>
                      <a:br>
                        <a:rPr lang="en-US" sz="1600" dirty="0">
                          <a:effectLst/>
                        </a:rPr>
                      </a:br>
                      <a:r>
                        <a:rPr lang="en-US" sz="1600" dirty="0">
                          <a:effectLst/>
                        </a:rPr>
                        <a:t>(if-then)</a:t>
                      </a:r>
                      <a:endParaRPr lang="en-GB" sz="1600" b="1" dirty="0">
                        <a:solidFill>
                          <a:srgbClr val="082A75"/>
                        </a:solidFill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6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effectLst/>
                        </a:rPr>
                        <a:t>Systemic</a:t>
                      </a:r>
                      <a:br>
                        <a:rPr lang="en-US" sz="1600" dirty="0">
                          <a:effectLst/>
                        </a:rPr>
                      </a:br>
                      <a:r>
                        <a:rPr lang="en-US" sz="1600" dirty="0">
                          <a:effectLst/>
                        </a:rPr>
                        <a:t>(big picture &amp; root causes)</a:t>
                      </a:r>
                      <a:endParaRPr lang="en-GB" sz="1600" b="1" dirty="0">
                        <a:solidFill>
                          <a:srgbClr val="082A75"/>
                        </a:solidFill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3246174"/>
                  </a:ext>
                </a:extLst>
              </a:tr>
              <a:tr h="61570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solidFill>
                            <a:sysClr val="windowText" lastClr="000000"/>
                          </a:solidFill>
                          <a:effectLst/>
                        </a:rPr>
                        <a:t>Approach / mindset</a:t>
                      </a:r>
                      <a:endParaRPr lang="en-GB" sz="16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6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effectLst/>
                        </a:rPr>
                        <a:t>Reactive</a:t>
                      </a:r>
                      <a:endParaRPr lang="en-GB" sz="1600" b="1" dirty="0">
                        <a:solidFill>
                          <a:srgbClr val="082A75"/>
                        </a:solidFill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6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effectLst/>
                        </a:rPr>
                        <a:t>Proactive</a:t>
                      </a:r>
                      <a:endParaRPr lang="en-GB" sz="1600" b="1" dirty="0">
                        <a:solidFill>
                          <a:srgbClr val="082A75"/>
                        </a:solidFill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1913092"/>
                  </a:ext>
                </a:extLst>
              </a:tr>
              <a:tr h="61570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solidFill>
                            <a:sysClr val="windowText" lastClr="000000"/>
                          </a:solidFill>
                          <a:effectLst/>
                        </a:rPr>
                        <a:t>Risk strategy</a:t>
                      </a:r>
                      <a:endParaRPr lang="en-GB" sz="16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6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effectLst/>
                        </a:rPr>
                        <a:t>Mitigate </a:t>
                      </a:r>
                      <a:endParaRPr lang="en-GB" sz="1600" b="1" dirty="0">
                        <a:solidFill>
                          <a:srgbClr val="082A75"/>
                        </a:solidFill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6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1600">
                          <a:effectLst/>
                        </a:rPr>
                        <a:t>Avoid</a:t>
                      </a:r>
                      <a:endParaRPr lang="en-GB" sz="1600" b="1">
                        <a:solidFill>
                          <a:srgbClr val="082A75"/>
                        </a:solidFill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4405077"/>
                  </a:ext>
                </a:extLst>
              </a:tr>
              <a:tr h="61570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1600" b="1" kern="12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Sustainability</a:t>
                      </a:r>
                      <a:endParaRPr lang="en-GB" sz="1600" b="1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6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effectLst/>
                        </a:rPr>
                        <a:t>Low</a:t>
                      </a:r>
                      <a:endParaRPr lang="en-GB" sz="1600" b="1" dirty="0">
                        <a:solidFill>
                          <a:srgbClr val="082A75"/>
                        </a:solidFill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6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effectLst/>
                        </a:rPr>
                        <a:t>High</a:t>
                      </a:r>
                      <a:endParaRPr lang="en-GB" sz="1600" b="1" dirty="0">
                        <a:solidFill>
                          <a:srgbClr val="082A75"/>
                        </a:solidFill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35307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39932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4229D31-0084-4856-9835-AA8C046CC9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Campus Digital Twin</a:t>
            </a:r>
            <a:endParaRPr lang="en-GB" dirty="0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3973D18D-A550-0529-DA21-4AC1C6E6F96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5" t="26000" r="6124" b="8666"/>
          <a:stretch/>
        </p:blipFill>
        <p:spPr bwMode="auto">
          <a:xfrm>
            <a:off x="777240" y="1388393"/>
            <a:ext cx="9144000" cy="4977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06744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5308E62-862B-423D-9E3D-1EF537D683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GB" b="1" dirty="0"/>
              <a:t>Interoperability: </a:t>
            </a:r>
            <a:r>
              <a:rPr lang="en-GB" dirty="0"/>
              <a:t>Manual adjustments to BIM model and linking of sensors data to python and Power BI</a:t>
            </a:r>
          </a:p>
          <a:p>
            <a:pPr>
              <a:lnSpc>
                <a:spcPct val="150000"/>
              </a:lnSpc>
            </a:pPr>
            <a:r>
              <a:rPr lang="en-GB" b="1" dirty="0"/>
              <a:t>Legal / political: </a:t>
            </a:r>
            <a:r>
              <a:rPr lang="en-GB" dirty="0"/>
              <a:t>linking campus data to the DT as this is a legal and political issues since datasets are owned and stored by different organisations (BMS, footfall, BIM model…etc.)</a:t>
            </a:r>
          </a:p>
          <a:p>
            <a:pPr>
              <a:lnSpc>
                <a:spcPct val="150000"/>
              </a:lnSpc>
            </a:pPr>
            <a:r>
              <a:rPr lang="en-GB" b="1" dirty="0"/>
              <a:t>Security concerns: </a:t>
            </a:r>
            <a:r>
              <a:rPr lang="en-GB" dirty="0"/>
              <a:t>which have evolved as a result of current IT security policies</a:t>
            </a:r>
          </a:p>
          <a:p>
            <a:pPr>
              <a:lnSpc>
                <a:spcPct val="150000"/>
              </a:lnSpc>
            </a:pPr>
            <a:r>
              <a:rPr lang="en-GB" b="1" dirty="0"/>
              <a:t>Ethical concerns: </a:t>
            </a:r>
            <a:r>
              <a:rPr lang="en-GB" dirty="0"/>
              <a:t>Who would provide/have access if the DT is published or becomes open access</a:t>
            </a:r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4229D31-0084-4856-9835-AA8C046CC9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CIS Digital Twin – Challenges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11435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82;p1">
            <a:extLst>
              <a:ext uri="{FF2B5EF4-FFF2-40B4-BE49-F238E27FC236}">
                <a16:creationId xmlns:a16="http://schemas.microsoft.com/office/drawing/2014/main" id="{4B5F1A7C-0C4C-D41E-CADE-00D375347D1D}"/>
              </a:ext>
            </a:extLst>
          </p:cNvPr>
          <p:cNvSpPr txBox="1"/>
          <p:nvPr/>
        </p:nvSpPr>
        <p:spPr>
          <a:xfrm>
            <a:off x="1978152" y="1551236"/>
            <a:ext cx="8232296" cy="1337699"/>
          </a:xfrm>
          <a:prstGeom prst="rect">
            <a:avLst/>
          </a:prstGeom>
        </p:spPr>
        <p:txBody>
          <a:bodyPr spcFirstLastPara="1" vert="horz" lIns="91440" tIns="45720" rIns="91440" bIns="45720" rtlCol="0" anchor="b" anchorCtr="0">
            <a:normAutofit/>
          </a:bodyPr>
          <a:lstStyle/>
          <a:p>
            <a:pPr marL="0" marR="0" lvl="0" indent="0" algn="ctr" fontAlgn="auto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6000" b="1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  <a:sym typeface="Libre Franklin"/>
              </a:rPr>
              <a:t>THANK YOU!</a:t>
            </a:r>
          </a:p>
        </p:txBody>
      </p:sp>
      <p:pic>
        <p:nvPicPr>
          <p:cNvPr id="18" name="Picture 3" descr="Shape, circle&#10;&#10;Description automatically generated">
            <a:extLst>
              <a:ext uri="{FF2B5EF4-FFF2-40B4-BE49-F238E27FC236}">
                <a16:creationId xmlns:a16="http://schemas.microsoft.com/office/drawing/2014/main" id="{8DBB53C0-3852-AE58-4BF0-C4CA71FD67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33"/>
          <a:stretch/>
        </p:blipFill>
        <p:spPr bwMode="auto">
          <a:xfrm>
            <a:off x="4516653" y="4051556"/>
            <a:ext cx="840945" cy="801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Google Shape;98;g13c50965e51_0_11">
            <a:extLst>
              <a:ext uri="{FF2B5EF4-FFF2-40B4-BE49-F238E27FC236}">
                <a16:creationId xmlns:a16="http://schemas.microsoft.com/office/drawing/2014/main" id="{E9DF51C3-2015-39D1-C16D-E4C356592264}"/>
              </a:ext>
            </a:extLst>
          </p:cNvPr>
          <p:cNvSpPr txBox="1"/>
          <p:nvPr/>
        </p:nvSpPr>
        <p:spPr>
          <a:xfrm>
            <a:off x="1127760" y="3068875"/>
            <a:ext cx="5414265" cy="2799692"/>
          </a:xfrm>
          <a:prstGeom prst="rect">
            <a:avLst/>
          </a:prstGeom>
        </p:spPr>
        <p:txBody>
          <a:bodyPr spcFirstLastPara="1" vert="horz" lIns="91440" tIns="45720" rIns="91440" bIns="45720" rtlCol="0" anchor="ctr" anchorCtr="0">
            <a:normAutofit/>
          </a:bodyPr>
          <a:lstStyle/>
          <a:p>
            <a:pPr marR="0" lvl="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2800" b="1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  <a:sym typeface="Calibri"/>
              </a:rPr>
              <a:t>Ramy Alsehrawy</a:t>
            </a:r>
          </a:p>
          <a:p>
            <a:pPr marR="0" lvl="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b="0" i="1" u="none" strike="noStrike" cap="none" spc="0" normalizeH="0" baseline="0" noProof="0" dirty="0">
                <a:ln>
                  <a:noFill/>
                </a:ln>
                <a:effectLst/>
                <a:uLnTx/>
                <a:uFillTx/>
                <a:sym typeface="Calibri"/>
              </a:rPr>
              <a:t>BSc, MSc, PhD.</a:t>
            </a:r>
          </a:p>
          <a:p>
            <a:pPr marR="0" lvl="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b="0" i="1" u="none" strike="noStrike" cap="none" spc="0" normalizeH="0" baseline="0" noProof="0" dirty="0">
                <a:ln>
                  <a:noFill/>
                </a:ln>
                <a:effectLst/>
                <a:uLnTx/>
                <a:uFillTx/>
                <a:sym typeface="Calibri"/>
              </a:rPr>
              <a:t>BRE BIM Informed Professional</a:t>
            </a:r>
          </a:p>
          <a:p>
            <a:pPr marR="0" lvl="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b="0" i="1" u="none" strike="noStrike" cap="none" spc="0" normalizeH="0" baseline="0" noProof="0" dirty="0">
                <a:ln>
                  <a:noFill/>
                </a:ln>
                <a:effectLst/>
                <a:uLnTx/>
                <a:uFillTx/>
                <a:sym typeface="Calibri"/>
              </a:rPr>
              <a:t>BREEAM Associate</a:t>
            </a:r>
          </a:p>
          <a:p>
            <a:pPr marR="0" lvl="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2000" b="0" i="0" u="none" strike="noStrike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sym typeface="Calibri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ramy.alsehrawy@northumbria.ac.uk</a:t>
            </a:r>
            <a:endParaRPr kumimoji="0" lang="en-US" sz="2000" b="0" i="0" u="none" strike="noStrike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sym typeface="Calibri"/>
            </a:endParaRPr>
          </a:p>
          <a:p>
            <a:pPr marR="0" lvl="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  <a:defRPr/>
            </a:pPr>
            <a:endParaRPr kumimoji="0" lang="en-US" sz="2000" b="0" i="0" u="none" strike="noStrike" cap="none" spc="0" normalizeH="0" baseline="0" noProof="0" dirty="0">
              <a:ln>
                <a:noFill/>
              </a:ln>
              <a:effectLst/>
              <a:uLnTx/>
              <a:uFillTx/>
              <a:sym typeface="Calibri"/>
            </a:endParaRPr>
          </a:p>
        </p:txBody>
      </p:sp>
      <p:pic>
        <p:nvPicPr>
          <p:cNvPr id="19" name="Picture 18" descr="A black and white sign&#10;&#10;Description automatically generated with low confidence">
            <a:extLst>
              <a:ext uri="{FF2B5EF4-FFF2-40B4-BE49-F238E27FC236}">
                <a16:creationId xmlns:a16="http://schemas.microsoft.com/office/drawing/2014/main" id="{47E6D23A-6B4F-2EA5-FCF9-4E0DB901EB0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043" y="5467724"/>
            <a:ext cx="1742602" cy="553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31C0901-1500-8FDD-8B0C-1AEEF559357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30" r="13015" b="15521"/>
          <a:stretch/>
        </p:blipFill>
        <p:spPr bwMode="auto">
          <a:xfrm>
            <a:off x="3023832" y="5344496"/>
            <a:ext cx="1713954" cy="80005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552373"/>
      </p:ext>
    </p:extLst>
  </p:cSld>
  <p:clrMapOvr>
    <a:masterClrMapping/>
  </p:clrMapOvr>
</p:sld>
</file>

<file path=ppt/theme/theme1.xml><?xml version="1.0" encoding="utf-8"?>
<a:theme xmlns:a="http://schemas.openxmlformats.org/drawingml/2006/main" name="White Title Slid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U New PowerPoint ARIAL Template v1.1 15.02 (002) [Read-Only]" id="{F98D20BA-F7AB-41D0-BD12-96578BDECD69}" vid="{82724282-EC37-430C-BD63-AA580AD2504E}"/>
    </a:ext>
  </a:extLst>
</a:theme>
</file>

<file path=ppt/theme/theme2.xml><?xml version="1.0" encoding="utf-8"?>
<a:theme xmlns:a="http://schemas.openxmlformats.org/drawingml/2006/main" name="Black Title Slid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U New PowerPoint ARIAL Template v1.1 15.02 (002) [Read-Only]" id="{F98D20BA-F7AB-41D0-BD12-96578BDECD69}" vid="{BD5E813E-988A-4D7B-AB11-164C0A3EE418}"/>
    </a:ext>
  </a:extLst>
</a:theme>
</file>

<file path=ppt/theme/theme3.xml><?xml version="1.0" encoding="utf-8"?>
<a:theme xmlns:a="http://schemas.openxmlformats.org/drawingml/2006/main" name="White Content Slid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U New PowerPoint ARIAL Template v1.1 15.02 (002) [Read-Only]" id="{F98D20BA-F7AB-41D0-BD12-96578BDECD69}" vid="{32EDF78A-3FA9-47EE-8A68-CBC264B8D604}"/>
    </a:ext>
  </a:extLst>
</a:theme>
</file>

<file path=ppt/theme/theme4.xml><?xml version="1.0" encoding="utf-8"?>
<a:theme xmlns:a="http://schemas.openxmlformats.org/drawingml/2006/main" name="Black Content Slid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U New PowerPoint ARIAL Template v1.1 15.02 (002) [Read-Only]" id="{F98D20BA-F7AB-41D0-BD12-96578BDECD69}" vid="{B9D883AF-0C01-44BE-8A6E-C781193D0831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ImageCreateDate xmlns="60C11AE1-E3BF-4593-8A2B-CE8459EEB745" xsi:nil="true"/>
    <PublishingStartDate xmlns="http://schemas.microsoft.com/sharepoint/v3" xsi:nil="true"/>
    <wic_System_Copyright xmlns="http://schemas.microsoft.com/sharepoint/v3/fields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Image" ma:contentTypeID="0x0101009148F5A04DDD49CBA7127AADA5FB792B00AADE34325A8B49CDA8BB4DB53328F214007503B588C566E0468339CA50D14C7C96" ma:contentTypeVersion="2" ma:contentTypeDescription="Upload an image." ma:contentTypeScope="" ma:versionID="e95fca7b813fdeb7d47f14c0b49dfdd8">
  <xsd:schema xmlns:xsd="http://www.w3.org/2001/XMLSchema" xmlns:xs="http://www.w3.org/2001/XMLSchema" xmlns:p="http://schemas.microsoft.com/office/2006/metadata/properties" xmlns:ns1="http://schemas.microsoft.com/sharepoint/v3" xmlns:ns2="60C11AE1-E3BF-4593-8A2B-CE8459EEB745" xmlns:ns3="http://schemas.microsoft.com/sharepoint/v3/fields" targetNamespace="http://schemas.microsoft.com/office/2006/metadata/properties" ma:root="true" ma:fieldsID="b4bd68e83fa0ec4de9ea96869bdd3ba8" ns1:_="" ns2:_="" ns3:_="">
    <xsd:import namespace="http://schemas.microsoft.com/sharepoint/v3"/>
    <xsd:import namespace="60C11AE1-E3BF-4593-8A2B-CE8459EEB745"/>
    <xsd:import namespace="http://schemas.microsoft.com/sharepoint/v3/fields"/>
    <xsd:element name="properties">
      <xsd:complexType>
        <xsd:sequence>
          <xsd:element name="documentManagement">
            <xsd:complexType>
              <xsd:all>
                <xsd:element ref="ns1:FileRef" minOccurs="0"/>
                <xsd:element ref="ns1:File_x0020_Type" minOccurs="0"/>
                <xsd:element ref="ns1:HTML_x0020_File_x0020_Type" minOccurs="0"/>
                <xsd:element ref="ns1:FSObjType" minOccurs="0"/>
                <xsd:element ref="ns2:ThumbnailExists" minOccurs="0"/>
                <xsd:element ref="ns2:PreviewExists" minOccurs="0"/>
                <xsd:element ref="ns2:ImageWidth" minOccurs="0"/>
                <xsd:element ref="ns2:ImageHeight" minOccurs="0"/>
                <xsd:element ref="ns2:ImageCreateDate" minOccurs="0"/>
                <xsd:element ref="ns3:wic_System_Copyright" minOccurs="0"/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FileRef" ma:index="8" nillable="true" ma:displayName="URL Path" ma:hidden="true" ma:list="Docs" ma:internalName="FileRef" ma:readOnly="true" ma:showField="FullUrl">
      <xsd:simpleType>
        <xsd:restriction base="dms:Lookup"/>
      </xsd:simpleType>
    </xsd:element>
    <xsd:element name="File_x0020_Type" ma:index="9" nillable="true" ma:displayName="File Type" ma:hidden="true" ma:internalName="File_x0020_Type" ma:readOnly="true">
      <xsd:simpleType>
        <xsd:restriction base="dms:Text"/>
      </xsd:simpleType>
    </xsd:element>
    <xsd:element name="HTML_x0020_File_x0020_Type" ma:index="10" nillable="true" ma:displayName="HTML File Type" ma:hidden="true" ma:internalName="HTML_x0020_File_x0020_Type" ma:readOnly="true">
      <xsd:simpleType>
        <xsd:restriction base="dms:Text"/>
      </xsd:simpleType>
    </xsd:element>
    <xsd:element name="FSObjType" ma:index="11" nillable="true" ma:displayName="Item Type" ma:hidden="true" ma:list="Docs" ma:internalName="FSObjType" ma:readOnly="true" ma:showField="FSType">
      <xsd:simpleType>
        <xsd:restriction base="dms:Lookup"/>
      </xsd:simpleType>
    </xsd:element>
    <xsd:element name="PublishingStartDate" ma:index="27" nillable="true" ma:displayName="Scheduling Start Date" ma:internalName="PublishingStartDate">
      <xsd:simpleType>
        <xsd:restriction base="dms:Unknown"/>
      </xsd:simpleType>
    </xsd:element>
    <xsd:element name="PublishingExpirationDate" ma:index="28" nillable="true" ma:displayName="Scheduling End Date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0C11AE1-E3BF-4593-8A2B-CE8459EEB745" elementFormDefault="qualified">
    <xsd:import namespace="http://schemas.microsoft.com/office/2006/documentManagement/types"/>
    <xsd:import namespace="http://schemas.microsoft.com/office/infopath/2007/PartnerControls"/>
    <xsd:element name="ThumbnailExists" ma:index="18" nillable="true" ma:displayName="Thumbnail Exists" ma:default="FALSE" ma:hidden="true" ma:internalName="ThumbnailExists" ma:readOnly="true">
      <xsd:simpleType>
        <xsd:restriction base="dms:Boolean"/>
      </xsd:simpleType>
    </xsd:element>
    <xsd:element name="PreviewExists" ma:index="19" nillable="true" ma:displayName="Preview Exists" ma:default="FALSE" ma:hidden="true" ma:internalName="PreviewExists" ma:readOnly="true">
      <xsd:simpleType>
        <xsd:restriction base="dms:Boolean"/>
      </xsd:simpleType>
    </xsd:element>
    <xsd:element name="ImageWidth" ma:index="20" nillable="true" ma:displayName="Width" ma:internalName="ImageWidth" ma:readOnly="true">
      <xsd:simpleType>
        <xsd:restriction base="dms:Unknown"/>
      </xsd:simpleType>
    </xsd:element>
    <xsd:element name="ImageHeight" ma:index="22" nillable="true" ma:displayName="Height" ma:internalName="ImageHeight" ma:readOnly="true">
      <xsd:simpleType>
        <xsd:restriction base="dms:Unknown"/>
      </xsd:simpleType>
    </xsd:element>
    <xsd:element name="ImageCreateDate" ma:index="25" nillable="true" ma:displayName="Date Picture Taken" ma:format="DateTime" ma:hidden="true" ma:internalName="ImageCreateDat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wic_System_Copyright" ma:index="26" nillable="true" ma:displayName="Copyright" ma:internalName="wic_System_Copyright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24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 ma:index="23" ma:displayName="Comments"/>
        <xsd:element name="keywords" minOccurs="0" maxOccurs="1" type="xsd:string" ma:index="14" ma:displayName="Keywords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D5DB007-3F72-46CD-9C65-144C36337EF5}">
  <ds:schemaRefs>
    <ds:schemaRef ds:uri="http://purl.org/dc/elements/1.1/"/>
    <ds:schemaRef ds:uri="http://schemas.microsoft.com/office/2006/metadata/properties"/>
    <ds:schemaRef ds:uri="http://schemas.microsoft.com/sharepoint/v3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microsoft.com/sharepoint/v3/fields"/>
    <ds:schemaRef ds:uri="60C11AE1-E3BF-4593-8A2B-CE8459EEB745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9E1928B8-4EE3-44E3-A3DA-589E26844FC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A5B94C8-6548-4533-BC10-D9078480DA1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0C11AE1-E3BF-4593-8A2B-CE8459EEB745"/>
    <ds:schemaRef ds:uri="http://schemas.microsoft.com/sharepoint/v3/field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NU New PowerPoint ARIAL Template v1.1 27.02 (2)</Template>
  <TotalTime>11436</TotalTime>
  <Words>579</Words>
  <Application>Microsoft Office PowerPoint</Application>
  <PresentationFormat>Widescreen</PresentationFormat>
  <Paragraphs>76</Paragraphs>
  <Slides>13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Azo Sans</vt:lpstr>
      <vt:lpstr>Azo Sans Thin</vt:lpstr>
      <vt:lpstr>Calibri</vt:lpstr>
      <vt:lpstr>Lato Light</vt:lpstr>
      <vt:lpstr>Oswald</vt:lpstr>
      <vt:lpstr>Roboto Light</vt:lpstr>
      <vt:lpstr>Wingdings</vt:lpstr>
      <vt:lpstr>White Title Slide</vt:lpstr>
      <vt:lpstr>Black Title Slide</vt:lpstr>
      <vt:lpstr>White Content Slide</vt:lpstr>
      <vt:lpstr>Black Content Slide</vt:lpstr>
      <vt:lpstr>Developing a Digital Twin for Northumbria University</vt:lpstr>
      <vt:lpstr>Exploratory aim &amp; motives</vt:lpstr>
      <vt:lpstr>Workflow: data – knowledge gap</vt:lpstr>
      <vt:lpstr>Use case</vt:lpstr>
      <vt:lpstr>DT functional requirements</vt:lpstr>
      <vt:lpstr>PowerPoint Presentation</vt:lpstr>
      <vt:lpstr>PowerPoint Presentation</vt:lpstr>
      <vt:lpstr>PowerPoint Presentation</vt:lpstr>
      <vt:lpstr>PowerPoint Presentation</vt:lpstr>
      <vt:lpstr>Key outcomes</vt:lpstr>
      <vt:lpstr>Campus Digital Twin</vt:lpstr>
      <vt:lpstr>CIS Digital Twin – Challenges</vt:lpstr>
      <vt:lpstr>PowerPoint Presentation</vt:lpstr>
    </vt:vector>
  </TitlesOfParts>
  <Company>Northumbria University at Newcastle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Development</dc:title>
  <dc:creator>Helen Manns</dc:creator>
  <cp:keywords/>
  <dc:description/>
  <cp:lastModifiedBy>Ramy Al-Sehrawy</cp:lastModifiedBy>
  <cp:revision>217</cp:revision>
  <cp:lastPrinted>2018-07-12T11:16:44Z</cp:lastPrinted>
  <dcterms:created xsi:type="dcterms:W3CDTF">2018-06-29T16:46:49Z</dcterms:created>
  <dcterms:modified xsi:type="dcterms:W3CDTF">2023-01-25T12:36:31Z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0x0101009148F5A04DDD49CBA7127AADA5FB792B00AADE34325A8B49CDA8BB4DB53328F214007503B588C566E0468339CA50D14C7C96</vt:lpwstr>
  </property>
</Properties>
</file>