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54" r:id="rId2"/>
  </p:sldMasterIdLst>
  <p:notesMasterIdLst>
    <p:notesMasterId r:id="rId21"/>
  </p:notesMasterIdLst>
  <p:sldIdLst>
    <p:sldId id="2134804037" r:id="rId3"/>
    <p:sldId id="256" r:id="rId4"/>
    <p:sldId id="2147376117" r:id="rId5"/>
    <p:sldId id="2147376103" r:id="rId6"/>
    <p:sldId id="2147376104" r:id="rId7"/>
    <p:sldId id="2147376105" r:id="rId8"/>
    <p:sldId id="2147376106" r:id="rId9"/>
    <p:sldId id="2147376108" r:id="rId10"/>
    <p:sldId id="2147376114" r:id="rId11"/>
    <p:sldId id="16669661" r:id="rId12"/>
    <p:sldId id="2147376115" r:id="rId13"/>
    <p:sldId id="2147376116" r:id="rId14"/>
    <p:sldId id="16669663" r:id="rId15"/>
    <p:sldId id="16669650" r:id="rId16"/>
    <p:sldId id="4120" r:id="rId17"/>
    <p:sldId id="2147376110" r:id="rId18"/>
    <p:sldId id="2147376111" r:id="rId19"/>
    <p:sldId id="214737611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stine Roche" initials="JR" lastIdx="19" clrIdx="0"/>
  <p:cmAuthor id="2" name="Katie Clift" initials="KC" lastIdx="25" clrIdx="1"/>
  <p:cmAuthor id="3" name="Floris Landi" initials="FL" lastIdx="7" clrIdx="2"/>
  <p:cmAuthor id="4" name="Audrey Helstroffer" initials="AH" lastIdx="63" clrIdx="3"/>
  <p:cmAuthor id="5" name="Microsoft Office User" initials="MOU" lastIdx="1" clrIdx="4"/>
  <p:cmAuthor id="6" name="Alexander Court" initials="AC" lastIdx="9"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737B"/>
    <a:srgbClr val="89B5C8"/>
    <a:srgbClr val="FFFFFF"/>
    <a:srgbClr val="E0ED65"/>
    <a:srgbClr val="EFEF63"/>
    <a:srgbClr val="00B0F0"/>
    <a:srgbClr val="EAEAEA"/>
    <a:srgbClr val="003399"/>
    <a:srgbClr val="19244B"/>
    <a:srgbClr val="AB00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89" autoAdjust="0"/>
    <p:restoredTop sz="94472" autoAdjust="0"/>
  </p:normalViewPr>
  <p:slideViewPr>
    <p:cSldViewPr snapToGrid="0" snapToObjects="1">
      <p:cViewPr varScale="1">
        <p:scale>
          <a:sx n="110" d="100"/>
          <a:sy n="110" d="100"/>
        </p:scale>
        <p:origin x="924" y="108"/>
      </p:cViewPr>
      <p:guideLst/>
    </p:cSldViewPr>
  </p:slideViewPr>
  <p:outlineViewPr>
    <p:cViewPr>
      <p:scale>
        <a:sx n="33" d="100"/>
        <a:sy n="33" d="100"/>
      </p:scale>
      <p:origin x="0" y="-3490"/>
    </p:cViewPr>
  </p:outlineViewPr>
  <p:notesTextViewPr>
    <p:cViewPr>
      <p:scale>
        <a:sx n="200" d="100"/>
        <a:sy n="200" d="100"/>
      </p:scale>
      <p:origin x="0" y="0"/>
    </p:cViewPr>
  </p:notesTextViewPr>
  <p:sorterViewPr>
    <p:cViewPr>
      <p:scale>
        <a:sx n="100" d="100"/>
        <a:sy n="100" d="100"/>
      </p:scale>
      <p:origin x="0" y="0"/>
    </p:cViewPr>
  </p:sorterViewPr>
  <p:notesViewPr>
    <p:cSldViewPr snapToGrid="0" snapToObjects="1">
      <p:cViewPr varScale="1">
        <p:scale>
          <a:sx n="62" d="100"/>
          <a:sy n="62" d="100"/>
        </p:scale>
        <p:origin x="2299"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BBC9CE-A0C6-D44D-99EE-C13D555A5607}" type="datetimeFigureOut">
              <a:rPr lang="en-US" smtClean="0"/>
              <a:t>6/13/2022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53DF99-4F8C-A743-900F-BBBA40C8B3A9}"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079B69-E0B0-A349-AA74-11FA7E4EA1DB}" type="slidenum">
              <a:rPr lang="en-US" smtClean="0"/>
              <a:t>1</a:t>
            </a:fld>
            <a:endParaRPr lang="en-US" dirty="0"/>
          </a:p>
        </p:txBody>
      </p:sp>
    </p:spTree>
    <p:extLst>
      <p:ext uri="{BB962C8B-B14F-4D97-AF65-F5344CB8AC3E}">
        <p14:creationId xmlns:p14="http://schemas.microsoft.com/office/powerpoint/2010/main" val="3219589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endParaRPr lang="en-GB" dirty="0">
              <a:effectLst/>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34ABAB-A075-43EE-B0A6-93F6E23A370C}" type="slidenum">
              <a:rPr kumimoji="0" lang="en-GB"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12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endParaRPr lang="en-GB" dirty="0">
              <a:effectLst/>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34ABAB-A075-43EE-B0A6-93F6E23A370C}" type="slidenum">
              <a:rPr kumimoji="0" lang="en-GB"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1453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endParaRPr lang="en-GB" dirty="0">
              <a:effectLst/>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34ABAB-A075-43EE-B0A6-93F6E23A370C}" type="slidenum">
              <a:rPr kumimoji="0" lang="en-GB"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9813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0"/>
              </a:spcAft>
            </a:pPr>
            <a:endParaRPr lang="en-GB" dirty="0">
              <a:effectLst/>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34ABAB-A075-43EE-B0A6-93F6E23A370C}" type="slidenum">
              <a:rPr kumimoji="0" lang="en-GB"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5244529"/>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Page">
    <p:bg>
      <p:bgPr>
        <a:solidFill>
          <a:schemeClr val="bg1"/>
        </a:solidFill>
        <a:effectLst/>
      </p:bgPr>
    </p:bg>
    <p:spTree>
      <p:nvGrpSpPr>
        <p:cNvPr id="1" name=""/>
        <p:cNvGrpSpPr/>
        <p:nvPr/>
      </p:nvGrpSpPr>
      <p:grpSpPr>
        <a:xfrm>
          <a:off x="0" y="0"/>
          <a:ext cx="0" cy="0"/>
          <a:chOff x="0" y="0"/>
          <a:chExt cx="0" cy="0"/>
        </a:xfrm>
      </p:grpSpPr>
      <p:pic>
        <p:nvPicPr>
          <p:cNvPr id="7" name="Picture 6" descr="A train on the railway tracks&#10;&#10;Description automatically generated with medium confidence"/>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saturation sat="0"/>
                    </a14:imgEffect>
                  </a14:imgLayer>
                </a14:imgProps>
              </a:ext>
            </a:extLst>
          </a:blip>
          <a:srcRect/>
          <a:stretch>
            <a:fillRect/>
          </a:stretch>
        </p:blipFill>
        <p:spPr>
          <a:xfrm>
            <a:off x="0" y="-1"/>
            <a:ext cx="12192000" cy="6858001"/>
          </a:xfrm>
          <a:prstGeom prst="rect">
            <a:avLst/>
          </a:prstGeom>
        </p:spPr>
      </p:pic>
      <p:sp>
        <p:nvSpPr>
          <p:cNvPr id="12" name="Rectangle 11"/>
          <p:cNvSpPr/>
          <p:nvPr userDrawn="1"/>
        </p:nvSpPr>
        <p:spPr>
          <a:xfrm>
            <a:off x="0" y="1"/>
            <a:ext cx="12191999" cy="6858000"/>
          </a:xfrm>
          <a:prstGeom prst="rect">
            <a:avLst/>
          </a:prstGeom>
          <a:solidFill>
            <a:srgbClr val="1E2B5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userDrawn="1"/>
        </p:nvSpPr>
        <p:spPr>
          <a:xfrm>
            <a:off x="216000" y="6678001"/>
            <a:ext cx="1728000" cy="180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21"/>
          <p:cNvSpPr>
            <a:spLocks noGrp="1"/>
          </p:cNvSpPr>
          <p:nvPr>
            <p:ph type="body" sz="quarter" idx="10" hasCustomPrompt="1"/>
          </p:nvPr>
        </p:nvSpPr>
        <p:spPr>
          <a:xfrm>
            <a:off x="1943999" y="1321920"/>
            <a:ext cx="8809165" cy="1818980"/>
          </a:xfrm>
          <a:prstGeom prst="rect">
            <a:avLst/>
          </a:prstGeom>
        </p:spPr>
        <p:txBody>
          <a:bodyPr lIns="0" tIns="0" rIns="90000" bIns="0" anchor="t"/>
          <a:lstStyle>
            <a:lvl1pPr marL="0" indent="0">
              <a:lnSpc>
                <a:spcPct val="100000"/>
              </a:lnSpc>
              <a:tabLst>
                <a:tab pos="615950" algn="l"/>
              </a:tabLst>
              <a:defRPr sz="4600" b="1" i="0">
                <a:solidFill>
                  <a:schemeClr val="bg1"/>
                </a:solidFill>
                <a:latin typeface="HelveticaNeueLT Pro 55 Roman" panose="020B0403020202020204" pitchFamily="34" charset="77"/>
              </a:defRPr>
            </a:lvl1pPr>
          </a:lstStyle>
          <a:p>
            <a:pPr lvl="0"/>
            <a:r>
              <a:rPr lang="en-US" dirty="0"/>
              <a:t>Presentation Title</a:t>
            </a:r>
          </a:p>
        </p:txBody>
      </p:sp>
      <p:pic>
        <p:nvPicPr>
          <p:cNvPr id="10" name="Picture 9"/>
          <p:cNvPicPr>
            <a:picLocks noChangeAspect="1"/>
          </p:cNvPicPr>
          <p:nvPr userDrawn="1"/>
        </p:nvPicPr>
        <p:blipFill>
          <a:blip r:embed="rId4" cstate="screen"/>
          <a:stretch>
            <a:fillRect/>
          </a:stretch>
        </p:blipFill>
        <p:spPr>
          <a:xfrm>
            <a:off x="10753165" y="330760"/>
            <a:ext cx="1079500" cy="660400"/>
          </a:xfrm>
          <a:prstGeom prst="rect">
            <a:avLst/>
          </a:prstGeom>
        </p:spPr>
      </p:pic>
      <p:sp>
        <p:nvSpPr>
          <p:cNvPr id="11" name="Rectangle 10"/>
          <p:cNvSpPr/>
          <p:nvPr userDrawn="1"/>
        </p:nvSpPr>
        <p:spPr>
          <a:xfrm>
            <a:off x="216000" y="-1"/>
            <a:ext cx="1728000" cy="1322162"/>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p:bg>
      <p:bgPr>
        <a:solidFill>
          <a:schemeClr val="bg1">
            <a:lumMod val="85000"/>
          </a:schemeClr>
        </a:solidFill>
        <a:effectLst/>
      </p:bgPr>
    </p:bg>
    <p:spTree>
      <p:nvGrpSpPr>
        <p:cNvPr id="1" name=""/>
        <p:cNvGrpSpPr/>
        <p:nvPr/>
      </p:nvGrpSpPr>
      <p:grpSpPr>
        <a:xfrm>
          <a:off x="0" y="0"/>
          <a:ext cx="0" cy="0"/>
          <a:chOff x="0" y="0"/>
          <a:chExt cx="0" cy="0"/>
        </a:xfrm>
      </p:grpSpPr>
      <p:sp>
        <p:nvSpPr>
          <p:cNvPr id="14" name="Rectangle 13"/>
          <p:cNvSpPr/>
          <p:nvPr userDrawn="1"/>
        </p:nvSpPr>
        <p:spPr>
          <a:xfrm>
            <a:off x="2400" y="-1"/>
            <a:ext cx="12189599" cy="6858001"/>
          </a:xfrm>
          <a:prstGeom prst="rect">
            <a:avLst/>
          </a:prstGeom>
          <a:solidFill>
            <a:schemeClr val="bg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userDrawn="1"/>
        </p:nvSpPr>
        <p:spPr>
          <a:xfrm>
            <a:off x="1944000" y="1320800"/>
            <a:ext cx="10248000" cy="5357201"/>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p:cNvSpPr/>
          <p:nvPr userDrawn="1"/>
        </p:nvSpPr>
        <p:spPr>
          <a:xfrm>
            <a:off x="216000" y="-1"/>
            <a:ext cx="1728000" cy="1322162"/>
          </a:xfrm>
          <a:prstGeom prst="rect">
            <a:avLst/>
          </a:prstGeom>
          <a:solidFill>
            <a:srgbClr val="1E2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4" name="Rectangle 3"/>
          <p:cNvSpPr/>
          <p:nvPr userDrawn="1"/>
        </p:nvSpPr>
        <p:spPr>
          <a:xfrm>
            <a:off x="216000" y="6678001"/>
            <a:ext cx="1728000" cy="180000"/>
          </a:xfrm>
          <a:prstGeom prst="rect">
            <a:avLst/>
          </a:prstGeom>
          <a:solidFill>
            <a:srgbClr val="1E2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pic>
        <p:nvPicPr>
          <p:cNvPr id="26" name="Picture 25"/>
          <p:cNvPicPr>
            <a:picLocks noChangeAspect="1"/>
          </p:cNvPicPr>
          <p:nvPr userDrawn="1"/>
        </p:nvPicPr>
        <p:blipFill>
          <a:blip r:embed="rId2" cstate="screen"/>
          <a:stretch>
            <a:fillRect/>
          </a:stretch>
        </p:blipFill>
        <p:spPr>
          <a:xfrm>
            <a:off x="10753200" y="342730"/>
            <a:ext cx="1079500" cy="660400"/>
          </a:xfrm>
          <a:prstGeom prst="rect">
            <a:avLst/>
          </a:prstGeom>
        </p:spPr>
      </p:pic>
      <p:sp>
        <p:nvSpPr>
          <p:cNvPr id="32" name="Text Placeholder 15"/>
          <p:cNvSpPr>
            <a:spLocks noGrp="1"/>
          </p:cNvSpPr>
          <p:nvPr>
            <p:ph type="body" sz="quarter" idx="43" hasCustomPrompt="1"/>
          </p:nvPr>
        </p:nvSpPr>
        <p:spPr>
          <a:xfrm>
            <a:off x="2087335" y="250938"/>
            <a:ext cx="8059777" cy="843985"/>
          </a:xfrm>
          <a:prstGeom prst="rect">
            <a:avLst/>
          </a:prstGeom>
        </p:spPr>
        <p:txBody>
          <a:bodyPr lIns="0" tIns="0" rIns="90000" bIns="0" anchor="ctr">
            <a:noAutofit/>
          </a:bodyPr>
          <a:lstStyle>
            <a:lvl1pPr>
              <a:lnSpc>
                <a:spcPct val="100000"/>
              </a:lnSpc>
              <a:defRPr sz="2600" b="1" i="0">
                <a:latin typeface="HelveticaNeueLT Pro 55 Roman" panose="020B0403020202020204" pitchFamily="34" charset="77"/>
              </a:defRPr>
            </a:lvl1pPr>
            <a:lvl2pPr>
              <a:defRPr sz="2600"/>
            </a:lvl2pPr>
            <a:lvl3pPr>
              <a:defRPr sz="2600"/>
            </a:lvl3pPr>
            <a:lvl4pPr>
              <a:defRPr sz="2600"/>
            </a:lvl4pPr>
            <a:lvl5pPr>
              <a:defRPr sz="2600"/>
            </a:lvl5pPr>
          </a:lstStyle>
          <a:p>
            <a:pPr lvl="0"/>
            <a:r>
              <a:rPr lang="en-US" dirty="0"/>
              <a:t>Header</a:t>
            </a:r>
          </a:p>
        </p:txBody>
      </p:sp>
      <p:sp>
        <p:nvSpPr>
          <p:cNvPr id="33" name="Text Placeholder 5"/>
          <p:cNvSpPr>
            <a:spLocks noGrp="1"/>
          </p:cNvSpPr>
          <p:nvPr>
            <p:ph type="body" sz="quarter" idx="44" hasCustomPrompt="1"/>
          </p:nvPr>
        </p:nvSpPr>
        <p:spPr>
          <a:xfrm>
            <a:off x="360000" y="377672"/>
            <a:ext cx="1415012" cy="590516"/>
          </a:xfrm>
          <a:prstGeom prst="rect">
            <a:avLst/>
          </a:prstGeom>
        </p:spPr>
        <p:txBody>
          <a:bodyPr lIns="0" tIns="0" rIns="0" bIns="0" anchor="ctr">
            <a:normAutofit/>
          </a:bodyPr>
          <a:lstStyle>
            <a:lvl1pPr>
              <a:defRPr sz="1000" b="1" i="0">
                <a:solidFill>
                  <a:schemeClr val="bg1"/>
                </a:solidFill>
                <a:latin typeface="HelveticaNeueLT Pro 55 Roman" panose="020B0403020202020204" pitchFamily="34" charset="77"/>
                <a:ea typeface="Helvetica Neue" panose="02000503000000020004" pitchFamily="2" charset="0"/>
                <a:cs typeface="Helvetica Neue" panose="02000503000000020004" pitchFamily="2" charset="0"/>
              </a:defRPr>
            </a:lvl1pPr>
          </a:lstStyle>
          <a:p>
            <a:pPr lvl="0"/>
            <a:r>
              <a:rPr lang="en-US" dirty="0"/>
              <a:t>Section Title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No white)">
    <p:bg>
      <p:bgPr>
        <a:solidFill>
          <a:schemeClr val="bg1">
            <a:lumMod val="85000"/>
          </a:schemeClr>
        </a:solidFill>
        <a:effectLst/>
      </p:bgPr>
    </p:bg>
    <p:spTree>
      <p:nvGrpSpPr>
        <p:cNvPr id="1" name=""/>
        <p:cNvGrpSpPr/>
        <p:nvPr/>
      </p:nvGrpSpPr>
      <p:grpSpPr>
        <a:xfrm>
          <a:off x="0" y="0"/>
          <a:ext cx="0" cy="0"/>
          <a:chOff x="0" y="0"/>
          <a:chExt cx="0" cy="0"/>
        </a:xfrm>
      </p:grpSpPr>
      <p:sp>
        <p:nvSpPr>
          <p:cNvPr id="3" name="Rectangle 2"/>
          <p:cNvSpPr/>
          <p:nvPr userDrawn="1"/>
        </p:nvSpPr>
        <p:spPr>
          <a:xfrm>
            <a:off x="216000" y="-1"/>
            <a:ext cx="1728000" cy="1322162"/>
          </a:xfrm>
          <a:prstGeom prst="rect">
            <a:avLst/>
          </a:prstGeom>
          <a:solidFill>
            <a:srgbClr val="1E2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4" name="Rectangle 3"/>
          <p:cNvSpPr/>
          <p:nvPr userDrawn="1"/>
        </p:nvSpPr>
        <p:spPr>
          <a:xfrm>
            <a:off x="216000" y="6678001"/>
            <a:ext cx="1728000" cy="180000"/>
          </a:xfrm>
          <a:prstGeom prst="rect">
            <a:avLst/>
          </a:prstGeom>
          <a:solidFill>
            <a:srgbClr val="1E2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pic>
        <p:nvPicPr>
          <p:cNvPr id="26" name="Picture 25"/>
          <p:cNvPicPr>
            <a:picLocks noChangeAspect="1"/>
          </p:cNvPicPr>
          <p:nvPr userDrawn="1"/>
        </p:nvPicPr>
        <p:blipFill>
          <a:blip r:embed="rId2" cstate="screen"/>
          <a:stretch>
            <a:fillRect/>
          </a:stretch>
        </p:blipFill>
        <p:spPr>
          <a:xfrm>
            <a:off x="10753200" y="342730"/>
            <a:ext cx="1079500" cy="660400"/>
          </a:xfrm>
          <a:prstGeom prst="rect">
            <a:avLst/>
          </a:prstGeom>
        </p:spPr>
      </p:pic>
      <p:sp>
        <p:nvSpPr>
          <p:cNvPr id="32" name="Text Placeholder 15"/>
          <p:cNvSpPr>
            <a:spLocks noGrp="1"/>
          </p:cNvSpPr>
          <p:nvPr>
            <p:ph type="body" sz="quarter" idx="43" hasCustomPrompt="1"/>
          </p:nvPr>
        </p:nvSpPr>
        <p:spPr>
          <a:xfrm>
            <a:off x="2087335" y="250938"/>
            <a:ext cx="8059777" cy="843985"/>
          </a:xfrm>
          <a:prstGeom prst="rect">
            <a:avLst/>
          </a:prstGeom>
        </p:spPr>
        <p:txBody>
          <a:bodyPr lIns="0" tIns="0" rIns="90000" bIns="0" anchor="ctr">
            <a:noAutofit/>
          </a:bodyPr>
          <a:lstStyle>
            <a:lvl1pPr>
              <a:lnSpc>
                <a:spcPct val="100000"/>
              </a:lnSpc>
              <a:defRPr sz="2600" b="1" i="0">
                <a:latin typeface="HelveticaNeueLT Pro 55 Roman" panose="020B0403020202020204" pitchFamily="34" charset="77"/>
              </a:defRPr>
            </a:lvl1pPr>
            <a:lvl2pPr>
              <a:defRPr sz="2600"/>
            </a:lvl2pPr>
            <a:lvl3pPr>
              <a:defRPr sz="2600"/>
            </a:lvl3pPr>
            <a:lvl4pPr>
              <a:defRPr sz="2600"/>
            </a:lvl4pPr>
            <a:lvl5pPr>
              <a:defRPr sz="2600"/>
            </a:lvl5pPr>
          </a:lstStyle>
          <a:p>
            <a:pPr lvl="0"/>
            <a:r>
              <a:rPr lang="en-US" dirty="0"/>
              <a:t>Header</a:t>
            </a:r>
          </a:p>
        </p:txBody>
      </p:sp>
      <p:sp>
        <p:nvSpPr>
          <p:cNvPr id="33" name="Text Placeholder 5"/>
          <p:cNvSpPr>
            <a:spLocks noGrp="1"/>
          </p:cNvSpPr>
          <p:nvPr>
            <p:ph type="body" sz="quarter" idx="44" hasCustomPrompt="1"/>
          </p:nvPr>
        </p:nvSpPr>
        <p:spPr>
          <a:xfrm>
            <a:off x="360000" y="377672"/>
            <a:ext cx="1415012" cy="590516"/>
          </a:xfrm>
          <a:prstGeom prst="rect">
            <a:avLst/>
          </a:prstGeom>
        </p:spPr>
        <p:txBody>
          <a:bodyPr lIns="0" tIns="0" rIns="0" bIns="0" anchor="ctr">
            <a:normAutofit/>
          </a:bodyPr>
          <a:lstStyle>
            <a:lvl1pPr>
              <a:defRPr sz="1000" b="1" i="0">
                <a:solidFill>
                  <a:schemeClr val="bg1"/>
                </a:solidFill>
                <a:latin typeface="HelveticaNeueLT Pro 55 Roman" panose="020B0403020202020204" pitchFamily="34" charset="77"/>
                <a:ea typeface="Helvetica Neue" panose="02000503000000020004" pitchFamily="2" charset="0"/>
                <a:cs typeface="Helvetica Neue" panose="02000503000000020004" pitchFamily="2" charset="0"/>
              </a:defRPr>
            </a:lvl1pPr>
          </a:lstStyle>
          <a:p>
            <a:pPr lvl="0"/>
            <a:r>
              <a:rPr lang="en-US" dirty="0"/>
              <a:t>Section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Diseño personalizado">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01 MAIN PAGE">
    <p:spTree>
      <p:nvGrpSpPr>
        <p:cNvPr id="1" name=""/>
        <p:cNvGrpSpPr/>
        <p:nvPr/>
      </p:nvGrpSpPr>
      <p:grpSpPr>
        <a:xfrm>
          <a:off x="0" y="0"/>
          <a:ext cx="0" cy="0"/>
          <a:chOff x="0" y="0"/>
          <a:chExt cx="0" cy="0"/>
        </a:xfrm>
      </p:grpSpPr>
      <p:pic>
        <p:nvPicPr>
          <p:cNvPr id="12" name="Picture 11" descr="A picture containing indoor, black&#10;&#10;Description automatically generated">
            <a:extLst>
              <a:ext uri="{FF2B5EF4-FFF2-40B4-BE49-F238E27FC236}">
                <a16:creationId xmlns:a16="http://schemas.microsoft.com/office/drawing/2014/main" id="{03D895D4-C2CE-AE47-A3A5-CF5D386B894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8416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E9E889B8-FC26-4C41-AD90-6C3EF361ABD5}"/>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a:ext>
            </a:extLst>
          </a:blip>
          <a:stretch>
            <a:fillRect/>
          </a:stretch>
        </p:blipFill>
        <p:spPr>
          <a:xfrm>
            <a:off x="10677782" y="191000"/>
            <a:ext cx="847918" cy="569801"/>
          </a:xfrm>
          <a:prstGeom prst="rect">
            <a:avLst/>
          </a:prstGeom>
        </p:spPr>
      </p:pic>
      <p:cxnSp>
        <p:nvCxnSpPr>
          <p:cNvPr id="6" name="Conector recto 5">
            <a:extLst>
              <a:ext uri="{FF2B5EF4-FFF2-40B4-BE49-F238E27FC236}">
                <a16:creationId xmlns:a16="http://schemas.microsoft.com/office/drawing/2014/main" id="{C8177686-980D-3F41-9A76-8DBF76F3F2C9}"/>
              </a:ext>
            </a:extLst>
          </p:cNvPr>
          <p:cNvCxnSpPr/>
          <p:nvPr userDrawn="1"/>
        </p:nvCxnSpPr>
        <p:spPr>
          <a:xfrm>
            <a:off x="11660873"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7" name="CuadroTexto 6">
            <a:extLst>
              <a:ext uri="{FF2B5EF4-FFF2-40B4-BE49-F238E27FC236}">
                <a16:creationId xmlns:a16="http://schemas.microsoft.com/office/drawing/2014/main" id="{0DD540CA-9550-704A-9374-FED821138388}"/>
              </a:ext>
            </a:extLst>
          </p:cNvPr>
          <p:cNvSpPr txBox="1"/>
          <p:nvPr userDrawn="1"/>
        </p:nvSpPr>
        <p:spPr>
          <a:xfrm>
            <a:off x="8094655" y="256909"/>
            <a:ext cx="2441047"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800" kern="1200" spc="20" noProof="0" dirty="0">
                <a:solidFill>
                  <a:schemeClr val="bg1">
                    <a:lumMod val="65000"/>
                  </a:schemeClr>
                </a:solidFill>
                <a:latin typeface="Helvetica Neue Thin" panose="020B0403020202020204" pitchFamily="34" charset="0"/>
                <a:cs typeface="+mn-cs"/>
              </a:rPr>
              <a:t>Urban</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800" kern="1200" spc="20" noProof="0" dirty="0">
                <a:solidFill>
                  <a:schemeClr val="bg1">
                    <a:lumMod val="65000"/>
                  </a:schemeClr>
                </a:solidFill>
                <a:latin typeface="Helvetica Neue Thin" panose="020B0403020202020204" pitchFamily="34" charset="0"/>
                <a:cs typeface="+mn-cs"/>
              </a:rPr>
              <a:t>Transformation</a:t>
            </a:r>
          </a:p>
        </p:txBody>
      </p:sp>
      <p:cxnSp>
        <p:nvCxnSpPr>
          <p:cNvPr id="8" name="Conector recto 7">
            <a:extLst>
              <a:ext uri="{FF2B5EF4-FFF2-40B4-BE49-F238E27FC236}">
                <a16:creationId xmlns:a16="http://schemas.microsoft.com/office/drawing/2014/main" id="{C36DDB5F-9F8C-7B4B-B0DA-8468FC8B08FD}"/>
              </a:ext>
            </a:extLst>
          </p:cNvPr>
          <p:cNvCxnSpPr/>
          <p:nvPr userDrawn="1"/>
        </p:nvCxnSpPr>
        <p:spPr>
          <a:xfrm>
            <a:off x="10579494"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9" name="CuadroTexto 8">
            <a:extLst>
              <a:ext uri="{FF2B5EF4-FFF2-40B4-BE49-F238E27FC236}">
                <a16:creationId xmlns:a16="http://schemas.microsoft.com/office/drawing/2014/main" id="{AA4BB399-AED6-7F46-937A-55AD31C0748A}"/>
              </a:ext>
            </a:extLst>
          </p:cNvPr>
          <p:cNvSpPr txBox="1"/>
          <p:nvPr userDrawn="1"/>
        </p:nvSpPr>
        <p:spPr>
          <a:xfrm>
            <a:off x="11660873" y="318464"/>
            <a:ext cx="423366" cy="215444"/>
          </a:xfrm>
          <a:prstGeom prst="rect">
            <a:avLst/>
          </a:prstGeom>
          <a:noFill/>
        </p:spPr>
        <p:txBody>
          <a:bodyPr wrap="square" rtlCol="0">
            <a:spAutoFit/>
          </a:bodyPr>
          <a:lstStyle/>
          <a:p>
            <a:pPr algn="l"/>
            <a:fld id="{C797B79B-18E9-7343-84D2-1FC16869C4C2}" type="slidenum">
              <a:rPr lang="en-GB" sz="800" spc="20" dirty="0">
                <a:solidFill>
                  <a:schemeClr val="bg1">
                    <a:lumMod val="65000"/>
                  </a:schemeClr>
                </a:solidFill>
                <a:latin typeface="Helvetica Neue Thin" panose="020B0403020202020204" pitchFamily="34" charset="0"/>
                <a:ea typeface="Helvetica Neue Thin" panose="020B0403020202020204" pitchFamily="34" charset="0"/>
              </a:rPr>
              <a:pPr algn="l"/>
              <a:t>‹#›</a:t>
            </a:fld>
            <a:endParaRPr lang="en-GB" sz="800" spc="20" dirty="0">
              <a:solidFill>
                <a:schemeClr val="bg1">
                  <a:lumMod val="65000"/>
                </a:schemeClr>
              </a:solidFill>
              <a:latin typeface="Helvetica Neue Thin" panose="020B0403020202020204" pitchFamily="34" charset="0"/>
              <a:ea typeface="Helvetica Neue Thin" panose="020B0403020202020204" pitchFamily="34" charset="0"/>
            </a:endParaRPr>
          </a:p>
        </p:txBody>
      </p:sp>
    </p:spTree>
    <p:extLst>
      <p:ext uri="{BB962C8B-B14F-4D97-AF65-F5344CB8AC3E}">
        <p14:creationId xmlns:p14="http://schemas.microsoft.com/office/powerpoint/2010/main" val="439389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Imagen 4"/>
          <p:cNvPicPr>
            <a:picLocks noChangeAspect="1"/>
          </p:cNvPicPr>
          <p:nvPr userDrawn="1"/>
        </p:nvPicPr>
        <p:blipFill>
          <a:blip r:embed="rId2" cstate="screen">
            <a:extLst>
              <a:ext uri="{BEBA8EAE-BF5A-486C-A8C5-ECC9F3942E4B}">
                <a14:imgProps xmlns:a14="http://schemas.microsoft.com/office/drawing/2010/main">
                  <a14:imgLayer r:embed="rId3">
                    <a14:imgEffect>
                      <a14:artisticPhotocopy detail="2"/>
                    </a14:imgEffect>
                  </a14:imgLayer>
                </a14:imgProps>
              </a:ext>
              <a:ext uri="{28A0092B-C50C-407E-A947-70E740481C1C}">
                <a14:useLocalDpi xmlns:a14="http://schemas.microsoft.com/office/drawing/2010/main"/>
              </a:ext>
            </a:extLst>
          </a:blip>
          <a:stretch>
            <a:fillRect/>
          </a:stretch>
        </p:blipFill>
        <p:spPr>
          <a:xfrm>
            <a:off x="10677782" y="191000"/>
            <a:ext cx="847918" cy="569801"/>
          </a:xfrm>
          <a:prstGeom prst="rect">
            <a:avLst/>
          </a:prstGeom>
        </p:spPr>
      </p:pic>
      <p:cxnSp>
        <p:nvCxnSpPr>
          <p:cNvPr id="6" name="Conector recto 5"/>
          <p:cNvCxnSpPr/>
          <p:nvPr userDrawn="1"/>
        </p:nvCxnSpPr>
        <p:spPr>
          <a:xfrm>
            <a:off x="11660873"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7" name="CuadroTexto 6"/>
          <p:cNvSpPr txBox="1"/>
          <p:nvPr userDrawn="1"/>
        </p:nvSpPr>
        <p:spPr>
          <a:xfrm>
            <a:off x="8094655" y="256909"/>
            <a:ext cx="2441047"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lang="en-US" sz="800" kern="1200" spc="20" noProof="0" dirty="0">
                <a:solidFill>
                  <a:schemeClr val="bg1">
                    <a:lumMod val="65000"/>
                  </a:schemeClr>
                </a:solidFill>
                <a:latin typeface="Helvetica Neue Thin" panose="020B0403020202020204" pitchFamily="34" charset="0"/>
                <a:cs typeface="+mn-cs"/>
              </a:rPr>
              <a:t>Urban</a:t>
            </a:r>
          </a:p>
          <a:p>
            <a:pPr marL="0" marR="0" lvl="0" indent="0" algn="r" defTabSz="914400" rtl="0" eaLnBrk="1" fontAlgn="auto" latinLnBrk="0" hangingPunct="1">
              <a:lnSpc>
                <a:spcPct val="100000"/>
              </a:lnSpc>
              <a:spcBef>
                <a:spcPts val="0"/>
              </a:spcBef>
              <a:spcAft>
                <a:spcPts val="0"/>
              </a:spcAft>
              <a:buClrTx/>
              <a:buSzTx/>
              <a:buFontTx/>
              <a:buNone/>
              <a:defRPr/>
            </a:pPr>
            <a:r>
              <a:rPr lang="en-US" sz="800" kern="1200" spc="20" noProof="0" dirty="0">
                <a:solidFill>
                  <a:schemeClr val="bg1">
                    <a:lumMod val="65000"/>
                  </a:schemeClr>
                </a:solidFill>
                <a:latin typeface="Helvetica Neue Thin" panose="020B0403020202020204" pitchFamily="34" charset="0"/>
                <a:cs typeface="+mn-cs"/>
              </a:rPr>
              <a:t>Transformation</a:t>
            </a:r>
          </a:p>
        </p:txBody>
      </p:sp>
      <p:cxnSp>
        <p:nvCxnSpPr>
          <p:cNvPr id="8" name="Conector recto 7"/>
          <p:cNvCxnSpPr/>
          <p:nvPr userDrawn="1"/>
        </p:nvCxnSpPr>
        <p:spPr>
          <a:xfrm>
            <a:off x="10579494"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9" name="CuadroTexto 8"/>
          <p:cNvSpPr txBox="1"/>
          <p:nvPr userDrawn="1"/>
        </p:nvSpPr>
        <p:spPr>
          <a:xfrm>
            <a:off x="11660873" y="318464"/>
            <a:ext cx="423366" cy="215444"/>
          </a:xfrm>
          <a:prstGeom prst="rect">
            <a:avLst/>
          </a:prstGeom>
          <a:noFill/>
        </p:spPr>
        <p:txBody>
          <a:bodyPr wrap="square" rtlCol="0">
            <a:spAutoFit/>
          </a:bodyPr>
          <a:lstStyle/>
          <a:p>
            <a:pPr algn="l"/>
            <a:fld id="{C797B79B-18E9-7343-84D2-1FC16869C4C2}" type="slidenum">
              <a:rPr lang="en-GB" sz="800" spc="20" dirty="0">
                <a:solidFill>
                  <a:schemeClr val="bg1">
                    <a:lumMod val="65000"/>
                  </a:schemeClr>
                </a:solidFill>
                <a:latin typeface="Helvetica Neue Thin" panose="020B0403020202020204" pitchFamily="34" charset="0"/>
                <a:ea typeface="Helvetica Neue Thin" panose="020B0403020202020204" pitchFamily="34" charset="0"/>
              </a:rPr>
              <a:t>‹#›</a:t>
            </a:fld>
            <a:endParaRPr lang="en-GB" sz="800" spc="20" dirty="0">
              <a:solidFill>
                <a:schemeClr val="bg1">
                  <a:lumMod val="65000"/>
                </a:schemeClr>
              </a:solidFill>
              <a:latin typeface="Helvetica Neue Thin" panose="020B0403020202020204" pitchFamily="34" charset="0"/>
              <a:ea typeface="Helvetica Neue Thin" panose="020B0403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White Text Only">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8358286" y="318565"/>
            <a:ext cx="2206625" cy="215444"/>
          </a:xfrm>
          <a:prstGeom prst="rect">
            <a:avLst/>
          </a:prstGeom>
        </p:spPr>
        <p:txBody>
          <a:bodyPr/>
          <a:lstStyle>
            <a:lvl1pPr marL="0" indent="0" algn="r">
              <a:buNone/>
              <a:defRPr sz="800">
                <a:solidFill>
                  <a:schemeClr val="tx1">
                    <a:lumMod val="50000"/>
                    <a:lumOff val="50000"/>
                  </a:schemeClr>
                </a:solidFill>
                <a:latin typeface="Helvetica Neue Light" panose="02000403000000020004"/>
              </a:defRPr>
            </a:lvl1pPr>
            <a:lvl2pPr marL="457200" indent="0">
              <a:buNone/>
              <a:defRPr sz="800">
                <a:solidFill>
                  <a:schemeClr val="tx1">
                    <a:lumMod val="50000"/>
                    <a:lumOff val="50000"/>
                  </a:schemeClr>
                </a:solidFill>
                <a:latin typeface="Helvetica Neue Light" panose="02000403000000020004"/>
              </a:defRPr>
            </a:lvl2pPr>
            <a:lvl3pPr marL="914400" indent="0">
              <a:buNone/>
              <a:defRPr sz="800">
                <a:solidFill>
                  <a:schemeClr val="tx1">
                    <a:lumMod val="50000"/>
                    <a:lumOff val="50000"/>
                  </a:schemeClr>
                </a:solidFill>
                <a:latin typeface="Helvetica Neue Light" panose="02000403000000020004"/>
              </a:defRPr>
            </a:lvl3pPr>
            <a:lvl4pPr marL="1371600" indent="0">
              <a:buNone/>
              <a:defRPr sz="800">
                <a:solidFill>
                  <a:schemeClr val="tx1">
                    <a:lumMod val="50000"/>
                    <a:lumOff val="50000"/>
                  </a:schemeClr>
                </a:solidFill>
                <a:latin typeface="Helvetica Neue Light" panose="02000403000000020004"/>
              </a:defRPr>
            </a:lvl4pPr>
            <a:lvl5pPr marL="1828800" indent="0">
              <a:buNone/>
              <a:defRPr sz="800">
                <a:solidFill>
                  <a:schemeClr val="tx1">
                    <a:lumMod val="50000"/>
                    <a:lumOff val="50000"/>
                  </a:schemeClr>
                </a:solidFill>
                <a:latin typeface="Helvetica Neue Light" panose="02000403000000020004"/>
              </a:defRPr>
            </a:lvl5pPr>
          </a:lstStyle>
          <a:p>
            <a:pPr lvl="0"/>
            <a:r>
              <a:rPr lang="en-US" dirty="0"/>
              <a:t>Click to edit Master text styles</a:t>
            </a:r>
          </a:p>
        </p:txBody>
      </p:sp>
      <p:pic>
        <p:nvPicPr>
          <p:cNvPr id="5" name="Imagen 4"/>
          <p:cNvPicPr>
            <a:picLocks noChangeAspect="1"/>
          </p:cNvPicPr>
          <p:nvPr userDrawn="1"/>
        </p:nvPicPr>
        <p:blipFill>
          <a:blip r:embed="rId2" cstate="screen">
            <a:extLst>
              <a:ext uri="{BEBA8EAE-BF5A-486C-A8C5-ECC9F3942E4B}">
                <a14:imgProps xmlns:a14="http://schemas.microsoft.com/office/drawing/2010/main">
                  <a14:imgLayer r:embed="rId3">
                    <a14:imgEffect>
                      <a14:artisticPhotocopy detail="2"/>
                    </a14:imgEffect>
                  </a14:imgLayer>
                </a14:imgProps>
              </a:ext>
              <a:ext uri="{28A0092B-C50C-407E-A947-70E740481C1C}">
                <a14:useLocalDpi xmlns:a14="http://schemas.microsoft.com/office/drawing/2010/main"/>
              </a:ext>
            </a:extLst>
          </a:blip>
          <a:stretch>
            <a:fillRect/>
          </a:stretch>
        </p:blipFill>
        <p:spPr>
          <a:xfrm>
            <a:off x="10677782" y="191000"/>
            <a:ext cx="847918" cy="569801"/>
          </a:xfrm>
          <a:prstGeom prst="rect">
            <a:avLst/>
          </a:prstGeom>
        </p:spPr>
      </p:pic>
      <p:cxnSp>
        <p:nvCxnSpPr>
          <p:cNvPr id="6" name="Conector recto 5"/>
          <p:cNvCxnSpPr/>
          <p:nvPr userDrawn="1"/>
        </p:nvCxnSpPr>
        <p:spPr>
          <a:xfrm>
            <a:off x="11660873"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cxnSp>
        <p:nvCxnSpPr>
          <p:cNvPr id="8" name="Conector recto 7"/>
          <p:cNvCxnSpPr/>
          <p:nvPr userDrawn="1"/>
        </p:nvCxnSpPr>
        <p:spPr>
          <a:xfrm>
            <a:off x="10579494" y="159816"/>
            <a:ext cx="0" cy="61225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9" name="CuadroTexto 8"/>
          <p:cNvSpPr txBox="1"/>
          <p:nvPr userDrawn="1"/>
        </p:nvSpPr>
        <p:spPr>
          <a:xfrm>
            <a:off x="11660873" y="318464"/>
            <a:ext cx="423366" cy="215444"/>
          </a:xfrm>
          <a:prstGeom prst="rect">
            <a:avLst/>
          </a:prstGeom>
          <a:noFill/>
        </p:spPr>
        <p:txBody>
          <a:bodyPr wrap="square" rtlCol="0">
            <a:spAutoFit/>
          </a:bodyPr>
          <a:lstStyle/>
          <a:p>
            <a:pPr algn="l"/>
            <a:fld id="{C797B79B-18E9-7343-84D2-1FC16869C4C2}" type="slidenum">
              <a:rPr lang="en-GB" sz="800" spc="20" dirty="0">
                <a:solidFill>
                  <a:schemeClr val="bg1">
                    <a:lumMod val="65000"/>
                  </a:schemeClr>
                </a:solidFill>
                <a:latin typeface="Helvetica Neue Thin" panose="020B0403020202020204" pitchFamily="34" charset="0"/>
                <a:ea typeface="Helvetica Neue Thin" panose="020B0403020202020204" pitchFamily="34" charset="0"/>
              </a:rPr>
              <a:t>‹#›</a:t>
            </a:fld>
            <a:endParaRPr lang="en-GB" sz="800" spc="20" dirty="0">
              <a:solidFill>
                <a:schemeClr val="bg1">
                  <a:lumMod val="65000"/>
                </a:schemeClr>
              </a:solidFill>
              <a:latin typeface="Helvetica Neue Thin" panose="020B0403020202020204" pitchFamily="34" charset="0"/>
              <a:ea typeface="Helvetica Neue Thin" panose="020B0403020202020204" pitchFamily="34" charset="0"/>
            </a:endParaRPr>
          </a:p>
        </p:txBody>
      </p:sp>
      <p:cxnSp>
        <p:nvCxnSpPr>
          <p:cNvPr id="10" name="Conector recto 3"/>
          <p:cNvCxnSpPr/>
          <p:nvPr userDrawn="1"/>
        </p:nvCxnSpPr>
        <p:spPr>
          <a:xfrm flipH="1">
            <a:off x="1" y="1137295"/>
            <a:ext cx="694882" cy="0"/>
          </a:xfrm>
          <a:prstGeom prst="line">
            <a:avLst/>
          </a:prstGeom>
        </p:spPr>
        <p:style>
          <a:lnRef idx="1">
            <a:schemeClr val="dk1"/>
          </a:lnRef>
          <a:fillRef idx="0">
            <a:schemeClr val="dk1"/>
          </a:fillRef>
          <a:effectRef idx="0">
            <a:schemeClr val="dk1"/>
          </a:effectRef>
          <a:fontRef idx="minor">
            <a:schemeClr val="tx1"/>
          </a:fontRef>
        </p:style>
      </p:cxnSp>
      <p:sp>
        <p:nvSpPr>
          <p:cNvPr id="12" name="Title 11"/>
          <p:cNvSpPr>
            <a:spLocks noGrp="1"/>
          </p:cNvSpPr>
          <p:nvPr>
            <p:ph type="title"/>
          </p:nvPr>
        </p:nvSpPr>
        <p:spPr>
          <a:xfrm>
            <a:off x="694883" y="981312"/>
            <a:ext cx="9870028" cy="334962"/>
          </a:xfrm>
          <a:prstGeom prst="rect">
            <a:avLst/>
          </a:prstGeom>
        </p:spPr>
        <p:txBody>
          <a:bodyPr/>
          <a:lstStyle>
            <a:lvl1pPr>
              <a:defRPr sz="2000">
                <a:latin typeface="Helvetica Neue Medium" panose="02000503000000020004"/>
              </a:defRPr>
            </a:lvl1pPr>
          </a:lstStyle>
          <a:p>
            <a:r>
              <a:rPr lang="en-GB" noProof="0"/>
              <a:t>Click to edit Master title style</a:t>
            </a:r>
          </a:p>
        </p:txBody>
      </p:sp>
      <p:sp>
        <p:nvSpPr>
          <p:cNvPr id="4" name="Text Placeholder 3"/>
          <p:cNvSpPr>
            <a:spLocks noGrp="1"/>
          </p:cNvSpPr>
          <p:nvPr>
            <p:ph type="body" sz="quarter" idx="11"/>
          </p:nvPr>
        </p:nvSpPr>
        <p:spPr>
          <a:xfrm>
            <a:off x="694883" y="1706325"/>
            <a:ext cx="9870028" cy="4170363"/>
          </a:xfrm>
          <a:prstGeom prst="rect">
            <a:avLst/>
          </a:prstGeom>
        </p:spPr>
        <p:txBody>
          <a:bodyPr/>
          <a:lstStyle>
            <a:lvl1pPr>
              <a:defRPr sz="1800">
                <a:latin typeface="Helvetica Neue Light" panose="02000403000000020004"/>
              </a:defRPr>
            </a:lvl1pPr>
            <a:lvl2pPr>
              <a:defRPr sz="1400">
                <a:latin typeface="Helvetica Neue Light" panose="02000403000000020004"/>
              </a:defRPr>
            </a:lvl2pPr>
            <a:lvl3pPr>
              <a:defRPr sz="1200">
                <a:latin typeface="Helvetica Neue Light" panose="02000403000000020004"/>
              </a:defRPr>
            </a:lvl3pPr>
            <a:lvl4pPr>
              <a:defRPr sz="1200">
                <a:latin typeface="Helvetica Neue Light" panose="02000403000000020004"/>
              </a:defRPr>
            </a:lvl4pPr>
            <a:lvl5pPr>
              <a:defRPr sz="1200">
                <a:latin typeface="Helvetica Neue Light" panose="02000403000000020004"/>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9" r:id="rId5"/>
    <p:sldLayoutId id="2147483660" r:id="rId6"/>
  </p:sldLayoutIdLst>
  <p:hf sldNum="0" hdr="0"/>
  <p:txStyles>
    <p:titleStyle>
      <a:lvl1pPr algn="l" defTabSz="914400" rtl="0" eaLnBrk="1" latinLnBrk="0" hangingPunct="1">
        <a:lnSpc>
          <a:spcPct val="90000"/>
        </a:lnSpc>
        <a:spcBef>
          <a:spcPct val="0"/>
        </a:spcBef>
        <a:buNone/>
        <a:defRPr sz="4400" b="1" i="0" kern="1200">
          <a:solidFill>
            <a:schemeClr val="tx1"/>
          </a:solidFill>
          <a:latin typeface="HelveticaNeueLT Pro 55 Roman" panose="020B0403020202020204" pitchFamily="34" charset="77"/>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0" i="0" kern="1200">
          <a:solidFill>
            <a:schemeClr val="tx1"/>
          </a:solidFill>
          <a:latin typeface="HelveticaNeueLT Pro 45 Lt" panose="020B0403020202020204" pitchFamily="34" charset="77"/>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18" Type="http://schemas.openxmlformats.org/officeDocument/2006/relationships/image" Target="../media/image28.png"/><Relationship Id="rId26" Type="http://schemas.openxmlformats.org/officeDocument/2006/relationships/image" Target="../media/image36.jpeg"/><Relationship Id="rId3" Type="http://schemas.openxmlformats.org/officeDocument/2006/relationships/image" Target="../media/image13.png"/><Relationship Id="rId21" Type="http://schemas.openxmlformats.org/officeDocument/2006/relationships/image" Target="../media/image31.png"/><Relationship Id="rId7" Type="http://schemas.openxmlformats.org/officeDocument/2006/relationships/image" Target="../media/image17.png"/><Relationship Id="rId12" Type="http://schemas.openxmlformats.org/officeDocument/2006/relationships/image" Target="../media/image22.png"/><Relationship Id="rId17" Type="http://schemas.openxmlformats.org/officeDocument/2006/relationships/image" Target="../media/image27.png"/><Relationship Id="rId25" Type="http://schemas.openxmlformats.org/officeDocument/2006/relationships/image" Target="../media/image35.png"/><Relationship Id="rId2" Type="http://schemas.openxmlformats.org/officeDocument/2006/relationships/image" Target="../media/image12.png"/><Relationship Id="rId16" Type="http://schemas.openxmlformats.org/officeDocument/2006/relationships/image" Target="../media/image26.png"/><Relationship Id="rId20" Type="http://schemas.openxmlformats.org/officeDocument/2006/relationships/image" Target="../media/image30.png"/><Relationship Id="rId1" Type="http://schemas.openxmlformats.org/officeDocument/2006/relationships/slideLayout" Target="../slideLayouts/slideLayout6.xml"/><Relationship Id="rId6" Type="http://schemas.openxmlformats.org/officeDocument/2006/relationships/image" Target="../media/image16.png"/><Relationship Id="rId11" Type="http://schemas.openxmlformats.org/officeDocument/2006/relationships/image" Target="../media/image21.png"/><Relationship Id="rId24" Type="http://schemas.openxmlformats.org/officeDocument/2006/relationships/image" Target="../media/image34.png"/><Relationship Id="rId5" Type="http://schemas.openxmlformats.org/officeDocument/2006/relationships/image" Target="../media/image15.png"/><Relationship Id="rId15" Type="http://schemas.openxmlformats.org/officeDocument/2006/relationships/image" Target="../media/image25.png"/><Relationship Id="rId23" Type="http://schemas.openxmlformats.org/officeDocument/2006/relationships/image" Target="../media/image33.png"/><Relationship Id="rId28" Type="http://schemas.openxmlformats.org/officeDocument/2006/relationships/image" Target="../media/image38.png"/><Relationship Id="rId10" Type="http://schemas.openxmlformats.org/officeDocument/2006/relationships/image" Target="../media/image20.png"/><Relationship Id="rId19" Type="http://schemas.openxmlformats.org/officeDocument/2006/relationships/image" Target="../media/image29.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 Id="rId22" Type="http://schemas.openxmlformats.org/officeDocument/2006/relationships/image" Target="../media/image32.png"/><Relationship Id="rId27" Type="http://schemas.openxmlformats.org/officeDocument/2006/relationships/image" Target="../media/image3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png"/><Relationship Id="rId3" Type="http://schemas.openxmlformats.org/officeDocument/2006/relationships/tags" Target="../tags/tag3.xml"/><Relationship Id="rId7" Type="http://schemas.openxmlformats.org/officeDocument/2006/relationships/slide" Target="slide14.xml"/><Relationship Id="rId12" Type="http://schemas.openxmlformats.org/officeDocument/2006/relationships/image" Target="../media/image43.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6.xml"/><Relationship Id="rId11" Type="http://schemas.openxmlformats.org/officeDocument/2006/relationships/image" Target="../media/image42.png"/><Relationship Id="rId5" Type="http://schemas.openxmlformats.org/officeDocument/2006/relationships/tags" Target="../tags/tag5.xml"/><Relationship Id="rId10" Type="http://schemas.openxmlformats.org/officeDocument/2006/relationships/image" Target="../media/image41.png"/><Relationship Id="rId4" Type="http://schemas.openxmlformats.org/officeDocument/2006/relationships/tags" Target="../tags/tag4.xml"/><Relationship Id="rId9" Type="http://schemas.openxmlformats.org/officeDocument/2006/relationships/image" Target="../media/image40.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8.xml"/><Relationship Id="rId5" Type="http://schemas.openxmlformats.org/officeDocument/2006/relationships/image" Target="../media/image50.png"/><Relationship Id="rId4" Type="http://schemas.openxmlformats.org/officeDocument/2006/relationships/image" Target="../media/image49.pn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1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17.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 Id="rId9" Type="http://schemas.openxmlformats.org/officeDocument/2006/relationships/image" Target="../media/image63.png"/></Relationships>
</file>

<file path=ppt/slides/_rels/slide1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6591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train on the railway tracks&#10;&#10;Description automatically generated with medium confidence">
            <a:extLst>
              <a:ext uri="{FF2B5EF4-FFF2-40B4-BE49-F238E27FC236}">
                <a16:creationId xmlns:a16="http://schemas.microsoft.com/office/drawing/2014/main" id="{FF8CC422-3CBD-4D07-A0DB-BA6042BBEDF8}"/>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a:stretch/>
        </p:blipFill>
        <p:spPr>
          <a:xfrm>
            <a:off x="0" y="-1"/>
            <a:ext cx="12192000" cy="6858001"/>
          </a:xfrm>
          <a:prstGeom prst="rect">
            <a:avLst/>
          </a:prstGeom>
        </p:spPr>
      </p:pic>
      <p:sp>
        <p:nvSpPr>
          <p:cNvPr id="8" name="Rectangle 7">
            <a:extLst>
              <a:ext uri="{FF2B5EF4-FFF2-40B4-BE49-F238E27FC236}">
                <a16:creationId xmlns:a16="http://schemas.microsoft.com/office/drawing/2014/main" id="{924CB395-60B0-4D8E-9D94-79B564C79C8E}"/>
              </a:ext>
            </a:extLst>
          </p:cNvPr>
          <p:cNvSpPr/>
          <p:nvPr/>
        </p:nvSpPr>
        <p:spPr>
          <a:xfrm>
            <a:off x="0" y="0"/>
            <a:ext cx="12191999" cy="6858000"/>
          </a:xfrm>
          <a:prstGeom prst="rect">
            <a:avLst/>
          </a:prstGeom>
          <a:solidFill>
            <a:srgbClr val="1E2B5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9" name="Conector recto 8">
            <a:extLst>
              <a:ext uri="{FF2B5EF4-FFF2-40B4-BE49-F238E27FC236}">
                <a16:creationId xmlns:a16="http://schemas.microsoft.com/office/drawing/2014/main" id="{C4F357EB-E87E-C146-955E-22A9167DB167}"/>
              </a:ext>
            </a:extLst>
          </p:cNvPr>
          <p:cNvCxnSpPr>
            <a:cxnSpLocks/>
          </p:cNvCxnSpPr>
          <p:nvPr/>
        </p:nvCxnSpPr>
        <p:spPr>
          <a:xfrm>
            <a:off x="4250902" y="1707226"/>
            <a:ext cx="0" cy="1551649"/>
          </a:xfrm>
          <a:prstGeom prst="line">
            <a:avLst/>
          </a:prstGeom>
          <a:ln w="12700">
            <a:solidFill>
              <a:schemeClr val="bg1"/>
            </a:solidFill>
          </a:ln>
        </p:spPr>
        <p:style>
          <a:lnRef idx="1">
            <a:schemeClr val="dk1"/>
          </a:lnRef>
          <a:fillRef idx="0">
            <a:schemeClr val="dk1"/>
          </a:fillRef>
          <a:effectRef idx="0">
            <a:schemeClr val="dk1"/>
          </a:effectRef>
          <a:fontRef idx="minor">
            <a:schemeClr val="tx1"/>
          </a:fontRef>
        </p:style>
      </p:cxnSp>
      <p:pic>
        <p:nvPicPr>
          <p:cNvPr id="12" name="Imagen 11">
            <a:extLst>
              <a:ext uri="{FF2B5EF4-FFF2-40B4-BE49-F238E27FC236}">
                <a16:creationId xmlns:a16="http://schemas.microsoft.com/office/drawing/2014/main" id="{606BE1A6-8370-A646-BE94-E8ACED3BDED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92569" y="1826120"/>
            <a:ext cx="1433967" cy="963626"/>
          </a:xfrm>
          <a:prstGeom prst="rect">
            <a:avLst/>
          </a:prstGeom>
        </p:spPr>
      </p:pic>
      <p:sp>
        <p:nvSpPr>
          <p:cNvPr id="7" name="Text Placeholder 13">
            <a:extLst>
              <a:ext uri="{FF2B5EF4-FFF2-40B4-BE49-F238E27FC236}">
                <a16:creationId xmlns:a16="http://schemas.microsoft.com/office/drawing/2014/main" id="{CCD1A245-6688-4DAA-8E42-7E616F894C14}"/>
              </a:ext>
            </a:extLst>
          </p:cNvPr>
          <p:cNvSpPr txBox="1">
            <a:spLocks/>
          </p:cNvSpPr>
          <p:nvPr/>
        </p:nvSpPr>
        <p:spPr>
          <a:xfrm>
            <a:off x="4475269" y="1706186"/>
            <a:ext cx="5035032" cy="1388137"/>
          </a:xfrm>
          <a:prstGeom prst="rect">
            <a:avLst/>
          </a:prstGeom>
        </p:spPr>
        <p:txBody>
          <a:bodyPr vert="horz" lIns="91440" tIns="45720" rIns="91440" bIns="45720" rtlCol="0" anchor="ctr"/>
          <a:lstStyle>
            <a:defPPr>
              <a:defRPr lang="es-E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600" dirty="0">
                <a:solidFill>
                  <a:srgbClr val="00B0F0"/>
                </a:solidFill>
                <a:ea typeface="Helvetica Neue Medium" panose="02000503000000020004" pitchFamily="2" charset="0"/>
                <a:cs typeface="Helvetica Neue Medium" panose="02000503000000020004" pitchFamily="2" charset="0"/>
              </a:rPr>
              <a:t>Shaping the Future of</a:t>
            </a:r>
            <a:br>
              <a:rPr lang="en-GB" sz="3600" dirty="0">
                <a:solidFill>
                  <a:srgbClr val="00B0F0"/>
                </a:solidFill>
                <a:ea typeface="Helvetica Neue Medium" panose="02000503000000020004" pitchFamily="2" charset="0"/>
                <a:cs typeface="Helvetica Neue Medium" panose="02000503000000020004" pitchFamily="2" charset="0"/>
              </a:rPr>
            </a:br>
            <a:r>
              <a:rPr lang="en-GB" sz="3600" dirty="0">
                <a:solidFill>
                  <a:srgbClr val="00B0F0"/>
                </a:solidFill>
                <a:ea typeface="Helvetica Neue Medium" panose="02000503000000020004" pitchFamily="2" charset="0"/>
                <a:cs typeface="Helvetica Neue Medium" panose="02000503000000020004" pitchFamily="2" charset="0"/>
              </a:rPr>
              <a:t>Urban Transformation</a:t>
            </a:r>
          </a:p>
        </p:txBody>
      </p:sp>
      <p:sp>
        <p:nvSpPr>
          <p:cNvPr id="2" name="TextBox 1">
            <a:extLst>
              <a:ext uri="{FF2B5EF4-FFF2-40B4-BE49-F238E27FC236}">
                <a16:creationId xmlns:a16="http://schemas.microsoft.com/office/drawing/2014/main" id="{3DC4DBB4-C613-49BE-8021-0573650D8188}"/>
              </a:ext>
            </a:extLst>
          </p:cNvPr>
          <p:cNvSpPr txBox="1"/>
          <p:nvPr/>
        </p:nvSpPr>
        <p:spPr>
          <a:xfrm>
            <a:off x="2107474" y="3453894"/>
            <a:ext cx="8168639" cy="1384995"/>
          </a:xfrm>
          <a:prstGeom prst="rect">
            <a:avLst/>
          </a:prstGeom>
          <a:noFill/>
        </p:spPr>
        <p:txBody>
          <a:bodyPr wrap="square" rtlCol="0">
            <a:spAutoFit/>
          </a:bodyPr>
          <a:lstStyle/>
          <a:p>
            <a:pPr algn="ctr"/>
            <a:r>
              <a:rPr lang="en-GB" sz="2800" dirty="0">
                <a:solidFill>
                  <a:srgbClr val="FFFFFF"/>
                </a:solidFill>
              </a:rPr>
              <a:t>Global Digital Twin City: </a:t>
            </a:r>
          </a:p>
          <a:p>
            <a:pPr algn="ctr"/>
            <a:r>
              <a:rPr lang="en-GB" sz="2800" dirty="0">
                <a:solidFill>
                  <a:srgbClr val="FFFFFF"/>
                </a:solidFill>
              </a:rPr>
              <a:t>empowering urban transformation</a:t>
            </a:r>
            <a:endParaRPr lang="en-US" sz="2800" dirty="0">
              <a:solidFill>
                <a:srgbClr val="FFFFFF"/>
              </a:solidFill>
            </a:endParaRPr>
          </a:p>
          <a:p>
            <a:pPr algn="ctr"/>
            <a:r>
              <a:rPr lang="en-US" sz="2800" dirty="0">
                <a:solidFill>
                  <a:srgbClr val="FFFFFF"/>
                </a:solidFill>
              </a:rPr>
              <a:t>2021-2024</a:t>
            </a:r>
            <a:endParaRPr lang="en-US" sz="2800" dirty="0"/>
          </a:p>
        </p:txBody>
      </p:sp>
    </p:spTree>
    <p:extLst>
      <p:ext uri="{BB962C8B-B14F-4D97-AF65-F5344CB8AC3E}">
        <p14:creationId xmlns:p14="http://schemas.microsoft.com/office/powerpoint/2010/main" val="1085819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3C94FD06-6C82-604D-94C2-25E57494DE95}"/>
              </a:ext>
            </a:extLst>
          </p:cNvPr>
          <p:cNvSpPr/>
          <p:nvPr/>
        </p:nvSpPr>
        <p:spPr>
          <a:xfrm>
            <a:off x="694883" y="912073"/>
            <a:ext cx="3922036" cy="769441"/>
          </a:xfrm>
          <a:prstGeom prst="rect">
            <a:avLst/>
          </a:prstGeom>
        </p:spPr>
        <p:txBody>
          <a:bodyPr wrap="none">
            <a:spAutoFit/>
          </a:bodyPr>
          <a:lstStyle/>
          <a:p>
            <a:pPr>
              <a:defRPr/>
            </a:pPr>
            <a:r>
              <a:rPr lang="en-US" altLang="zh-CN" sz="2200" b="1" dirty="0">
                <a:solidFill>
                  <a:prstClr val="black"/>
                </a:solidFill>
                <a:latin typeface="HelveticaNeueLT Pro 55 Roman" panose="020B0804020202020204" pitchFamily="34" charset="0"/>
              </a:rPr>
              <a:t>The World Economic Forum</a:t>
            </a:r>
            <a:endParaRPr lang="en-US" sz="2200" b="1" dirty="0">
              <a:solidFill>
                <a:prstClr val="black"/>
              </a:solidFill>
              <a:latin typeface="HelveticaNeueLT Pro 55 Roman" panose="020B08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i="0" u="none" strike="noStrike" kern="1200" cap="none" spc="0" normalizeH="0" baseline="0" noProof="0" dirty="0">
              <a:ln>
                <a:noFill/>
              </a:ln>
              <a:solidFill>
                <a:prstClr val="black"/>
              </a:solidFill>
              <a:effectLst/>
              <a:uLnTx/>
              <a:uFillTx/>
              <a:latin typeface="HelveticaNeueLT Pro 55 Roman" panose="020B0804020202020204" pitchFamily="34" charset="0"/>
              <a:ea typeface="Helvetica Neue Medium" panose="02000503000000020004" pitchFamily="2" charset="0"/>
              <a:cs typeface="Helvetica Neue Medium" panose="02000503000000020004" pitchFamily="2" charset="0"/>
            </a:endParaRPr>
          </a:p>
        </p:txBody>
      </p:sp>
      <p:cxnSp>
        <p:nvCxnSpPr>
          <p:cNvPr id="3" name="Conector recto 2">
            <a:extLst>
              <a:ext uri="{FF2B5EF4-FFF2-40B4-BE49-F238E27FC236}">
                <a16:creationId xmlns:a16="http://schemas.microsoft.com/office/drawing/2014/main" id="{D0C99944-F797-AF4A-8D60-86F9E0577C20}"/>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6" name="Text Placeholder 1">
            <a:extLst>
              <a:ext uri="{FF2B5EF4-FFF2-40B4-BE49-F238E27FC236}">
                <a16:creationId xmlns:a16="http://schemas.microsoft.com/office/drawing/2014/main" id="{C385DEE1-4656-4970-9E11-F4C0AE166EC5}"/>
              </a:ext>
            </a:extLst>
          </p:cNvPr>
          <p:cNvSpPr txBox="1">
            <a:spLocks/>
          </p:cNvSpPr>
          <p:nvPr/>
        </p:nvSpPr>
        <p:spPr>
          <a:xfrm>
            <a:off x="4760069" y="1460771"/>
            <a:ext cx="6627779" cy="5039784"/>
          </a:xfrm>
        </p:spPr>
        <p:txBody>
          <a:bodyPr anchor="ctr">
            <a:normAutofit/>
          </a:bodyPr>
          <a:lstStyle>
            <a:lvl1pPr marL="0" indent="0" algn="l" defTabSz="914400" rtl="0" eaLnBrk="1" latinLnBrk="0" hangingPunct="1">
              <a:lnSpc>
                <a:spcPct val="90000"/>
              </a:lnSpc>
              <a:spcBef>
                <a:spcPts val="1000"/>
              </a:spcBef>
              <a:buFont typeface="Arial" panose="020B0604020202020204" pitchFamily="34" charset="0"/>
              <a:buNone/>
              <a:defRPr sz="2800" b="0" i="0" kern="1200">
                <a:solidFill>
                  <a:schemeClr val="tx1"/>
                </a:solidFill>
                <a:latin typeface="HelveticaNeueLT Pro 45 Lt" panose="020B0403020202020204" pitchFamily="34" charset="77"/>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tx1"/>
                </a:solidFill>
                <a:latin typeface="HelveticaNeueLT Pro 45 Lt" panose="020B0403020202020204" pitchFamily="34" charset="77"/>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HelveticaNeueLT Pro 45 Lt" panose="020B0403020202020204" pitchFamily="34" charset="77"/>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HelveticaNeueLT Pro 45 Lt" panose="020B0403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4">
              <a:spcBef>
                <a:spcPts val="800"/>
              </a:spcBef>
            </a:pPr>
            <a:r>
              <a:rPr lang="en-US" sz="2000" dirty="0">
                <a:latin typeface="+mj-lt"/>
              </a:rPr>
              <a:t>The World Economic Forum is the </a:t>
            </a:r>
            <a:r>
              <a:rPr lang="en-US" sz="2000" b="1" dirty="0">
                <a:latin typeface="+mj-lt"/>
              </a:rPr>
              <a:t>international organization for public-private cooperation</a:t>
            </a:r>
            <a:r>
              <a:rPr lang="en-US" sz="2000" dirty="0">
                <a:latin typeface="+mj-lt"/>
              </a:rPr>
              <a:t>. </a:t>
            </a:r>
          </a:p>
          <a:p>
            <a:pPr lvl="4">
              <a:spcBef>
                <a:spcPts val="800"/>
              </a:spcBef>
            </a:pPr>
            <a:r>
              <a:rPr lang="en-US" sz="2000" dirty="0">
                <a:latin typeface="+mj-lt"/>
              </a:rPr>
              <a:t>Our mission is to </a:t>
            </a:r>
            <a:r>
              <a:rPr lang="en-US" sz="2000" b="1" dirty="0">
                <a:latin typeface="+mj-lt"/>
              </a:rPr>
              <a:t>improve the state of the world</a:t>
            </a:r>
            <a:r>
              <a:rPr lang="en-US" sz="2000" dirty="0">
                <a:latin typeface="+mj-lt"/>
              </a:rPr>
              <a:t>. </a:t>
            </a:r>
          </a:p>
          <a:p>
            <a:pPr lvl="4">
              <a:spcBef>
                <a:spcPts val="800"/>
              </a:spcBef>
            </a:pPr>
            <a:r>
              <a:rPr lang="en-US" sz="2000" dirty="0">
                <a:latin typeface="+mj-lt"/>
              </a:rPr>
              <a:t>We are </a:t>
            </a:r>
            <a:r>
              <a:rPr lang="en-US" sz="2000" b="1" dirty="0">
                <a:latin typeface="+mj-lt"/>
              </a:rPr>
              <a:t>global, independent, impartial and future-oriented</a:t>
            </a:r>
            <a:r>
              <a:rPr lang="en-US" sz="2000" dirty="0">
                <a:latin typeface="+mj-lt"/>
              </a:rPr>
              <a:t>.</a:t>
            </a:r>
          </a:p>
          <a:p>
            <a:pPr lvl="4">
              <a:spcBef>
                <a:spcPts val="800"/>
              </a:spcBef>
            </a:pPr>
            <a:r>
              <a:rPr lang="en-US" sz="2000" dirty="0">
                <a:latin typeface="+mj-lt"/>
              </a:rPr>
              <a:t>Through a </a:t>
            </a:r>
            <a:r>
              <a:rPr lang="en-US" sz="2000" b="1" dirty="0">
                <a:latin typeface="+mj-lt"/>
              </a:rPr>
              <a:t>holistic, multi-stakeholder </a:t>
            </a:r>
            <a:r>
              <a:rPr lang="en-US" sz="2000" dirty="0">
                <a:latin typeface="+mj-lt"/>
              </a:rPr>
              <a:t>approach, the Forum engages the foremost leaders from </a:t>
            </a:r>
            <a:r>
              <a:rPr lang="en-US" sz="2000" b="1" dirty="0">
                <a:latin typeface="+mj-lt"/>
              </a:rPr>
              <a:t>business, government, civil society and academia </a:t>
            </a:r>
            <a:r>
              <a:rPr lang="en-US" sz="2000" dirty="0">
                <a:latin typeface="+mj-lt"/>
              </a:rPr>
              <a:t>to shape global, regional and industry agendas.</a:t>
            </a:r>
          </a:p>
        </p:txBody>
      </p:sp>
      <p:pic>
        <p:nvPicPr>
          <p:cNvPr id="7" name="Picture 10" descr="Image result for world economic forum logo">
            <a:extLst>
              <a:ext uri="{FF2B5EF4-FFF2-40B4-BE49-F238E27FC236}">
                <a16:creationId xmlns:a16="http://schemas.microsoft.com/office/drawing/2014/main" id="{897EADB9-8F12-4831-9183-9ED9934DB9B6}"/>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65318" y="2682739"/>
            <a:ext cx="2560007" cy="2595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6051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3C94FD06-6C82-604D-94C2-25E57494DE95}"/>
              </a:ext>
            </a:extLst>
          </p:cNvPr>
          <p:cNvSpPr/>
          <p:nvPr/>
        </p:nvSpPr>
        <p:spPr>
          <a:xfrm>
            <a:off x="694883" y="912073"/>
            <a:ext cx="2034531" cy="43088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HelveticaNeueLT Pro 55 Roman" panose="020B0804020202020204" pitchFamily="34" charset="0"/>
                <a:ea typeface="Helvetica Neue Medium" panose="02000503000000020004" pitchFamily="2" charset="0"/>
                <a:cs typeface="Helvetica Neue Medium" panose="02000503000000020004" pitchFamily="2" charset="0"/>
              </a:rPr>
              <a:t>Impact Model</a:t>
            </a:r>
            <a:endParaRPr kumimoji="0" lang="en-GB" sz="2200" i="0" u="none" strike="noStrike" kern="1200" cap="none" spc="0" normalizeH="0" baseline="0" noProof="0" dirty="0">
              <a:ln>
                <a:noFill/>
              </a:ln>
              <a:solidFill>
                <a:prstClr val="black"/>
              </a:solidFill>
              <a:effectLst/>
              <a:uLnTx/>
              <a:uFillTx/>
              <a:latin typeface="HelveticaNeueLT Pro 55 Roman" panose="020B0804020202020204" pitchFamily="34" charset="0"/>
              <a:ea typeface="Helvetica Neue Medium" panose="02000503000000020004" pitchFamily="2" charset="0"/>
              <a:cs typeface="Helvetica Neue Medium" panose="02000503000000020004" pitchFamily="2" charset="0"/>
            </a:endParaRPr>
          </a:p>
        </p:txBody>
      </p:sp>
      <p:cxnSp>
        <p:nvCxnSpPr>
          <p:cNvPr id="3" name="Conector recto 2">
            <a:extLst>
              <a:ext uri="{FF2B5EF4-FFF2-40B4-BE49-F238E27FC236}">
                <a16:creationId xmlns:a16="http://schemas.microsoft.com/office/drawing/2014/main" id="{D0C99944-F797-AF4A-8D60-86F9E0577C20}"/>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pic>
        <p:nvPicPr>
          <p:cNvPr id="5" name="Picture 4" descr="Timeline&#10;&#10;Description automatically generated">
            <a:extLst>
              <a:ext uri="{FF2B5EF4-FFF2-40B4-BE49-F238E27FC236}">
                <a16:creationId xmlns:a16="http://schemas.microsoft.com/office/drawing/2014/main" id="{03737626-A965-4A0A-A766-407D263BFC8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8461" y="1876109"/>
            <a:ext cx="12055078" cy="3759449"/>
          </a:xfrm>
          <a:prstGeom prst="rect">
            <a:avLst/>
          </a:prstGeom>
        </p:spPr>
      </p:pic>
      <p:sp>
        <p:nvSpPr>
          <p:cNvPr id="13" name="TextBox 12">
            <a:extLst>
              <a:ext uri="{FF2B5EF4-FFF2-40B4-BE49-F238E27FC236}">
                <a16:creationId xmlns:a16="http://schemas.microsoft.com/office/drawing/2014/main" id="{43E2B27C-1EB0-4C79-80B5-8F8CFB434687}"/>
              </a:ext>
            </a:extLst>
          </p:cNvPr>
          <p:cNvSpPr txBox="1"/>
          <p:nvPr/>
        </p:nvSpPr>
        <p:spPr>
          <a:xfrm>
            <a:off x="680495" y="1347439"/>
            <a:ext cx="11063830" cy="341440"/>
          </a:xfrm>
          <a:prstGeom prst="rect">
            <a:avLst/>
          </a:prstGeom>
          <a:noFill/>
        </p:spPr>
        <p:txBody>
          <a:bodyPr wrap="square" lIns="91440" tIns="45720" rIns="91440" bIns="45720" anchor="t">
            <a:spAutoFit/>
          </a:bodyPr>
          <a:lstStyle/>
          <a:p>
            <a:pPr>
              <a:lnSpc>
                <a:spcPct val="110000"/>
              </a:lnSpc>
              <a:spcAft>
                <a:spcPts val="1800"/>
              </a:spcAft>
              <a:defRPr/>
            </a:pPr>
            <a:r>
              <a:rPr lang="en-US" sz="1600" dirty="0">
                <a:solidFill>
                  <a:srgbClr val="000000"/>
                </a:solidFill>
                <a:latin typeface="Helvetica Neue Light" panose="02000403000000020004"/>
                <a:cs typeface="Helvetica"/>
              </a:rPr>
              <a:t>Our operating model is designed to create impact at both a global and local level. </a:t>
            </a:r>
            <a:endParaRPr lang="en-US" sz="1600" dirty="0">
              <a:solidFill>
                <a:srgbClr val="000000"/>
              </a:solidFill>
              <a:latin typeface="HelveticaNeueLT Pro 45 Lt" panose="020B0403020202020204" pitchFamily="34" charset="0"/>
              <a:cs typeface="Helvetica" panose="020B0604020202020204" pitchFamily="34" charset="0"/>
            </a:endParaRPr>
          </a:p>
        </p:txBody>
      </p:sp>
    </p:spTree>
    <p:extLst>
      <p:ext uri="{BB962C8B-B14F-4D97-AF65-F5344CB8AC3E}">
        <p14:creationId xmlns:p14="http://schemas.microsoft.com/office/powerpoint/2010/main" val="1567443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3C94FD06-6C82-604D-94C2-25E57494DE95}"/>
              </a:ext>
            </a:extLst>
          </p:cNvPr>
          <p:cNvSpPr/>
          <p:nvPr/>
        </p:nvSpPr>
        <p:spPr>
          <a:xfrm>
            <a:off x="694883" y="912073"/>
            <a:ext cx="4355680" cy="43088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b="1" dirty="0">
                <a:solidFill>
                  <a:prstClr val="black"/>
                </a:solidFill>
                <a:latin typeface="+mj-lt"/>
                <a:ea typeface="Helvetica Neue Medium" panose="02000503000000020004" pitchFamily="2" charset="0"/>
                <a:cs typeface="Helvetica Neue Medium" panose="02000503000000020004" pitchFamily="2" charset="0"/>
              </a:rPr>
              <a:t>About global digital twin city initiative</a:t>
            </a:r>
            <a:endParaRPr kumimoji="0" lang="en-GB" sz="2200"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3" name="Conector recto 2">
            <a:extLst>
              <a:ext uri="{FF2B5EF4-FFF2-40B4-BE49-F238E27FC236}">
                <a16:creationId xmlns:a16="http://schemas.microsoft.com/office/drawing/2014/main" id="{D0C99944-F797-AF4A-8D60-86F9E0577C20}"/>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5" name="Rectangle 4">
            <a:extLst>
              <a:ext uri="{FF2B5EF4-FFF2-40B4-BE49-F238E27FC236}">
                <a16:creationId xmlns:a16="http://schemas.microsoft.com/office/drawing/2014/main" id="{9B11543B-76D4-4241-BC1E-A73E3766B802}"/>
              </a:ext>
            </a:extLst>
          </p:cNvPr>
          <p:cNvSpPr/>
          <p:nvPr/>
        </p:nvSpPr>
        <p:spPr>
          <a:xfrm>
            <a:off x="694884" y="1438572"/>
            <a:ext cx="7630511" cy="4247317"/>
          </a:xfrm>
          <a:prstGeom prst="rect">
            <a:avLst/>
          </a:prstGeom>
        </p:spPr>
        <p:txBody>
          <a:bodyPr wrap="square" lIns="91440" tIns="45720" rIns="91440" bIns="45720" anchor="t">
            <a:spAutoFit/>
          </a:bodyPr>
          <a:lstStyle/>
          <a:p>
            <a:pPr marL="0" marR="0">
              <a:lnSpc>
                <a:spcPct val="150000"/>
              </a:lnSpc>
              <a:spcBef>
                <a:spcPts val="0"/>
              </a:spcBef>
              <a:spcAft>
                <a:spcPts val="800"/>
              </a:spcAft>
            </a:pPr>
            <a:r>
              <a:rPr lang="en-US" sz="1400" dirty="0">
                <a:latin typeface="+mj-lt"/>
              </a:rPr>
              <a:t>The digital twin city is a new concept and model of urban planning and construction for future sustainable development, an effective combination of digital technology innovation and urban operation mechanism innovation, and a feasible pathway for urban upgrading. </a:t>
            </a:r>
          </a:p>
          <a:p>
            <a:pPr marL="0" marR="0">
              <a:lnSpc>
                <a:spcPct val="150000"/>
              </a:lnSpc>
              <a:spcBef>
                <a:spcPts val="0"/>
              </a:spcBef>
              <a:spcAft>
                <a:spcPts val="800"/>
              </a:spcAft>
            </a:pPr>
            <a:r>
              <a:rPr lang="en-US" sz="1400" dirty="0">
                <a:latin typeface="+mj-lt"/>
              </a:rPr>
              <a:t>Currently, the digital twin city is still in the early exploration stage, facing many challenges such as inconsistent understanding, immature technology, and unclear business models. </a:t>
            </a:r>
          </a:p>
          <a:p>
            <a:pPr marL="0" marR="0">
              <a:lnSpc>
                <a:spcPct val="150000"/>
              </a:lnSpc>
              <a:spcBef>
                <a:spcPts val="0"/>
              </a:spcBef>
              <a:spcAft>
                <a:spcPts val="800"/>
              </a:spcAft>
            </a:pPr>
            <a:r>
              <a:rPr lang="en-US" sz="1400" dirty="0">
                <a:latin typeface="+mj-lt"/>
              </a:rPr>
              <a:t>At the beginning of 2021, the </a:t>
            </a:r>
            <a:r>
              <a:rPr lang="en-US" sz="1400" b="1" dirty="0">
                <a:latin typeface="+mj-lt"/>
              </a:rPr>
              <a:t>World Economic Forum </a:t>
            </a:r>
            <a:r>
              <a:rPr lang="en-US" sz="1400" dirty="0">
                <a:latin typeface="+mj-lt"/>
              </a:rPr>
              <a:t>and the </a:t>
            </a:r>
            <a:r>
              <a:rPr lang="en-US" sz="1400" b="1" dirty="0">
                <a:latin typeface="+mj-lt"/>
              </a:rPr>
              <a:t>China Academy of Information and Communication Technology (CAICT)</a:t>
            </a:r>
            <a:r>
              <a:rPr lang="en-US" sz="1400" dirty="0">
                <a:latin typeface="+mj-lt"/>
              </a:rPr>
              <a:t>, together with key global stakeholders, launched a </a:t>
            </a:r>
            <a:r>
              <a:rPr lang="en-US" sz="1400" b="1" i="1" dirty="0">
                <a:latin typeface="+mj-lt"/>
              </a:rPr>
              <a:t>three-year initiative </a:t>
            </a:r>
            <a:r>
              <a:rPr lang="en-US" sz="1400" dirty="0">
                <a:latin typeface="+mj-lt"/>
              </a:rPr>
              <a:t>that seeks to make </a:t>
            </a:r>
            <a:r>
              <a:rPr lang="en-US" sz="1400" b="1" i="1" dirty="0">
                <a:solidFill>
                  <a:srgbClr val="0070C0"/>
                </a:solidFill>
                <a:latin typeface="+mj-lt"/>
              </a:rPr>
              <a:t>digital twin technology accessible to the public, promote social equity and inclusiveness, help cities achieve digital and low-carbon transformation, and jointly shape the future of digital twin city development.</a:t>
            </a:r>
            <a:br>
              <a:rPr lang="en-US" sz="1600" b="1" i="1" dirty="0">
                <a:solidFill>
                  <a:srgbClr val="0070C0"/>
                </a:solidFill>
                <a:latin typeface="+mj-lt"/>
              </a:rPr>
            </a:br>
            <a:endParaRPr lang="en-US" sz="1600" b="1" i="1" dirty="0">
              <a:solidFill>
                <a:srgbClr val="0070C0"/>
              </a:solidFill>
              <a:latin typeface="+mj-lt"/>
            </a:endParaRPr>
          </a:p>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endParaRPr kumimoji="0" lang="en-US" sz="1600" b="1" i="0" u="none" strike="noStrike" kern="1200" cap="none" spc="0" normalizeH="0" baseline="0" noProof="0" dirty="0">
              <a:ln>
                <a:noFill/>
              </a:ln>
              <a:solidFill>
                <a:srgbClr val="000000"/>
              </a:solidFill>
              <a:effectLst/>
              <a:uLnTx/>
              <a:uFillTx/>
              <a:latin typeface="+mj-lt"/>
            </a:endParaRPr>
          </a:p>
        </p:txBody>
      </p:sp>
      <p:grpSp>
        <p:nvGrpSpPr>
          <p:cNvPr id="7" name="Group 6">
            <a:extLst>
              <a:ext uri="{FF2B5EF4-FFF2-40B4-BE49-F238E27FC236}">
                <a16:creationId xmlns:a16="http://schemas.microsoft.com/office/drawing/2014/main" id="{2F24E174-B27B-4FA1-B99C-C123EC7670C3}"/>
              </a:ext>
            </a:extLst>
          </p:cNvPr>
          <p:cNvGrpSpPr/>
          <p:nvPr/>
        </p:nvGrpSpPr>
        <p:grpSpPr>
          <a:xfrm>
            <a:off x="591864" y="5416757"/>
            <a:ext cx="7276307" cy="885894"/>
            <a:chOff x="522195" y="5651888"/>
            <a:chExt cx="7276307" cy="885894"/>
          </a:xfrm>
        </p:grpSpPr>
        <p:pic>
          <p:nvPicPr>
            <p:cNvPr id="10" name="Picture 6" descr="Timeline&#10;&#10;Description automatically generated">
              <a:extLst>
                <a:ext uri="{FF2B5EF4-FFF2-40B4-BE49-F238E27FC236}">
                  <a16:creationId xmlns:a16="http://schemas.microsoft.com/office/drawing/2014/main" id="{13EC5AEB-9E28-4658-B914-01259B9BA51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22195" y="5651888"/>
              <a:ext cx="7276307" cy="885894"/>
            </a:xfrm>
            <a:prstGeom prst="rect">
              <a:avLst/>
            </a:prstGeom>
          </p:spPr>
        </p:pic>
        <p:pic>
          <p:nvPicPr>
            <p:cNvPr id="13" name="Picture 12" descr="Timeline&#10;&#10;Description automatically generated">
              <a:extLst>
                <a:ext uri="{FF2B5EF4-FFF2-40B4-BE49-F238E27FC236}">
                  <a16:creationId xmlns:a16="http://schemas.microsoft.com/office/drawing/2014/main" id="{6E9D2981-E579-44D7-B5AE-5BA10D0E52A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64471" y="5747500"/>
              <a:ext cx="2129222" cy="735950"/>
            </a:xfrm>
            <a:prstGeom prst="rect">
              <a:avLst/>
            </a:prstGeom>
          </p:spPr>
        </p:pic>
      </p:grpSp>
      <p:pic>
        <p:nvPicPr>
          <p:cNvPr id="14" name="Picture 12">
            <a:extLst>
              <a:ext uri="{FF2B5EF4-FFF2-40B4-BE49-F238E27FC236}">
                <a16:creationId xmlns:a16="http://schemas.microsoft.com/office/drawing/2014/main" id="{8F165643-CE11-4DC8-863B-A098366DED5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p:blipFill>
        <p:spPr bwMode="auto">
          <a:xfrm>
            <a:off x="8588620" y="1316172"/>
            <a:ext cx="3307852" cy="4778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463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D58E45A-C105-4E01-8B61-CE5938DB15FB}"/>
              </a:ext>
            </a:extLst>
          </p:cNvPr>
          <p:cNvSpPr/>
          <p:nvPr/>
        </p:nvSpPr>
        <p:spPr>
          <a:xfrm>
            <a:off x="694883" y="912073"/>
            <a:ext cx="1953868" cy="430887"/>
          </a:xfrm>
          <a:prstGeom prst="rect">
            <a:avLst/>
          </a:prstGeom>
        </p:spPr>
        <p:txBody>
          <a:bodyPr wrap="none">
            <a:spAutoFit/>
          </a:bodyPr>
          <a:lstStyle/>
          <a:p>
            <a:pPr>
              <a:defRPr/>
            </a:pPr>
            <a:r>
              <a:rPr kumimoji="0" lang="en-US"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rPr>
              <a:t>Global Partners </a:t>
            </a:r>
            <a:endParaRPr kumimoji="0" lang="en-GB" sz="2200"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3" name="Conector recto 2">
            <a:extLst>
              <a:ext uri="{FF2B5EF4-FFF2-40B4-BE49-F238E27FC236}">
                <a16:creationId xmlns:a16="http://schemas.microsoft.com/office/drawing/2014/main" id="{887BDF0C-9C3F-4305-9816-48711356E2D4}"/>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4" name="TextBox 3">
            <a:extLst>
              <a:ext uri="{FF2B5EF4-FFF2-40B4-BE49-F238E27FC236}">
                <a16:creationId xmlns:a16="http://schemas.microsoft.com/office/drawing/2014/main" id="{6D3000ED-D06F-4023-8A2A-D7BCE3EA035A}"/>
              </a:ext>
            </a:extLst>
          </p:cNvPr>
          <p:cNvSpPr txBox="1"/>
          <p:nvPr/>
        </p:nvSpPr>
        <p:spPr>
          <a:xfrm>
            <a:off x="381075" y="1445934"/>
            <a:ext cx="3570515" cy="307777"/>
          </a:xfrm>
          <a:prstGeom prst="rect">
            <a:avLst/>
          </a:prstGeom>
          <a:noFill/>
        </p:spPr>
        <p:txBody>
          <a:bodyPr wrap="square" rtlCol="0">
            <a:spAutoFit/>
          </a:bodyPr>
          <a:lstStyle/>
          <a:p>
            <a:r>
              <a:rPr lang="en-GB" sz="1400" dirty="0">
                <a:cs typeface="Calibri" panose="020F0502020204030204" pitchFamily="34" charset="0"/>
              </a:rPr>
              <a:t>Anchor partners</a:t>
            </a:r>
            <a:endParaRPr lang="en-US" sz="1400" dirty="0">
              <a:cs typeface="Calibri" panose="020F0502020204030204" pitchFamily="34" charset="0"/>
            </a:endParaRPr>
          </a:p>
        </p:txBody>
      </p:sp>
      <p:pic>
        <p:nvPicPr>
          <p:cNvPr id="7" name="Picture 6">
            <a:extLst>
              <a:ext uri="{FF2B5EF4-FFF2-40B4-BE49-F238E27FC236}">
                <a16:creationId xmlns:a16="http://schemas.microsoft.com/office/drawing/2014/main" id="{13E02044-780E-400E-86B0-D7494E85A92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42072" y="5178122"/>
            <a:ext cx="3572116" cy="678702"/>
          </a:xfrm>
          <a:prstGeom prst="rect">
            <a:avLst/>
          </a:prstGeom>
        </p:spPr>
      </p:pic>
      <p:pic>
        <p:nvPicPr>
          <p:cNvPr id="8" name="Picture 7">
            <a:extLst>
              <a:ext uri="{FF2B5EF4-FFF2-40B4-BE49-F238E27FC236}">
                <a16:creationId xmlns:a16="http://schemas.microsoft.com/office/drawing/2014/main" id="{DDCB378B-19B8-4763-B436-1A650817B5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41784" y="4323634"/>
            <a:ext cx="2401623" cy="698979"/>
          </a:xfrm>
          <a:prstGeom prst="rect">
            <a:avLst/>
          </a:prstGeom>
        </p:spPr>
      </p:pic>
      <p:pic>
        <p:nvPicPr>
          <p:cNvPr id="11" name="Picture 10">
            <a:extLst>
              <a:ext uri="{FF2B5EF4-FFF2-40B4-BE49-F238E27FC236}">
                <a16:creationId xmlns:a16="http://schemas.microsoft.com/office/drawing/2014/main" id="{9313C67A-6010-4E9D-80D4-BC748AE7A9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06752" y="4308823"/>
            <a:ext cx="2949741" cy="720151"/>
          </a:xfrm>
          <a:prstGeom prst="rect">
            <a:avLst/>
          </a:prstGeom>
        </p:spPr>
      </p:pic>
      <p:pic>
        <p:nvPicPr>
          <p:cNvPr id="12" name="Picture 11">
            <a:extLst>
              <a:ext uri="{FF2B5EF4-FFF2-40B4-BE49-F238E27FC236}">
                <a16:creationId xmlns:a16="http://schemas.microsoft.com/office/drawing/2014/main" id="{EC96252B-1E20-462E-BCE8-6A3A8B477FC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11462" y="5125630"/>
            <a:ext cx="1440301" cy="586595"/>
          </a:xfrm>
          <a:prstGeom prst="rect">
            <a:avLst/>
          </a:prstGeom>
        </p:spPr>
      </p:pic>
      <p:pic>
        <p:nvPicPr>
          <p:cNvPr id="13" name="Picture 12">
            <a:extLst>
              <a:ext uri="{FF2B5EF4-FFF2-40B4-BE49-F238E27FC236}">
                <a16:creationId xmlns:a16="http://schemas.microsoft.com/office/drawing/2014/main" id="{64DB87EF-A440-4495-8AD6-798E03F1480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874065" y="3568644"/>
            <a:ext cx="1440303" cy="504632"/>
          </a:xfrm>
          <a:prstGeom prst="rect">
            <a:avLst/>
          </a:prstGeom>
        </p:spPr>
      </p:pic>
      <p:pic>
        <p:nvPicPr>
          <p:cNvPr id="14" name="Picture 13">
            <a:extLst>
              <a:ext uri="{FF2B5EF4-FFF2-40B4-BE49-F238E27FC236}">
                <a16:creationId xmlns:a16="http://schemas.microsoft.com/office/drawing/2014/main" id="{07FAF8D0-91AB-4C0A-9E7A-968ADB802CE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904143" y="4124484"/>
            <a:ext cx="1440300" cy="542721"/>
          </a:xfrm>
          <a:prstGeom prst="rect">
            <a:avLst/>
          </a:prstGeom>
        </p:spPr>
      </p:pic>
      <p:pic>
        <p:nvPicPr>
          <p:cNvPr id="15" name="Picture 14">
            <a:extLst>
              <a:ext uri="{FF2B5EF4-FFF2-40B4-BE49-F238E27FC236}">
                <a16:creationId xmlns:a16="http://schemas.microsoft.com/office/drawing/2014/main" id="{EF943B06-13C1-4A5C-83D9-D66FA4199680}"/>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966450" y="4691154"/>
            <a:ext cx="1440302" cy="415892"/>
          </a:xfrm>
          <a:prstGeom prst="rect">
            <a:avLst/>
          </a:prstGeom>
        </p:spPr>
      </p:pic>
      <p:pic>
        <p:nvPicPr>
          <p:cNvPr id="16" name="Picture 15">
            <a:extLst>
              <a:ext uri="{FF2B5EF4-FFF2-40B4-BE49-F238E27FC236}">
                <a16:creationId xmlns:a16="http://schemas.microsoft.com/office/drawing/2014/main" id="{210CDBEE-2C50-46EB-8608-86289221736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708266" y="3950750"/>
            <a:ext cx="1573376" cy="530966"/>
          </a:xfrm>
          <a:prstGeom prst="rect">
            <a:avLst/>
          </a:prstGeom>
        </p:spPr>
      </p:pic>
      <p:pic>
        <p:nvPicPr>
          <p:cNvPr id="17" name="Picture 16">
            <a:extLst>
              <a:ext uri="{FF2B5EF4-FFF2-40B4-BE49-F238E27FC236}">
                <a16:creationId xmlns:a16="http://schemas.microsoft.com/office/drawing/2014/main" id="{4B05CD54-8961-49CA-9D1C-8A5CB81E5672}"/>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9708266" y="4630626"/>
            <a:ext cx="1601749" cy="418867"/>
          </a:xfrm>
          <a:prstGeom prst="rect">
            <a:avLst/>
          </a:prstGeom>
        </p:spPr>
      </p:pic>
      <p:pic>
        <p:nvPicPr>
          <p:cNvPr id="18" name="Picture 17">
            <a:extLst>
              <a:ext uri="{FF2B5EF4-FFF2-40B4-BE49-F238E27FC236}">
                <a16:creationId xmlns:a16="http://schemas.microsoft.com/office/drawing/2014/main" id="{426B4E5A-40FC-4634-B4AE-DF719AA31B9D}"/>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517019" y="2935604"/>
            <a:ext cx="1834534" cy="684892"/>
          </a:xfrm>
          <a:prstGeom prst="rect">
            <a:avLst/>
          </a:prstGeom>
        </p:spPr>
      </p:pic>
      <p:pic>
        <p:nvPicPr>
          <p:cNvPr id="19" name="Picture 18">
            <a:extLst>
              <a:ext uri="{FF2B5EF4-FFF2-40B4-BE49-F238E27FC236}">
                <a16:creationId xmlns:a16="http://schemas.microsoft.com/office/drawing/2014/main" id="{6C381EAF-58C7-4DA0-B14B-2BCA95B921AC}"/>
              </a:ext>
            </a:extLst>
          </p:cNvPr>
          <p:cNvPicPr>
            <a:picLocks noChangeAspect="1"/>
          </p:cNvPicPr>
          <p:nvPr/>
        </p:nvPicPr>
        <p:blipFill>
          <a:blip r:embed="rId12"/>
          <a:stretch>
            <a:fillRect/>
          </a:stretch>
        </p:blipFill>
        <p:spPr>
          <a:xfrm>
            <a:off x="8461171" y="4484674"/>
            <a:ext cx="1184695" cy="1103921"/>
          </a:xfrm>
          <a:prstGeom prst="rect">
            <a:avLst/>
          </a:prstGeom>
        </p:spPr>
      </p:pic>
      <p:pic>
        <p:nvPicPr>
          <p:cNvPr id="20" name="Picture 19">
            <a:extLst>
              <a:ext uri="{FF2B5EF4-FFF2-40B4-BE49-F238E27FC236}">
                <a16:creationId xmlns:a16="http://schemas.microsoft.com/office/drawing/2014/main" id="{20B5CD95-3AA9-40E9-8E5C-C17102AD519B}"/>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8351553" y="2986880"/>
            <a:ext cx="1214328" cy="1214328"/>
          </a:xfrm>
          <a:prstGeom prst="rect">
            <a:avLst/>
          </a:prstGeom>
        </p:spPr>
      </p:pic>
      <p:pic>
        <p:nvPicPr>
          <p:cNvPr id="21" name="Picture 20">
            <a:extLst>
              <a:ext uri="{FF2B5EF4-FFF2-40B4-BE49-F238E27FC236}">
                <a16:creationId xmlns:a16="http://schemas.microsoft.com/office/drawing/2014/main" id="{69BF63F7-BB51-4FA8-88F6-1E1FBA819C35}"/>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3402029" y="5838166"/>
            <a:ext cx="1523618" cy="583675"/>
          </a:xfrm>
          <a:prstGeom prst="rect">
            <a:avLst/>
          </a:prstGeom>
        </p:spPr>
      </p:pic>
      <p:pic>
        <p:nvPicPr>
          <p:cNvPr id="22" name="Picture 21">
            <a:extLst>
              <a:ext uri="{FF2B5EF4-FFF2-40B4-BE49-F238E27FC236}">
                <a16:creationId xmlns:a16="http://schemas.microsoft.com/office/drawing/2014/main" id="{F09B4FB6-3E51-41E1-B5EE-C8A01E3F5789}"/>
              </a:ext>
            </a:extLst>
          </p:cNvPr>
          <p:cNvPicPr>
            <a:picLocks noChangeAspect="1"/>
          </p:cNvPicPr>
          <p:nvPr/>
        </p:nvPicPr>
        <p:blipFill>
          <a:blip r:embed="rId15"/>
          <a:stretch>
            <a:fillRect/>
          </a:stretch>
        </p:blipFill>
        <p:spPr>
          <a:xfrm>
            <a:off x="9806569" y="2934823"/>
            <a:ext cx="1440301" cy="521161"/>
          </a:xfrm>
          <a:prstGeom prst="rect">
            <a:avLst/>
          </a:prstGeom>
        </p:spPr>
      </p:pic>
      <p:pic>
        <p:nvPicPr>
          <p:cNvPr id="23" name="Picture 22">
            <a:extLst>
              <a:ext uri="{FF2B5EF4-FFF2-40B4-BE49-F238E27FC236}">
                <a16:creationId xmlns:a16="http://schemas.microsoft.com/office/drawing/2014/main" id="{888CF6E4-8E7B-4BCC-BADD-5F95B75D16CA}"/>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984063" y="5838167"/>
            <a:ext cx="1280340" cy="605252"/>
          </a:xfrm>
          <a:prstGeom prst="rect">
            <a:avLst/>
          </a:prstGeom>
        </p:spPr>
      </p:pic>
      <p:pic>
        <p:nvPicPr>
          <p:cNvPr id="24" name="Picture 23">
            <a:extLst>
              <a:ext uri="{FF2B5EF4-FFF2-40B4-BE49-F238E27FC236}">
                <a16:creationId xmlns:a16="http://schemas.microsoft.com/office/drawing/2014/main" id="{A350BCCB-EF30-4D38-B18F-C7FBDD8B3EA3}"/>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9379444" y="5864520"/>
            <a:ext cx="1902198" cy="530966"/>
          </a:xfrm>
          <a:prstGeom prst="rect">
            <a:avLst/>
          </a:prstGeom>
        </p:spPr>
      </p:pic>
      <p:pic>
        <p:nvPicPr>
          <p:cNvPr id="25" name="Picture 24">
            <a:extLst>
              <a:ext uri="{FF2B5EF4-FFF2-40B4-BE49-F238E27FC236}">
                <a16:creationId xmlns:a16="http://schemas.microsoft.com/office/drawing/2014/main" id="{979B922A-566D-4CB6-A74C-531388EBE87D}"/>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9806569" y="3508652"/>
            <a:ext cx="1440299" cy="385247"/>
          </a:xfrm>
          <a:prstGeom prst="rect">
            <a:avLst/>
          </a:prstGeom>
        </p:spPr>
      </p:pic>
      <p:pic>
        <p:nvPicPr>
          <p:cNvPr id="26" name="Picture 25">
            <a:extLst>
              <a:ext uri="{FF2B5EF4-FFF2-40B4-BE49-F238E27FC236}">
                <a16:creationId xmlns:a16="http://schemas.microsoft.com/office/drawing/2014/main" id="{34BD04AE-A0F2-4A6C-895E-51C911D7F275}"/>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6487694" y="3844020"/>
            <a:ext cx="1663466" cy="299184"/>
          </a:xfrm>
          <a:prstGeom prst="rect">
            <a:avLst/>
          </a:prstGeom>
        </p:spPr>
      </p:pic>
      <p:pic>
        <p:nvPicPr>
          <p:cNvPr id="32" name="Picture 31">
            <a:extLst>
              <a:ext uri="{FF2B5EF4-FFF2-40B4-BE49-F238E27FC236}">
                <a16:creationId xmlns:a16="http://schemas.microsoft.com/office/drawing/2014/main" id="{FC81B983-F952-44B8-BE3A-F43859EE4756}"/>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1874065" y="2883234"/>
            <a:ext cx="1785258" cy="581125"/>
          </a:xfrm>
          <a:prstGeom prst="rect">
            <a:avLst/>
          </a:prstGeom>
        </p:spPr>
      </p:pic>
      <p:pic>
        <p:nvPicPr>
          <p:cNvPr id="34" name="Picture 33" descr="Logo, company name&#10;&#10;Description automatically generated">
            <a:extLst>
              <a:ext uri="{FF2B5EF4-FFF2-40B4-BE49-F238E27FC236}">
                <a16:creationId xmlns:a16="http://schemas.microsoft.com/office/drawing/2014/main" id="{31761666-AD1E-4BC0-BA07-550459C734A3}"/>
              </a:ext>
            </a:extLst>
          </p:cNvPr>
          <p:cNvPicPr>
            <a:picLocks noChangeAspect="1"/>
          </p:cNvPicPr>
          <p:nvPr/>
        </p:nvPicPr>
        <p:blipFill rotWithShape="1">
          <a:blip r:embed="rId21" cstate="screen">
            <a:extLst>
              <a:ext uri="{28A0092B-C50C-407E-A947-70E740481C1C}">
                <a14:useLocalDpi xmlns:a14="http://schemas.microsoft.com/office/drawing/2010/main"/>
              </a:ext>
            </a:extLst>
          </a:blip>
          <a:srcRect/>
          <a:stretch/>
        </p:blipFill>
        <p:spPr>
          <a:xfrm>
            <a:off x="5244915" y="2891875"/>
            <a:ext cx="1250438" cy="1404338"/>
          </a:xfrm>
          <a:prstGeom prst="rect">
            <a:avLst/>
          </a:prstGeom>
        </p:spPr>
      </p:pic>
      <p:pic>
        <p:nvPicPr>
          <p:cNvPr id="36" name="Picture 35" descr="Text&#10;&#10;Description automatically generated">
            <a:extLst>
              <a:ext uri="{FF2B5EF4-FFF2-40B4-BE49-F238E27FC236}">
                <a16:creationId xmlns:a16="http://schemas.microsoft.com/office/drawing/2014/main" id="{77B9ABFF-81E3-4647-AC32-B3EEA93EB9CF}"/>
              </a:ext>
            </a:extLst>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5261934" y="5171394"/>
            <a:ext cx="1696314" cy="543926"/>
          </a:xfrm>
          <a:prstGeom prst="rect">
            <a:avLst/>
          </a:prstGeom>
        </p:spPr>
      </p:pic>
      <p:pic>
        <p:nvPicPr>
          <p:cNvPr id="38" name="Picture 37" descr="Text&#10;&#10;Description automatically generated with medium confidence">
            <a:extLst>
              <a:ext uri="{FF2B5EF4-FFF2-40B4-BE49-F238E27FC236}">
                <a16:creationId xmlns:a16="http://schemas.microsoft.com/office/drawing/2014/main" id="{20F6C4C1-686D-4575-BD07-DB4598E43FBB}"/>
              </a:ext>
            </a:extLst>
          </p:cNvPr>
          <p:cNvPicPr>
            <a:picLocks noChangeAspect="1"/>
          </p:cNvPicPr>
          <p:nvPr/>
        </p:nvPicPr>
        <p:blipFill>
          <a:blip r:embed="rId23"/>
          <a:stretch>
            <a:fillRect/>
          </a:stretch>
        </p:blipFill>
        <p:spPr>
          <a:xfrm>
            <a:off x="7479150" y="5858040"/>
            <a:ext cx="1744805" cy="543926"/>
          </a:xfrm>
          <a:prstGeom prst="rect">
            <a:avLst/>
          </a:prstGeom>
        </p:spPr>
      </p:pic>
      <p:pic>
        <p:nvPicPr>
          <p:cNvPr id="40" name="Picture 39" descr="A picture containing text&#10;&#10;Description automatically generated">
            <a:extLst>
              <a:ext uri="{FF2B5EF4-FFF2-40B4-BE49-F238E27FC236}">
                <a16:creationId xmlns:a16="http://schemas.microsoft.com/office/drawing/2014/main" id="{C82311AE-8D2D-49E0-B6F1-0B603FD3E361}"/>
              </a:ext>
            </a:extLst>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4973331" y="5838167"/>
            <a:ext cx="2428572" cy="583674"/>
          </a:xfrm>
          <a:prstGeom prst="rect">
            <a:avLst/>
          </a:prstGeom>
        </p:spPr>
      </p:pic>
      <p:pic>
        <p:nvPicPr>
          <p:cNvPr id="42" name="Picture 41">
            <a:extLst>
              <a:ext uri="{FF2B5EF4-FFF2-40B4-BE49-F238E27FC236}">
                <a16:creationId xmlns:a16="http://schemas.microsoft.com/office/drawing/2014/main" id="{C91284CB-2CC5-4CAE-88A1-AC89DD16A367}"/>
              </a:ext>
            </a:extLst>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a:xfrm>
            <a:off x="9645866" y="5165078"/>
            <a:ext cx="1664149" cy="593056"/>
          </a:xfrm>
          <a:prstGeom prst="rect">
            <a:avLst/>
          </a:prstGeom>
        </p:spPr>
      </p:pic>
      <p:sp>
        <p:nvSpPr>
          <p:cNvPr id="43" name="TextBox 42">
            <a:extLst>
              <a:ext uri="{FF2B5EF4-FFF2-40B4-BE49-F238E27FC236}">
                <a16:creationId xmlns:a16="http://schemas.microsoft.com/office/drawing/2014/main" id="{23A924AC-5F34-4121-9F74-271AB5EBA647}"/>
              </a:ext>
            </a:extLst>
          </p:cNvPr>
          <p:cNvSpPr txBox="1"/>
          <p:nvPr/>
        </p:nvSpPr>
        <p:spPr>
          <a:xfrm>
            <a:off x="347443" y="2447250"/>
            <a:ext cx="3570515" cy="307777"/>
          </a:xfrm>
          <a:prstGeom prst="rect">
            <a:avLst/>
          </a:prstGeom>
          <a:noFill/>
        </p:spPr>
        <p:txBody>
          <a:bodyPr wrap="square" rtlCol="0">
            <a:spAutoFit/>
          </a:bodyPr>
          <a:lstStyle/>
          <a:p>
            <a:r>
              <a:rPr lang="en-GB" sz="1400" dirty="0">
                <a:cs typeface="Calibri" panose="020F0502020204030204" pitchFamily="34" charset="0"/>
              </a:rPr>
              <a:t>Global partners</a:t>
            </a:r>
            <a:endParaRPr lang="en-US" sz="1400" dirty="0">
              <a:cs typeface="Calibri" panose="020F0502020204030204" pitchFamily="34" charset="0"/>
            </a:endParaRPr>
          </a:p>
        </p:txBody>
      </p:sp>
      <p:pic>
        <p:nvPicPr>
          <p:cNvPr id="45" name="Picture 44" descr="A picture containing logo&#10;&#10;Description automatically generated">
            <a:extLst>
              <a:ext uri="{FF2B5EF4-FFF2-40B4-BE49-F238E27FC236}">
                <a16:creationId xmlns:a16="http://schemas.microsoft.com/office/drawing/2014/main" id="{DE183BD5-160A-4741-B963-836C0D3C9669}"/>
              </a:ext>
            </a:extLst>
          </p:cNvPr>
          <p:cNvPicPr>
            <a:picLocks noChangeAspect="1"/>
          </p:cNvPicPr>
          <p:nvPr/>
        </p:nvPicPr>
        <p:blipFill rotWithShape="1">
          <a:blip r:embed="rId26" cstate="screen">
            <a:extLst>
              <a:ext uri="{28A0092B-C50C-407E-A947-70E740481C1C}">
                <a14:useLocalDpi xmlns:a14="http://schemas.microsoft.com/office/drawing/2010/main"/>
              </a:ext>
            </a:extLst>
          </a:blip>
          <a:srcRect/>
          <a:stretch/>
        </p:blipFill>
        <p:spPr>
          <a:xfrm>
            <a:off x="1868776" y="1814866"/>
            <a:ext cx="2891184" cy="464284"/>
          </a:xfrm>
          <a:prstGeom prst="rect">
            <a:avLst/>
          </a:prstGeom>
        </p:spPr>
      </p:pic>
      <p:pic>
        <p:nvPicPr>
          <p:cNvPr id="1026" name="Picture 2" descr="亚投行logo标志">
            <a:extLst>
              <a:ext uri="{FF2B5EF4-FFF2-40B4-BE49-F238E27FC236}">
                <a16:creationId xmlns:a16="http://schemas.microsoft.com/office/drawing/2014/main" id="{F3B0FC13-3668-4082-8787-57B7536F7B33}"/>
              </a:ext>
            </a:extLst>
          </p:cNvPr>
          <p:cNvPicPr>
            <a:picLocks noChangeAspect="1" noChangeArrowheads="1"/>
          </p:cNvPicPr>
          <p:nvPr/>
        </p:nvPicPr>
        <p:blipFill rotWithShape="1">
          <a:blip r:embed="rId27">
            <a:extLst>
              <a:ext uri="{28A0092B-C50C-407E-A947-70E740481C1C}">
                <a14:useLocalDpi xmlns:a14="http://schemas.microsoft.com/office/drawing/2010/main" val="0"/>
              </a:ext>
            </a:extLst>
          </a:blip>
          <a:srcRect l="14817" t="19436" r="15087" b="19978"/>
          <a:stretch/>
        </p:blipFill>
        <p:spPr bwMode="auto">
          <a:xfrm>
            <a:off x="3917958" y="2754983"/>
            <a:ext cx="1181968" cy="7372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7EADC6C-A15D-4797-8A18-C8B08DDB8749}"/>
              </a:ext>
            </a:extLst>
          </p:cNvPr>
          <p:cNvPicPr>
            <a:picLocks noChangeAspect="1"/>
          </p:cNvPicPr>
          <p:nvPr/>
        </p:nvPicPr>
        <p:blipFill>
          <a:blip r:embed="rId28"/>
          <a:stretch>
            <a:fillRect/>
          </a:stretch>
        </p:blipFill>
        <p:spPr>
          <a:xfrm>
            <a:off x="3840862" y="3688396"/>
            <a:ext cx="1259064" cy="314766"/>
          </a:xfrm>
          <a:prstGeom prst="rect">
            <a:avLst/>
          </a:prstGeom>
        </p:spPr>
      </p:pic>
    </p:spTree>
    <p:extLst>
      <p:ext uri="{BB962C8B-B14F-4D97-AF65-F5344CB8AC3E}">
        <p14:creationId xmlns:p14="http://schemas.microsoft.com/office/powerpoint/2010/main" val="1276383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3E502E51-50F0-432A-A31D-ED11189E503C}"/>
              </a:ext>
            </a:extLst>
          </p:cNvPr>
          <p:cNvSpPr/>
          <p:nvPr/>
        </p:nvSpPr>
        <p:spPr>
          <a:xfrm>
            <a:off x="694883" y="912073"/>
            <a:ext cx="2836610" cy="430887"/>
          </a:xfrm>
          <a:prstGeom prst="rect">
            <a:avLst/>
          </a:prstGeom>
        </p:spPr>
        <p:txBody>
          <a:bodyPr wrap="none">
            <a:spAutoFit/>
          </a:bodyPr>
          <a:lstStyle/>
          <a:p>
            <a:pPr>
              <a:defRPr/>
            </a:pPr>
            <a:r>
              <a:rPr kumimoji="0" lang="en-GB"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rPr>
              <a:t>3</a:t>
            </a:r>
            <a:r>
              <a:rPr kumimoji="0" lang="en-US"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rPr>
              <a:t> Year </a:t>
            </a:r>
            <a:r>
              <a:rPr lang="en-US" sz="2200" b="1" dirty="0">
                <a:solidFill>
                  <a:prstClr val="black"/>
                </a:solidFill>
                <a:latin typeface="+mj-lt"/>
                <a:ea typeface="Helvetica Neue Medium" panose="02000503000000020004" pitchFamily="2" charset="0"/>
                <a:cs typeface="Helvetica Neue Medium" panose="02000503000000020004" pitchFamily="2" charset="0"/>
              </a:rPr>
              <a:t>strategy and plan</a:t>
            </a:r>
            <a:endParaRPr kumimoji="0" lang="en-GB" sz="2200"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3" name="Conector recto 2">
            <a:extLst>
              <a:ext uri="{FF2B5EF4-FFF2-40B4-BE49-F238E27FC236}">
                <a16:creationId xmlns:a16="http://schemas.microsoft.com/office/drawing/2014/main" id="{5B67B123-E062-4C83-956D-EA47A31102D2}"/>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grpSp>
        <p:nvGrpSpPr>
          <p:cNvPr id="63" name="Group 62">
            <a:extLst>
              <a:ext uri="{FF2B5EF4-FFF2-40B4-BE49-F238E27FC236}">
                <a16:creationId xmlns:a16="http://schemas.microsoft.com/office/drawing/2014/main" id="{1B405197-8AAE-4E6A-98BC-ED09AFC9724E}"/>
              </a:ext>
            </a:extLst>
          </p:cNvPr>
          <p:cNvGrpSpPr/>
          <p:nvPr/>
        </p:nvGrpSpPr>
        <p:grpSpPr>
          <a:xfrm>
            <a:off x="1711043" y="1715148"/>
            <a:ext cx="1217848" cy="1265102"/>
            <a:chOff x="1003191" y="2071195"/>
            <a:chExt cx="1217848" cy="1265102"/>
          </a:xfrm>
        </p:grpSpPr>
        <p:sp>
          <p:nvSpPr>
            <p:cNvPr id="15" name="椭圆 33">
              <a:extLst>
                <a:ext uri="{FF2B5EF4-FFF2-40B4-BE49-F238E27FC236}">
                  <a16:creationId xmlns:a16="http://schemas.microsoft.com/office/drawing/2014/main" id="{0FFC02C2-B66D-46E0-AF01-12B7F1DEB5C6}"/>
                </a:ext>
              </a:extLst>
            </p:cNvPr>
            <p:cNvSpPr/>
            <p:nvPr/>
          </p:nvSpPr>
          <p:spPr>
            <a:xfrm>
              <a:off x="1035373" y="2150632"/>
              <a:ext cx="1106229" cy="1106229"/>
            </a:xfrm>
            <a:prstGeom prst="ellipse">
              <a:avLst/>
            </a:prstGeom>
            <a:solidFill>
              <a:srgbClr val="0F6FC6"/>
            </a:solidFill>
            <a:ln w="28575">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r>
                <a:rPr lang="en-GB" altLang="zh-CN" sz="2800" dirty="0">
                  <a:latin typeface="微软雅黑" panose="020B0503020204020204" pitchFamily="34" charset="-122"/>
                  <a:ea typeface="微软雅黑" panose="020B0503020204020204" pitchFamily="34" charset="-122"/>
                  <a:cs typeface="+mn-ea"/>
                </a:rPr>
                <a:t>F</a:t>
              </a:r>
              <a:r>
                <a:rPr lang="en-GB" altLang="zh-CN" sz="1400" dirty="0">
                  <a:latin typeface="微软雅黑" panose="020B0503020204020204" pitchFamily="34" charset="-122"/>
                  <a:ea typeface="微软雅黑" panose="020B0503020204020204" pitchFamily="34" charset="-122"/>
                  <a:cs typeface="+mn-ea"/>
                </a:rPr>
                <a:t>ramework</a:t>
              </a:r>
              <a:endParaRPr lang="zh-CN" altLang="da-DK" dirty="0">
                <a:solidFill>
                  <a:srgbClr val="FFFFFF"/>
                </a:solidFill>
                <a:latin typeface="微软雅黑" panose="020B0503020204020204" pitchFamily="34" charset="-122"/>
                <a:ea typeface="微软雅黑" panose="020B0503020204020204" pitchFamily="34" charset="-122"/>
                <a:cs typeface="+mn-ea"/>
              </a:endParaRPr>
            </a:p>
          </p:txBody>
        </p:sp>
        <p:sp>
          <p:nvSpPr>
            <p:cNvPr id="16" name="任意多边形 34">
              <a:extLst>
                <a:ext uri="{FF2B5EF4-FFF2-40B4-BE49-F238E27FC236}">
                  <a16:creationId xmlns:a16="http://schemas.microsoft.com/office/drawing/2014/main" id="{722CE2F5-E295-4A08-8D7F-8F9386788010}"/>
                </a:ext>
              </a:extLst>
            </p:cNvPr>
            <p:cNvSpPr/>
            <p:nvPr/>
          </p:nvSpPr>
          <p:spPr>
            <a:xfrm>
              <a:off x="1003191" y="2071195"/>
              <a:ext cx="1217848" cy="1265102"/>
            </a:xfrm>
            <a:custGeom>
              <a:avLst/>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0F6FC6"/>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endParaRPr lang="zh-CN" altLang="en-US">
                <a:solidFill>
                  <a:srgbClr val="000000"/>
                </a:solidFill>
                <a:latin typeface="微软雅黑" panose="020B0503020204020204" pitchFamily="34" charset="-122"/>
                <a:ea typeface="微软雅黑" panose="020B0503020204020204" pitchFamily="34" charset="-122"/>
              </a:endParaRPr>
            </a:p>
          </p:txBody>
        </p:sp>
      </p:grpSp>
      <p:sp>
        <p:nvSpPr>
          <p:cNvPr id="17" name="文本框 6">
            <a:extLst>
              <a:ext uri="{FF2B5EF4-FFF2-40B4-BE49-F238E27FC236}">
                <a16:creationId xmlns:a16="http://schemas.microsoft.com/office/drawing/2014/main" id="{3E4E3C57-0982-4A57-A32D-7696B198FA34}"/>
              </a:ext>
            </a:extLst>
          </p:cNvPr>
          <p:cNvSpPr txBox="1"/>
          <p:nvPr/>
        </p:nvSpPr>
        <p:spPr>
          <a:xfrm>
            <a:off x="1402735" y="3107930"/>
            <a:ext cx="1710054" cy="800534"/>
          </a:xfrm>
          <a:prstGeom prst="rect">
            <a:avLst/>
          </a:prstGeom>
          <a:noFill/>
        </p:spPr>
        <p:txBody>
          <a:bodyPr wrap="square" rtlCol="0">
            <a:normAutofit lnSpcReduction="10000"/>
          </a:bodyP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9pPr>
          </a:lstStyle>
          <a:p>
            <a:pPr algn="ctr"/>
            <a:r>
              <a:rPr lang="en-US" altLang="zh-CN" sz="1600" dirty="0">
                <a:solidFill>
                  <a:srgbClr val="000000"/>
                </a:solidFill>
                <a:latin typeface="+mj-lt"/>
                <a:ea typeface="微软雅黑" panose="020B0503020204020204" pitchFamily="34" charset="-122"/>
              </a:rPr>
              <a:t>WHAT:</a:t>
            </a:r>
          </a:p>
          <a:p>
            <a:pPr algn="ctr"/>
            <a:r>
              <a:rPr lang="en-US" altLang="zh-CN" sz="1600" dirty="0">
                <a:solidFill>
                  <a:srgbClr val="000000"/>
                </a:solidFill>
                <a:latin typeface="+mj-lt"/>
                <a:ea typeface="微软雅黑" panose="020B0503020204020204" pitchFamily="34" charset="-122"/>
              </a:rPr>
              <a:t>Concept, Value </a:t>
            </a:r>
            <a:r>
              <a:rPr lang="en-GB" altLang="zh-CN" sz="1600" dirty="0">
                <a:solidFill>
                  <a:srgbClr val="000000"/>
                </a:solidFill>
                <a:latin typeface="+mj-lt"/>
                <a:ea typeface="微软雅黑" panose="020B0503020204020204" pitchFamily="34" charset="-122"/>
              </a:rPr>
              <a:t>and</a:t>
            </a:r>
            <a:r>
              <a:rPr lang="zh-CN" altLang="en-US" sz="1600" dirty="0">
                <a:solidFill>
                  <a:srgbClr val="000000"/>
                </a:solidFill>
                <a:latin typeface="+mj-lt"/>
                <a:ea typeface="微软雅黑" panose="020B0503020204020204" pitchFamily="34" charset="-122"/>
              </a:rPr>
              <a:t> </a:t>
            </a:r>
            <a:r>
              <a:rPr lang="en-GB" altLang="zh-CN" sz="1600" dirty="0">
                <a:solidFill>
                  <a:srgbClr val="000000"/>
                </a:solidFill>
                <a:latin typeface="+mj-lt"/>
                <a:ea typeface="微软雅黑" panose="020B0503020204020204" pitchFamily="34" charset="-122"/>
              </a:rPr>
              <a:t>key drivers</a:t>
            </a:r>
            <a:endParaRPr lang="zh-CN" altLang="en-US" sz="1600" dirty="0">
              <a:solidFill>
                <a:srgbClr val="000000"/>
              </a:solidFill>
              <a:latin typeface="+mj-lt"/>
              <a:ea typeface="微软雅黑" panose="020B0503020204020204" pitchFamily="34" charset="-122"/>
            </a:endParaRPr>
          </a:p>
        </p:txBody>
      </p:sp>
      <p:sp>
        <p:nvSpPr>
          <p:cNvPr id="19" name="燕尾形 5">
            <a:extLst>
              <a:ext uri="{FF2B5EF4-FFF2-40B4-BE49-F238E27FC236}">
                <a16:creationId xmlns:a16="http://schemas.microsoft.com/office/drawing/2014/main" id="{7427DE80-6EAB-45F8-B6FB-1CD001ECBA5C}"/>
              </a:ext>
            </a:extLst>
          </p:cNvPr>
          <p:cNvSpPr/>
          <p:nvPr/>
        </p:nvSpPr>
        <p:spPr>
          <a:xfrm>
            <a:off x="5830115" y="2169364"/>
            <a:ext cx="271902" cy="370043"/>
          </a:xfrm>
          <a:prstGeom prst="chevron">
            <a:avLst/>
          </a:prstGeom>
          <a:solidFill>
            <a:schemeClr val="bg2"/>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fontScale="97500"/>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endParaRPr lang="zh-CN" altLang="en-US">
              <a:solidFill>
                <a:srgbClr val="000000"/>
              </a:solidFill>
              <a:latin typeface="微软雅黑" panose="020B0503020204020204" pitchFamily="34" charset="-122"/>
              <a:ea typeface="微软雅黑" panose="020B0503020204020204" pitchFamily="34" charset="-122"/>
            </a:endParaRPr>
          </a:p>
        </p:txBody>
      </p:sp>
      <p:grpSp>
        <p:nvGrpSpPr>
          <p:cNvPr id="64" name="Group 63">
            <a:extLst>
              <a:ext uri="{FF2B5EF4-FFF2-40B4-BE49-F238E27FC236}">
                <a16:creationId xmlns:a16="http://schemas.microsoft.com/office/drawing/2014/main" id="{243B57C1-1485-4650-A382-F508F0C5F4A5}"/>
              </a:ext>
            </a:extLst>
          </p:cNvPr>
          <p:cNvGrpSpPr/>
          <p:nvPr/>
        </p:nvGrpSpPr>
        <p:grpSpPr>
          <a:xfrm>
            <a:off x="4083713" y="1715148"/>
            <a:ext cx="1217848" cy="1265102"/>
            <a:chOff x="4534442" y="2071195"/>
            <a:chExt cx="1217848" cy="1265102"/>
          </a:xfrm>
        </p:grpSpPr>
        <p:sp>
          <p:nvSpPr>
            <p:cNvPr id="21" name="椭圆 30">
              <a:extLst>
                <a:ext uri="{FF2B5EF4-FFF2-40B4-BE49-F238E27FC236}">
                  <a16:creationId xmlns:a16="http://schemas.microsoft.com/office/drawing/2014/main" id="{E9739686-FBD3-4663-A8A9-7E6C9C7432B9}"/>
                </a:ext>
              </a:extLst>
            </p:cNvPr>
            <p:cNvSpPr/>
            <p:nvPr/>
          </p:nvSpPr>
          <p:spPr>
            <a:xfrm>
              <a:off x="4566625" y="2150632"/>
              <a:ext cx="1106229" cy="1106229"/>
            </a:xfrm>
            <a:prstGeom prst="ellipse">
              <a:avLst/>
            </a:prstGeom>
            <a:solidFill>
              <a:srgbClr val="FFC000"/>
            </a:solidFill>
            <a:ln w="28575">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r>
                <a:rPr lang="en-US" altLang="zh-CN" sz="2600" dirty="0">
                  <a:latin typeface="微软雅黑" panose="020B0503020204020204" pitchFamily="34" charset="-122"/>
                  <a:ea typeface="微软雅黑" panose="020B0503020204020204" pitchFamily="34" charset="-122"/>
                  <a:cs typeface="+mn-ea"/>
                </a:rPr>
                <a:t>G</a:t>
              </a:r>
              <a:r>
                <a:rPr lang="en-US" altLang="zh-CN" sz="1400" dirty="0">
                  <a:latin typeface="微软雅黑" panose="020B0503020204020204" pitchFamily="34" charset="-122"/>
                  <a:ea typeface="微软雅黑" panose="020B0503020204020204" pitchFamily="34" charset="-122"/>
                  <a:cs typeface="+mn-ea"/>
                </a:rPr>
                <a:t>uideline</a:t>
              </a:r>
              <a:endParaRPr lang="zh-CN" altLang="da-DK" sz="1400" dirty="0">
                <a:latin typeface="微软雅黑" panose="020B0503020204020204" pitchFamily="34" charset="-122"/>
                <a:ea typeface="微软雅黑" panose="020B0503020204020204" pitchFamily="34" charset="-122"/>
                <a:cs typeface="+mn-ea"/>
              </a:endParaRPr>
            </a:p>
          </p:txBody>
        </p:sp>
        <p:sp>
          <p:nvSpPr>
            <p:cNvPr id="22" name="任意多边形 31">
              <a:extLst>
                <a:ext uri="{FF2B5EF4-FFF2-40B4-BE49-F238E27FC236}">
                  <a16:creationId xmlns:a16="http://schemas.microsoft.com/office/drawing/2014/main" id="{CB4B667A-1D40-46EE-A16B-930181EA1129}"/>
                </a:ext>
              </a:extLst>
            </p:cNvPr>
            <p:cNvSpPr/>
            <p:nvPr/>
          </p:nvSpPr>
          <p:spPr>
            <a:xfrm>
              <a:off x="4534442" y="2071195"/>
              <a:ext cx="1217848" cy="1265102"/>
            </a:xfrm>
            <a:custGeom>
              <a:avLst/>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FFC000"/>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endParaRPr lang="zh-CN" altLang="en-US">
                <a:solidFill>
                  <a:srgbClr val="000000"/>
                </a:solidFill>
                <a:latin typeface="微软雅黑" panose="020B0503020204020204" pitchFamily="34" charset="-122"/>
                <a:ea typeface="微软雅黑" panose="020B0503020204020204" pitchFamily="34" charset="-122"/>
              </a:endParaRPr>
            </a:p>
          </p:txBody>
        </p:sp>
      </p:grpSp>
      <p:sp>
        <p:nvSpPr>
          <p:cNvPr id="23" name="文本框 25">
            <a:extLst>
              <a:ext uri="{FF2B5EF4-FFF2-40B4-BE49-F238E27FC236}">
                <a16:creationId xmlns:a16="http://schemas.microsoft.com/office/drawing/2014/main" id="{B218C8BC-0C79-4353-B703-D421BC104741}"/>
              </a:ext>
            </a:extLst>
          </p:cNvPr>
          <p:cNvSpPr txBox="1"/>
          <p:nvPr/>
        </p:nvSpPr>
        <p:spPr>
          <a:xfrm>
            <a:off x="3648377" y="3107930"/>
            <a:ext cx="2041265" cy="800534"/>
          </a:xfrm>
          <a:prstGeom prst="rect">
            <a:avLst/>
          </a:prstGeom>
          <a:noFill/>
        </p:spPr>
        <p:txBody>
          <a:bodyPr wrap="square" rtlCol="0">
            <a:no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9pPr>
          </a:lstStyle>
          <a:p>
            <a:pPr algn="ctr"/>
            <a:r>
              <a:rPr lang="en-GB" altLang="zh-CN" sz="1600" dirty="0">
                <a:solidFill>
                  <a:srgbClr val="000000"/>
                </a:solidFill>
                <a:latin typeface="+mj-lt"/>
                <a:ea typeface="微软雅黑" panose="020B0503020204020204" pitchFamily="34" charset="-122"/>
              </a:rPr>
              <a:t>HOW:</a:t>
            </a:r>
          </a:p>
          <a:p>
            <a:pPr algn="ctr"/>
            <a:r>
              <a:rPr lang="en-US" altLang="zh-CN" sz="1600" dirty="0">
                <a:solidFill>
                  <a:srgbClr val="000000"/>
                </a:solidFill>
                <a:latin typeface="+mj-lt"/>
                <a:ea typeface="微软雅黑" panose="020B0503020204020204" pitchFamily="34" charset="-122"/>
              </a:rPr>
              <a:t>Guideline</a:t>
            </a:r>
            <a:r>
              <a:rPr lang="en-GB" altLang="zh-CN" sz="1600" dirty="0">
                <a:solidFill>
                  <a:srgbClr val="000000"/>
                </a:solidFill>
                <a:latin typeface="+mj-lt"/>
                <a:ea typeface="微软雅黑" panose="020B0503020204020204" pitchFamily="34" charset="-122"/>
              </a:rPr>
              <a:t> of Design and Construction</a:t>
            </a:r>
            <a:endParaRPr lang="zh-CN" altLang="en-US" sz="1600" dirty="0">
              <a:solidFill>
                <a:srgbClr val="000000"/>
              </a:solidFill>
              <a:latin typeface="+mj-lt"/>
              <a:ea typeface="微软雅黑" panose="020B0503020204020204" pitchFamily="34" charset="-122"/>
            </a:endParaRPr>
          </a:p>
        </p:txBody>
      </p:sp>
      <p:grpSp>
        <p:nvGrpSpPr>
          <p:cNvPr id="67" name="Group 66">
            <a:extLst>
              <a:ext uri="{FF2B5EF4-FFF2-40B4-BE49-F238E27FC236}">
                <a16:creationId xmlns:a16="http://schemas.microsoft.com/office/drawing/2014/main" id="{9DEE8D92-4FEA-4D78-BC81-40C06ABA52B1}"/>
              </a:ext>
            </a:extLst>
          </p:cNvPr>
          <p:cNvGrpSpPr/>
          <p:nvPr/>
        </p:nvGrpSpPr>
        <p:grpSpPr>
          <a:xfrm>
            <a:off x="6621850" y="1715148"/>
            <a:ext cx="1217848" cy="1265102"/>
            <a:chOff x="6670466" y="2071195"/>
            <a:chExt cx="1217848" cy="1265102"/>
          </a:xfrm>
        </p:grpSpPr>
        <p:sp>
          <p:nvSpPr>
            <p:cNvPr id="24" name="椭圆 27">
              <a:extLst>
                <a:ext uri="{FF2B5EF4-FFF2-40B4-BE49-F238E27FC236}">
                  <a16:creationId xmlns:a16="http://schemas.microsoft.com/office/drawing/2014/main" id="{09AB148E-42B5-4BA5-A425-093FCD07EAFA}"/>
                </a:ext>
              </a:extLst>
            </p:cNvPr>
            <p:cNvSpPr/>
            <p:nvPr/>
          </p:nvSpPr>
          <p:spPr>
            <a:xfrm>
              <a:off x="6702649" y="2150632"/>
              <a:ext cx="1106229" cy="1106229"/>
            </a:xfrm>
            <a:prstGeom prst="ellipse">
              <a:avLst/>
            </a:prstGeom>
            <a:solidFill>
              <a:srgbClr val="7030A0"/>
            </a:solidFill>
            <a:ln w="28575">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r>
                <a:rPr lang="en-US" altLang="zh-CN" sz="2600" dirty="0">
                  <a:latin typeface="微软雅黑" panose="020B0503020204020204" pitchFamily="34" charset="-122"/>
                  <a:ea typeface="微软雅黑" panose="020B0503020204020204" pitchFamily="34" charset="-122"/>
                  <a:cs typeface="+mn-ea"/>
                </a:rPr>
                <a:t>E</a:t>
              </a:r>
              <a:r>
                <a:rPr lang="en-US" altLang="zh-CN" sz="1400" dirty="0">
                  <a:latin typeface="微软雅黑" panose="020B0503020204020204" pitchFamily="34" charset="-122"/>
                  <a:ea typeface="微软雅黑" panose="020B0503020204020204" pitchFamily="34" charset="-122"/>
                  <a:cs typeface="+mn-ea"/>
                </a:rPr>
                <a:t>v</a:t>
              </a:r>
              <a:r>
                <a:rPr lang="en-US" altLang="zh-CN" sz="1500" dirty="0">
                  <a:latin typeface="微软雅黑" panose="020B0503020204020204" pitchFamily="34" charset="-122"/>
                  <a:ea typeface="微软雅黑" panose="020B0503020204020204" pitchFamily="34" charset="-122"/>
                  <a:cs typeface="+mn-ea"/>
                </a:rPr>
                <a:t>aluatio</a:t>
              </a:r>
              <a:r>
                <a:rPr lang="en-US" altLang="zh-CN" sz="1400" dirty="0">
                  <a:latin typeface="微软雅黑" panose="020B0503020204020204" pitchFamily="34" charset="-122"/>
                  <a:ea typeface="微软雅黑" panose="020B0503020204020204" pitchFamily="34" charset="-122"/>
                  <a:cs typeface="+mn-ea"/>
                </a:rPr>
                <a:t>n</a:t>
              </a:r>
              <a:endParaRPr lang="zh-CN" altLang="da-DK" sz="1400" dirty="0">
                <a:latin typeface="微软雅黑" panose="020B0503020204020204" pitchFamily="34" charset="-122"/>
                <a:ea typeface="微软雅黑" panose="020B0503020204020204" pitchFamily="34" charset="-122"/>
                <a:cs typeface="+mn-ea"/>
              </a:endParaRPr>
            </a:p>
          </p:txBody>
        </p:sp>
        <p:sp>
          <p:nvSpPr>
            <p:cNvPr id="25" name="任意多边形 28">
              <a:extLst>
                <a:ext uri="{FF2B5EF4-FFF2-40B4-BE49-F238E27FC236}">
                  <a16:creationId xmlns:a16="http://schemas.microsoft.com/office/drawing/2014/main" id="{BC880F0E-E4EF-4B00-ACD1-AB988DB7609C}"/>
                </a:ext>
              </a:extLst>
            </p:cNvPr>
            <p:cNvSpPr/>
            <p:nvPr/>
          </p:nvSpPr>
          <p:spPr>
            <a:xfrm>
              <a:off x="6670466" y="2071195"/>
              <a:ext cx="1217848" cy="1265102"/>
            </a:xfrm>
            <a:custGeom>
              <a:avLst/>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7030A0"/>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endParaRPr lang="zh-CN" altLang="en-US">
                <a:solidFill>
                  <a:srgbClr val="000000"/>
                </a:solidFill>
                <a:latin typeface="微软雅黑" panose="020B0503020204020204" pitchFamily="34" charset="-122"/>
                <a:ea typeface="微软雅黑" panose="020B0503020204020204" pitchFamily="34" charset="-122"/>
              </a:endParaRPr>
            </a:p>
          </p:txBody>
        </p:sp>
      </p:grpSp>
      <p:sp>
        <p:nvSpPr>
          <p:cNvPr id="26" name="文本框 26">
            <a:extLst>
              <a:ext uri="{FF2B5EF4-FFF2-40B4-BE49-F238E27FC236}">
                <a16:creationId xmlns:a16="http://schemas.microsoft.com/office/drawing/2014/main" id="{CBE52925-E697-48C5-A343-30FE9AC056BB}"/>
              </a:ext>
            </a:extLst>
          </p:cNvPr>
          <p:cNvSpPr txBox="1"/>
          <p:nvPr/>
        </p:nvSpPr>
        <p:spPr>
          <a:xfrm>
            <a:off x="6074073" y="3107930"/>
            <a:ext cx="2233556" cy="778386"/>
          </a:xfrm>
          <a:prstGeom prst="rect">
            <a:avLst/>
          </a:prstGeom>
          <a:noFill/>
        </p:spPr>
        <p:txBody>
          <a:bodyPr wrap="square" rtlCol="0">
            <a:no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9pPr>
          </a:lstStyle>
          <a:p>
            <a:pPr algn="ctr"/>
            <a:r>
              <a:rPr lang="en-GB" altLang="zh-CN" sz="1600" dirty="0">
                <a:solidFill>
                  <a:srgbClr val="000000"/>
                </a:solidFill>
                <a:latin typeface="+mj-lt"/>
                <a:ea typeface="微软雅黑" panose="020B0503020204020204" pitchFamily="34" charset="-122"/>
              </a:rPr>
              <a:t>WHAT:</a:t>
            </a:r>
          </a:p>
          <a:p>
            <a:pPr algn="ctr"/>
            <a:r>
              <a:rPr lang="en-US" altLang="zh-CN" sz="1600" dirty="0">
                <a:solidFill>
                  <a:srgbClr val="000000"/>
                </a:solidFill>
                <a:latin typeface="+mj-lt"/>
                <a:ea typeface="微软雅黑" panose="020B0503020204020204" pitchFamily="34" charset="-122"/>
              </a:rPr>
              <a:t>M</a:t>
            </a:r>
            <a:r>
              <a:rPr lang="en-GB" altLang="zh-CN" sz="1600" dirty="0">
                <a:solidFill>
                  <a:srgbClr val="000000"/>
                </a:solidFill>
                <a:latin typeface="+mj-lt"/>
                <a:ea typeface="微软雅黑" panose="020B0503020204020204" pitchFamily="34" charset="-122"/>
              </a:rPr>
              <a:t>aturity evaluation model</a:t>
            </a:r>
            <a:endParaRPr lang="zh-CN" altLang="en-US" sz="1600" dirty="0">
              <a:solidFill>
                <a:srgbClr val="000000"/>
              </a:solidFill>
              <a:latin typeface="+mj-lt"/>
              <a:ea typeface="微软雅黑" panose="020B0503020204020204" pitchFamily="34" charset="-122"/>
            </a:endParaRPr>
          </a:p>
        </p:txBody>
      </p:sp>
      <p:grpSp>
        <p:nvGrpSpPr>
          <p:cNvPr id="68" name="Group 67">
            <a:extLst>
              <a:ext uri="{FF2B5EF4-FFF2-40B4-BE49-F238E27FC236}">
                <a16:creationId xmlns:a16="http://schemas.microsoft.com/office/drawing/2014/main" id="{766B3F24-DA75-4FFA-A66F-D5635709F4E0}"/>
              </a:ext>
            </a:extLst>
          </p:cNvPr>
          <p:cNvGrpSpPr/>
          <p:nvPr/>
        </p:nvGrpSpPr>
        <p:grpSpPr>
          <a:xfrm>
            <a:off x="9229672" y="1715148"/>
            <a:ext cx="1217849" cy="1265102"/>
            <a:chOff x="10159041" y="2071195"/>
            <a:chExt cx="1217849" cy="1265102"/>
          </a:xfrm>
        </p:grpSpPr>
        <p:sp>
          <p:nvSpPr>
            <p:cNvPr id="27" name="椭圆 24">
              <a:extLst>
                <a:ext uri="{FF2B5EF4-FFF2-40B4-BE49-F238E27FC236}">
                  <a16:creationId xmlns:a16="http://schemas.microsoft.com/office/drawing/2014/main" id="{B87F75AD-1AE5-412A-BA92-FA2E828C33D0}"/>
                </a:ext>
              </a:extLst>
            </p:cNvPr>
            <p:cNvSpPr/>
            <p:nvPr/>
          </p:nvSpPr>
          <p:spPr>
            <a:xfrm>
              <a:off x="10191223" y="2150632"/>
              <a:ext cx="1106230" cy="1106229"/>
            </a:xfrm>
            <a:prstGeom prst="ellipse">
              <a:avLst/>
            </a:prstGeom>
            <a:solidFill>
              <a:srgbClr val="92D050"/>
            </a:solidFill>
            <a:ln w="28575">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r>
                <a:rPr lang="en-US" altLang="zh-CN" sz="2600" dirty="0">
                  <a:latin typeface="微软雅黑" panose="020B0503020204020204" pitchFamily="34" charset="-122"/>
                  <a:ea typeface="微软雅黑" panose="020B0503020204020204" pitchFamily="34" charset="-122"/>
                  <a:cs typeface="+mn-ea"/>
                </a:rPr>
                <a:t>O</a:t>
              </a:r>
              <a:r>
                <a:rPr lang="en-US" altLang="zh-CN" sz="1500" dirty="0">
                  <a:latin typeface="微软雅黑" panose="020B0503020204020204" pitchFamily="34" charset="-122"/>
                  <a:ea typeface="微软雅黑" panose="020B0503020204020204" pitchFamily="34" charset="-122"/>
                  <a:cs typeface="+mn-ea"/>
                </a:rPr>
                <a:t>peratio</a:t>
              </a:r>
              <a:r>
                <a:rPr lang="en-US" altLang="zh-CN" sz="1400" dirty="0">
                  <a:latin typeface="微软雅黑" panose="020B0503020204020204" pitchFamily="34" charset="-122"/>
                  <a:ea typeface="微软雅黑" panose="020B0503020204020204" pitchFamily="34" charset="-122"/>
                  <a:cs typeface="+mn-ea"/>
                </a:rPr>
                <a:t>n</a:t>
              </a:r>
              <a:endParaRPr lang="zh-CN" altLang="da-DK" sz="1400" dirty="0">
                <a:latin typeface="微软雅黑" panose="020B0503020204020204" pitchFamily="34" charset="-122"/>
                <a:ea typeface="微软雅黑" panose="020B0503020204020204" pitchFamily="34" charset="-122"/>
                <a:cs typeface="+mn-ea"/>
              </a:endParaRPr>
            </a:p>
          </p:txBody>
        </p:sp>
        <p:sp>
          <p:nvSpPr>
            <p:cNvPr id="28" name="任意多边形 25">
              <a:extLst>
                <a:ext uri="{FF2B5EF4-FFF2-40B4-BE49-F238E27FC236}">
                  <a16:creationId xmlns:a16="http://schemas.microsoft.com/office/drawing/2014/main" id="{B5768428-88B3-489E-9C8F-EC2DFCB1D50C}"/>
                </a:ext>
              </a:extLst>
            </p:cNvPr>
            <p:cNvSpPr/>
            <p:nvPr/>
          </p:nvSpPr>
          <p:spPr>
            <a:xfrm>
              <a:off x="10159041" y="2071195"/>
              <a:ext cx="1217849" cy="1265102"/>
            </a:xfrm>
            <a:custGeom>
              <a:avLst/>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92D050"/>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endParaRPr lang="zh-CN" altLang="en-US">
                <a:solidFill>
                  <a:srgbClr val="000000"/>
                </a:solidFill>
                <a:latin typeface="微软雅黑" panose="020B0503020204020204" pitchFamily="34" charset="-122"/>
                <a:ea typeface="微软雅黑" panose="020B0503020204020204" pitchFamily="34" charset="-122"/>
              </a:endParaRPr>
            </a:p>
          </p:txBody>
        </p:sp>
      </p:grpSp>
      <p:sp>
        <p:nvSpPr>
          <p:cNvPr id="29" name="文本框 27">
            <a:extLst>
              <a:ext uri="{FF2B5EF4-FFF2-40B4-BE49-F238E27FC236}">
                <a16:creationId xmlns:a16="http://schemas.microsoft.com/office/drawing/2014/main" id="{75957A85-E1A7-4296-B422-F2B7BC934157}"/>
              </a:ext>
            </a:extLst>
          </p:cNvPr>
          <p:cNvSpPr txBox="1"/>
          <p:nvPr/>
        </p:nvSpPr>
        <p:spPr>
          <a:xfrm>
            <a:off x="8884694" y="3107930"/>
            <a:ext cx="1860550" cy="886565"/>
          </a:xfrm>
          <a:prstGeom prst="rect">
            <a:avLst/>
          </a:prstGeom>
          <a:noFill/>
        </p:spPr>
        <p:txBody>
          <a:bodyPr wrap="square" rtlCol="0">
            <a:norm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itchFamily="2" charset="-122"/>
                <a:cs typeface="+mn-cs"/>
              </a:defRPr>
            </a:lvl9pPr>
          </a:lstStyle>
          <a:p>
            <a:pPr algn="ctr"/>
            <a:r>
              <a:rPr lang="en-US" altLang="zh-CN" sz="1600" dirty="0">
                <a:solidFill>
                  <a:srgbClr val="000000"/>
                </a:solidFill>
                <a:latin typeface="+mj-lt"/>
                <a:ea typeface="微软雅黑" panose="020B0503020204020204" pitchFamily="34" charset="-122"/>
              </a:rPr>
              <a:t>HOW:</a:t>
            </a:r>
          </a:p>
          <a:p>
            <a:pPr algn="ctr"/>
            <a:r>
              <a:rPr lang="en-US" altLang="zh-CN" sz="1600" dirty="0">
                <a:solidFill>
                  <a:srgbClr val="000000"/>
                </a:solidFill>
                <a:latin typeface="+mj-lt"/>
                <a:ea typeface="微软雅黑" panose="020B0503020204020204" pitchFamily="34" charset="-122"/>
              </a:rPr>
              <a:t>Sustainable business model</a:t>
            </a:r>
            <a:endParaRPr lang="zh-CN" altLang="en-US" sz="1600" dirty="0">
              <a:solidFill>
                <a:srgbClr val="000000"/>
              </a:solidFill>
              <a:latin typeface="+mj-lt"/>
              <a:ea typeface="微软雅黑" panose="020B0503020204020204" pitchFamily="34" charset="-122"/>
            </a:endParaRPr>
          </a:p>
        </p:txBody>
      </p:sp>
      <p:sp>
        <p:nvSpPr>
          <p:cNvPr id="44" name="文本框 38">
            <a:extLst>
              <a:ext uri="{FF2B5EF4-FFF2-40B4-BE49-F238E27FC236}">
                <a16:creationId xmlns:a16="http://schemas.microsoft.com/office/drawing/2014/main" id="{36B4A8FB-620D-49FA-9FB0-EC404FDE97C1}"/>
              </a:ext>
            </a:extLst>
          </p:cNvPr>
          <p:cNvSpPr txBox="1"/>
          <p:nvPr/>
        </p:nvSpPr>
        <p:spPr>
          <a:xfrm>
            <a:off x="2878815" y="1560765"/>
            <a:ext cx="1078153" cy="430887"/>
          </a:xfrm>
          <a:prstGeom prst="rect">
            <a:avLst/>
          </a:prstGeom>
          <a:noFill/>
        </p:spPr>
        <p:txBody>
          <a:bodyPr wrap="square" rtlCol="0">
            <a:spAutoFit/>
          </a:bodyPr>
          <a:lstStyle/>
          <a:p>
            <a:pPr algn="ctr"/>
            <a:r>
              <a:rPr lang="en-US" altLang="zh-CN" sz="1100" dirty="0">
                <a:latin typeface="微软雅黑" panose="020B0503020204020204" pitchFamily="34" charset="-122"/>
                <a:ea typeface="微软雅黑" panose="020B0503020204020204" pitchFamily="34" charset="-122"/>
              </a:rPr>
              <a:t>Roadmap to Construction</a:t>
            </a:r>
            <a:endParaRPr lang="zh-CN" altLang="en-US" sz="1100" dirty="0">
              <a:latin typeface="微软雅黑" panose="020B0503020204020204" pitchFamily="34" charset="-122"/>
              <a:ea typeface="微软雅黑" panose="020B0503020204020204" pitchFamily="34" charset="-122"/>
            </a:endParaRPr>
          </a:p>
        </p:txBody>
      </p:sp>
      <p:sp>
        <p:nvSpPr>
          <p:cNvPr id="48" name="文本框 47">
            <a:extLst>
              <a:ext uri="{FF2B5EF4-FFF2-40B4-BE49-F238E27FC236}">
                <a16:creationId xmlns:a16="http://schemas.microsoft.com/office/drawing/2014/main" id="{D21AB8CA-CD67-44D0-9A44-1FD92049A3EB}"/>
              </a:ext>
            </a:extLst>
          </p:cNvPr>
          <p:cNvSpPr txBox="1"/>
          <p:nvPr/>
        </p:nvSpPr>
        <p:spPr>
          <a:xfrm>
            <a:off x="5342375" y="1560765"/>
            <a:ext cx="1078152" cy="430887"/>
          </a:xfrm>
          <a:prstGeom prst="rect">
            <a:avLst/>
          </a:prstGeom>
          <a:noFill/>
        </p:spPr>
        <p:txBody>
          <a:bodyPr wrap="square" rtlCol="0">
            <a:spAutoFit/>
          </a:bodyPr>
          <a:lstStyle/>
          <a:p>
            <a:pPr algn="ctr"/>
            <a:r>
              <a:rPr lang="en-GB" altLang="zh-CN" sz="1100" dirty="0">
                <a:latin typeface="微软雅黑" panose="020B0503020204020204" pitchFamily="34" charset="-122"/>
                <a:ea typeface="微软雅黑" panose="020B0503020204020204" pitchFamily="34" charset="-122"/>
              </a:rPr>
              <a:t>Roadmap to development</a:t>
            </a:r>
            <a:endParaRPr lang="zh-CN" altLang="en-US" sz="1100" dirty="0">
              <a:latin typeface="微软雅黑" panose="020B0503020204020204" pitchFamily="34" charset="-122"/>
              <a:ea typeface="微软雅黑" panose="020B0503020204020204" pitchFamily="34" charset="-122"/>
            </a:endParaRPr>
          </a:p>
        </p:txBody>
      </p:sp>
      <p:sp>
        <p:nvSpPr>
          <p:cNvPr id="51" name="文本框 70">
            <a:extLst>
              <a:ext uri="{FF2B5EF4-FFF2-40B4-BE49-F238E27FC236}">
                <a16:creationId xmlns:a16="http://schemas.microsoft.com/office/drawing/2014/main" id="{4562347C-1457-4C70-983F-95EFE457859A}"/>
              </a:ext>
            </a:extLst>
          </p:cNvPr>
          <p:cNvSpPr txBox="1"/>
          <p:nvPr/>
        </p:nvSpPr>
        <p:spPr>
          <a:xfrm>
            <a:off x="7531141" y="1560765"/>
            <a:ext cx="2078706" cy="430887"/>
          </a:xfrm>
          <a:prstGeom prst="rect">
            <a:avLst/>
          </a:prstGeom>
          <a:noFill/>
        </p:spPr>
        <p:txBody>
          <a:bodyPr wrap="square" rtlCol="0">
            <a:spAutoFit/>
          </a:bodyPr>
          <a:lstStyle/>
          <a:p>
            <a:pPr algn="ctr"/>
            <a:r>
              <a:rPr lang="en-GB" altLang="zh-CN" sz="1100" dirty="0">
                <a:latin typeface="微软雅黑" panose="020B0503020204020204" pitchFamily="34" charset="-122"/>
                <a:ea typeface="微软雅黑" panose="020B0503020204020204" pitchFamily="34" charset="-122"/>
              </a:rPr>
              <a:t>Roadmap to</a:t>
            </a:r>
            <a:r>
              <a:rPr lang="zh-CN" altLang="en-US" sz="1100" dirty="0">
                <a:latin typeface="微软雅黑" panose="020B0503020204020204" pitchFamily="34" charset="-122"/>
                <a:ea typeface="微软雅黑" panose="020B0503020204020204" pitchFamily="34" charset="-122"/>
              </a:rPr>
              <a:t> </a:t>
            </a:r>
            <a:endParaRPr lang="en-GB" altLang="zh-CN" sz="1100" dirty="0">
              <a:latin typeface="微软雅黑" panose="020B0503020204020204" pitchFamily="34" charset="-122"/>
              <a:ea typeface="微软雅黑" panose="020B0503020204020204" pitchFamily="34" charset="-122"/>
            </a:endParaRPr>
          </a:p>
          <a:p>
            <a:pPr algn="ctr"/>
            <a:r>
              <a:rPr lang="en-GB" altLang="zh-CN" sz="1100" dirty="0">
                <a:latin typeface="微软雅黑" panose="020B0503020204020204" pitchFamily="34" charset="-122"/>
                <a:ea typeface="微软雅黑" panose="020B0503020204020204" pitchFamily="34" charset="-122"/>
              </a:rPr>
              <a:t>Sustainable</a:t>
            </a:r>
            <a:r>
              <a:rPr lang="zh-CN" altLang="en-US" sz="1100" dirty="0">
                <a:latin typeface="微软雅黑" panose="020B0503020204020204" pitchFamily="34" charset="-122"/>
                <a:ea typeface="微软雅黑" panose="020B0503020204020204" pitchFamily="34" charset="-122"/>
              </a:rPr>
              <a:t> </a:t>
            </a:r>
            <a:r>
              <a:rPr lang="en-GB" altLang="zh-CN" sz="1100" dirty="0">
                <a:latin typeface="微软雅黑" panose="020B0503020204020204" pitchFamily="34" charset="-122"/>
                <a:ea typeface="微软雅黑" panose="020B0503020204020204" pitchFamily="34" charset="-122"/>
              </a:rPr>
              <a:t>business</a:t>
            </a:r>
            <a:endParaRPr lang="zh-CN" altLang="en-US" sz="1100" dirty="0">
              <a:latin typeface="微软雅黑" panose="020B0503020204020204" pitchFamily="34" charset="-122"/>
              <a:ea typeface="微软雅黑" panose="020B0503020204020204" pitchFamily="34" charset="-122"/>
            </a:endParaRPr>
          </a:p>
        </p:txBody>
      </p:sp>
      <p:sp>
        <p:nvSpPr>
          <p:cNvPr id="65" name="燕尾形 5">
            <a:extLst>
              <a:ext uri="{FF2B5EF4-FFF2-40B4-BE49-F238E27FC236}">
                <a16:creationId xmlns:a16="http://schemas.microsoft.com/office/drawing/2014/main" id="{E7CDD34A-0971-45BC-A7AD-13AEC40EB0B0}"/>
              </a:ext>
            </a:extLst>
          </p:cNvPr>
          <p:cNvSpPr/>
          <p:nvPr/>
        </p:nvSpPr>
        <p:spPr>
          <a:xfrm>
            <a:off x="3335514" y="2169364"/>
            <a:ext cx="271902" cy="370043"/>
          </a:xfrm>
          <a:prstGeom prst="chevron">
            <a:avLst/>
          </a:prstGeom>
          <a:solidFill>
            <a:schemeClr val="bg2"/>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fontScale="97500"/>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66" name="燕尾形 5">
            <a:extLst>
              <a:ext uri="{FF2B5EF4-FFF2-40B4-BE49-F238E27FC236}">
                <a16:creationId xmlns:a16="http://schemas.microsoft.com/office/drawing/2014/main" id="{9E0D1264-6531-4AA9-9085-E7316B5B972B}"/>
              </a:ext>
            </a:extLst>
          </p:cNvPr>
          <p:cNvSpPr/>
          <p:nvPr/>
        </p:nvSpPr>
        <p:spPr>
          <a:xfrm>
            <a:off x="8298592" y="2201269"/>
            <a:ext cx="271902" cy="370043"/>
          </a:xfrm>
          <a:prstGeom prst="chevron">
            <a:avLst/>
          </a:prstGeom>
          <a:solidFill>
            <a:schemeClr val="bg2"/>
          </a:solidFill>
          <a:ln>
            <a:noFill/>
          </a:ln>
        </p:spPr>
        <p:style>
          <a:lnRef idx="2">
            <a:srgbClr val="2CBEBB">
              <a:shade val="50000"/>
            </a:srgbClr>
          </a:lnRef>
          <a:fillRef idx="1">
            <a:srgbClr val="2CBEBB"/>
          </a:fillRef>
          <a:effectRef idx="0">
            <a:srgbClr val="2CBEBB"/>
          </a:effectRef>
          <a:fontRef idx="minor">
            <a:srgbClr val="FFFFFF"/>
          </a:fontRef>
        </p:style>
        <p:txBody>
          <a:bodyPr rtlCol="0" anchor="ctr">
            <a:normAutofit fontScale="97500"/>
          </a:bodyPr>
          <a:lstStyle>
            <a:lvl1pPr marL="0" lvl="0" indent="0" algn="l" defTabSz="914400" eaLnBrk="1" fontAlgn="base" latinLnBrk="0" hangingPunct="1">
              <a:lnSpc>
                <a:spcPct val="100000"/>
              </a:lnSpc>
              <a:spcBef>
                <a:spcPct val="0"/>
              </a:spcBef>
              <a:spcAft>
                <a:spcPct val="0"/>
              </a:spcAft>
              <a:buNone/>
              <a:defRPr sz="1800" b="0" i="0" u="none" kern="1200" baseline="0">
                <a:solidFill>
                  <a:srgbClr val="FFFFFF"/>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rgbClr val="FFFFFF"/>
                </a:solidFill>
                <a:latin typeface="Arial" panose="020B0604020202020204" pitchFamily="34" charset="0"/>
                <a:ea typeface="宋体" pitchFamily="2" charset="-122"/>
                <a:cs typeface="+mn-cs"/>
              </a:defRPr>
            </a:lvl9pPr>
          </a:lstStyle>
          <a:p>
            <a:pPr algn="ctr"/>
            <a:endParaRPr lang="zh-CN" altLang="en-US">
              <a:solidFill>
                <a:srgbClr val="000000"/>
              </a:solidFill>
              <a:latin typeface="微软雅黑" panose="020B0503020204020204" pitchFamily="34" charset="-122"/>
              <a:ea typeface="微软雅黑" panose="020B0503020204020204" pitchFamily="34" charset="-122"/>
            </a:endParaRPr>
          </a:p>
        </p:txBody>
      </p:sp>
      <p:sp>
        <p:nvSpPr>
          <p:cNvPr id="69" name="Rectangle: Rounded Corners 68">
            <a:extLst>
              <a:ext uri="{FF2B5EF4-FFF2-40B4-BE49-F238E27FC236}">
                <a16:creationId xmlns:a16="http://schemas.microsoft.com/office/drawing/2014/main" id="{26BC44F1-E1D9-4670-AE99-74620A061CFC}"/>
              </a:ext>
            </a:extLst>
          </p:cNvPr>
          <p:cNvSpPr/>
          <p:nvPr/>
        </p:nvSpPr>
        <p:spPr>
          <a:xfrm>
            <a:off x="1422575" y="4702256"/>
            <a:ext cx="1632274" cy="88656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mj-lt"/>
              </a:rPr>
              <a:t>Select:</a:t>
            </a:r>
          </a:p>
          <a:p>
            <a:pPr algn="ctr"/>
            <a:r>
              <a:rPr lang="en-GB" sz="1600" dirty="0">
                <a:solidFill>
                  <a:schemeClr val="tx1"/>
                </a:solidFill>
                <a:latin typeface="+mj-lt"/>
              </a:rPr>
              <a:t>Use cases</a:t>
            </a:r>
            <a:endParaRPr lang="en-US" sz="1600" dirty="0">
              <a:solidFill>
                <a:schemeClr val="tx1"/>
              </a:solidFill>
              <a:latin typeface="+mj-lt"/>
            </a:endParaRPr>
          </a:p>
        </p:txBody>
      </p:sp>
      <p:sp>
        <p:nvSpPr>
          <p:cNvPr id="71" name="Rectangle: Rounded Corners 70">
            <a:extLst>
              <a:ext uri="{FF2B5EF4-FFF2-40B4-BE49-F238E27FC236}">
                <a16:creationId xmlns:a16="http://schemas.microsoft.com/office/drawing/2014/main" id="{BD043533-BFDC-4CE1-A751-C44BFE1BA6A3}"/>
              </a:ext>
            </a:extLst>
          </p:cNvPr>
          <p:cNvSpPr/>
          <p:nvPr/>
        </p:nvSpPr>
        <p:spPr>
          <a:xfrm>
            <a:off x="3792537" y="4702257"/>
            <a:ext cx="1632274" cy="886565"/>
          </a:xfrm>
          <a:prstGeom prst="roundRect">
            <a:avLst/>
          </a:prstGeom>
          <a:solidFill>
            <a:srgbClr val="EFEF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solidFill>
                <a:latin typeface="+mj-lt"/>
              </a:rPr>
              <a:t>Incubate</a:t>
            </a:r>
            <a:r>
              <a:rPr lang="zh-CN" altLang="en-US" sz="1600" dirty="0">
                <a:solidFill>
                  <a:schemeClr val="tx1"/>
                </a:solidFill>
                <a:latin typeface="+mj-lt"/>
              </a:rPr>
              <a:t>：</a:t>
            </a:r>
            <a:endParaRPr lang="en-GB" altLang="zh-CN" sz="1600" dirty="0">
              <a:solidFill>
                <a:schemeClr val="tx1"/>
              </a:solidFill>
              <a:latin typeface="+mj-lt"/>
            </a:endParaRPr>
          </a:p>
          <a:p>
            <a:pPr algn="ctr"/>
            <a:r>
              <a:rPr lang="en-GB" sz="1600" dirty="0">
                <a:solidFill>
                  <a:schemeClr val="tx1"/>
                </a:solidFill>
                <a:latin typeface="+mj-lt"/>
              </a:rPr>
              <a:t>Pioneers</a:t>
            </a:r>
            <a:endParaRPr lang="en-US" sz="1600" dirty="0">
              <a:solidFill>
                <a:schemeClr val="tx1"/>
              </a:solidFill>
              <a:latin typeface="+mj-lt"/>
            </a:endParaRPr>
          </a:p>
        </p:txBody>
      </p:sp>
      <p:sp>
        <p:nvSpPr>
          <p:cNvPr id="72" name="Rectangle: Rounded Corners 71">
            <a:extLst>
              <a:ext uri="{FF2B5EF4-FFF2-40B4-BE49-F238E27FC236}">
                <a16:creationId xmlns:a16="http://schemas.microsoft.com/office/drawing/2014/main" id="{E39DB1D2-C54E-4CD2-B574-60F46CC891BC}"/>
              </a:ext>
            </a:extLst>
          </p:cNvPr>
          <p:cNvSpPr/>
          <p:nvPr/>
        </p:nvSpPr>
        <p:spPr>
          <a:xfrm>
            <a:off x="6395586" y="4702255"/>
            <a:ext cx="1632275" cy="886565"/>
          </a:xfrm>
          <a:prstGeom prst="round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mj-lt"/>
              </a:rPr>
              <a:t>Benchmark:</a:t>
            </a:r>
          </a:p>
          <a:p>
            <a:pPr algn="ctr"/>
            <a:r>
              <a:rPr lang="en-GB" sz="1600" dirty="0">
                <a:solidFill>
                  <a:schemeClr val="tx1"/>
                </a:solidFill>
                <a:latin typeface="+mj-lt"/>
              </a:rPr>
              <a:t>Industry</a:t>
            </a:r>
            <a:endParaRPr lang="en-US" sz="1600" dirty="0">
              <a:solidFill>
                <a:schemeClr val="tx1"/>
              </a:solidFill>
              <a:latin typeface="+mj-lt"/>
            </a:endParaRPr>
          </a:p>
        </p:txBody>
      </p:sp>
      <p:sp>
        <p:nvSpPr>
          <p:cNvPr id="74" name="Rectangle: Rounded Corners 73">
            <a:extLst>
              <a:ext uri="{FF2B5EF4-FFF2-40B4-BE49-F238E27FC236}">
                <a16:creationId xmlns:a16="http://schemas.microsoft.com/office/drawing/2014/main" id="{03187097-6469-484D-BCCF-366DECFCB6CE}"/>
              </a:ext>
            </a:extLst>
          </p:cNvPr>
          <p:cNvSpPr/>
          <p:nvPr/>
        </p:nvSpPr>
        <p:spPr>
          <a:xfrm>
            <a:off x="8979781" y="4702255"/>
            <a:ext cx="1632275" cy="886565"/>
          </a:xfrm>
          <a:prstGeom prst="round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mj-lt"/>
              </a:rPr>
              <a:t>Toolbox:</a:t>
            </a:r>
          </a:p>
          <a:p>
            <a:pPr algn="ctr"/>
            <a:r>
              <a:rPr lang="en-GB" sz="1600" dirty="0">
                <a:solidFill>
                  <a:schemeClr val="tx1"/>
                </a:solidFill>
                <a:latin typeface="+mj-lt"/>
              </a:rPr>
              <a:t>Policy, Tech, Finance, training</a:t>
            </a:r>
            <a:endParaRPr lang="en-US" sz="1600" dirty="0">
              <a:solidFill>
                <a:schemeClr val="tx1"/>
              </a:solidFill>
              <a:latin typeface="+mj-lt"/>
            </a:endParaRPr>
          </a:p>
        </p:txBody>
      </p:sp>
      <p:sp>
        <p:nvSpPr>
          <p:cNvPr id="70" name="TextBox 69">
            <a:extLst>
              <a:ext uri="{FF2B5EF4-FFF2-40B4-BE49-F238E27FC236}">
                <a16:creationId xmlns:a16="http://schemas.microsoft.com/office/drawing/2014/main" id="{33B17D67-6D29-4367-B4E6-B3DDCFB7ECF7}"/>
              </a:ext>
            </a:extLst>
          </p:cNvPr>
          <p:cNvSpPr txBox="1"/>
          <p:nvPr/>
        </p:nvSpPr>
        <p:spPr>
          <a:xfrm>
            <a:off x="271714" y="1560765"/>
            <a:ext cx="677108" cy="2140835"/>
          </a:xfrm>
          <a:prstGeom prst="rect">
            <a:avLst/>
          </a:prstGeom>
          <a:noFill/>
        </p:spPr>
        <p:txBody>
          <a:bodyPr vert="eaVert" wrap="square" rtlCol="0">
            <a:spAutoFit/>
          </a:bodyPr>
          <a:lstStyle/>
          <a:p>
            <a:pPr algn="ctr"/>
            <a:r>
              <a:rPr lang="en-GB" sz="1600" dirty="0"/>
              <a:t>Methodology and</a:t>
            </a:r>
          </a:p>
          <a:p>
            <a:pPr algn="ctr"/>
            <a:r>
              <a:rPr lang="en-GB" sz="1600" dirty="0"/>
              <a:t>key outcome</a:t>
            </a:r>
            <a:endParaRPr lang="en-US" sz="1600" dirty="0"/>
          </a:p>
        </p:txBody>
      </p:sp>
      <p:sp>
        <p:nvSpPr>
          <p:cNvPr id="76" name="TextBox 75">
            <a:extLst>
              <a:ext uri="{FF2B5EF4-FFF2-40B4-BE49-F238E27FC236}">
                <a16:creationId xmlns:a16="http://schemas.microsoft.com/office/drawing/2014/main" id="{510C5F57-480E-4CF5-ABFF-3046ECDDB284}"/>
              </a:ext>
            </a:extLst>
          </p:cNvPr>
          <p:cNvSpPr txBox="1"/>
          <p:nvPr/>
        </p:nvSpPr>
        <p:spPr>
          <a:xfrm>
            <a:off x="274323" y="3928730"/>
            <a:ext cx="677108" cy="2140835"/>
          </a:xfrm>
          <a:prstGeom prst="rect">
            <a:avLst/>
          </a:prstGeom>
          <a:noFill/>
        </p:spPr>
        <p:txBody>
          <a:bodyPr vert="eaVert" wrap="square" rtlCol="0">
            <a:spAutoFit/>
          </a:bodyPr>
          <a:lstStyle/>
          <a:p>
            <a:pPr algn="ctr"/>
            <a:r>
              <a:rPr lang="en-GB" sz="1600" dirty="0"/>
              <a:t>Show cases  and</a:t>
            </a:r>
          </a:p>
          <a:p>
            <a:pPr algn="ctr"/>
            <a:r>
              <a:rPr lang="en-GB" sz="1600" dirty="0"/>
              <a:t>business</a:t>
            </a:r>
            <a:endParaRPr lang="en-US" sz="1600" dirty="0"/>
          </a:p>
        </p:txBody>
      </p:sp>
      <p:sp>
        <p:nvSpPr>
          <p:cNvPr id="75" name="Arrow: Right 74">
            <a:extLst>
              <a:ext uri="{FF2B5EF4-FFF2-40B4-BE49-F238E27FC236}">
                <a16:creationId xmlns:a16="http://schemas.microsoft.com/office/drawing/2014/main" id="{88E73A04-33FE-4C82-B250-854EEF007132}"/>
              </a:ext>
            </a:extLst>
          </p:cNvPr>
          <p:cNvSpPr/>
          <p:nvPr/>
        </p:nvSpPr>
        <p:spPr>
          <a:xfrm rot="16200000">
            <a:off x="2013781" y="3991774"/>
            <a:ext cx="449863" cy="365188"/>
          </a:xfrm>
          <a:prstGeom prst="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Arrow: Right 77">
            <a:extLst>
              <a:ext uri="{FF2B5EF4-FFF2-40B4-BE49-F238E27FC236}">
                <a16:creationId xmlns:a16="http://schemas.microsoft.com/office/drawing/2014/main" id="{FE6FA714-BCED-415E-B1C6-13E3F15A1980}"/>
              </a:ext>
            </a:extLst>
          </p:cNvPr>
          <p:cNvSpPr/>
          <p:nvPr/>
        </p:nvSpPr>
        <p:spPr>
          <a:xfrm rot="16200000">
            <a:off x="4383743" y="3991774"/>
            <a:ext cx="449863" cy="365188"/>
          </a:xfrm>
          <a:prstGeom prst="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Arrow: Right 78">
            <a:extLst>
              <a:ext uri="{FF2B5EF4-FFF2-40B4-BE49-F238E27FC236}">
                <a16:creationId xmlns:a16="http://schemas.microsoft.com/office/drawing/2014/main" id="{303EE8FA-AAA6-48F6-83C2-9A97A6CC909E}"/>
              </a:ext>
            </a:extLst>
          </p:cNvPr>
          <p:cNvSpPr/>
          <p:nvPr/>
        </p:nvSpPr>
        <p:spPr>
          <a:xfrm rot="16200000">
            <a:off x="7005843" y="3991774"/>
            <a:ext cx="449863" cy="365188"/>
          </a:xfrm>
          <a:prstGeom prst="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Arrow: Right 79">
            <a:extLst>
              <a:ext uri="{FF2B5EF4-FFF2-40B4-BE49-F238E27FC236}">
                <a16:creationId xmlns:a16="http://schemas.microsoft.com/office/drawing/2014/main" id="{FE6FA714-BCED-415E-B1C6-13E3F15A1980}"/>
              </a:ext>
            </a:extLst>
          </p:cNvPr>
          <p:cNvSpPr/>
          <p:nvPr/>
        </p:nvSpPr>
        <p:spPr>
          <a:xfrm rot="16200000">
            <a:off x="9613665" y="3991774"/>
            <a:ext cx="449863" cy="365188"/>
          </a:xfrm>
          <a:prstGeom prst="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cxnSp>
        <p:nvCxnSpPr>
          <p:cNvPr id="84" name="Straight Connector 83">
            <a:extLst>
              <a:ext uri="{FF2B5EF4-FFF2-40B4-BE49-F238E27FC236}">
                <a16:creationId xmlns:a16="http://schemas.microsoft.com/office/drawing/2014/main" id="{F287CAEC-487E-406A-8ADF-03F079F96A58}"/>
              </a:ext>
            </a:extLst>
          </p:cNvPr>
          <p:cNvCxnSpPr>
            <a:cxnSpLocks/>
          </p:cNvCxnSpPr>
          <p:nvPr/>
        </p:nvCxnSpPr>
        <p:spPr>
          <a:xfrm>
            <a:off x="1325908" y="5939246"/>
            <a:ext cx="1927384" cy="0"/>
          </a:xfrm>
          <a:prstGeom prst="line">
            <a:avLst/>
          </a:prstGeom>
        </p:spPr>
        <p:style>
          <a:lnRef idx="1">
            <a:schemeClr val="dk1"/>
          </a:lnRef>
          <a:fillRef idx="0">
            <a:schemeClr val="dk1"/>
          </a:fillRef>
          <a:effectRef idx="0">
            <a:schemeClr val="dk1"/>
          </a:effectRef>
          <a:fontRef idx="minor">
            <a:schemeClr val="tx1"/>
          </a:fontRef>
        </p:style>
      </p:cxnSp>
      <p:sp>
        <p:nvSpPr>
          <p:cNvPr id="87" name="TextBox 86">
            <a:extLst>
              <a:ext uri="{FF2B5EF4-FFF2-40B4-BE49-F238E27FC236}">
                <a16:creationId xmlns:a16="http://schemas.microsoft.com/office/drawing/2014/main" id="{D216B491-FF07-4B96-90C4-172D5E72D389}"/>
              </a:ext>
            </a:extLst>
          </p:cNvPr>
          <p:cNvSpPr txBox="1"/>
          <p:nvPr/>
        </p:nvSpPr>
        <p:spPr>
          <a:xfrm>
            <a:off x="1749227" y="6069255"/>
            <a:ext cx="1080745" cy="584775"/>
          </a:xfrm>
          <a:prstGeom prst="rect">
            <a:avLst/>
          </a:prstGeom>
          <a:noFill/>
        </p:spPr>
        <p:txBody>
          <a:bodyPr wrap="none" rtlCol="0">
            <a:spAutoFit/>
          </a:bodyPr>
          <a:lstStyle/>
          <a:p>
            <a:pPr algn="ctr"/>
            <a:r>
              <a:rPr lang="en-US" altLang="zh-CN" sz="1600" b="1" dirty="0">
                <a:solidFill>
                  <a:schemeClr val="bg2"/>
                </a:solidFill>
              </a:rPr>
              <a:t>Phase I</a:t>
            </a:r>
          </a:p>
          <a:p>
            <a:pPr algn="ctr"/>
            <a:r>
              <a:rPr lang="en-US" sz="1600" b="1" dirty="0">
                <a:solidFill>
                  <a:schemeClr val="bg2"/>
                </a:solidFill>
              </a:rPr>
              <a:t>2021-2022</a:t>
            </a:r>
          </a:p>
        </p:txBody>
      </p:sp>
      <p:cxnSp>
        <p:nvCxnSpPr>
          <p:cNvPr id="89" name="Straight Connector 88">
            <a:extLst>
              <a:ext uri="{FF2B5EF4-FFF2-40B4-BE49-F238E27FC236}">
                <a16:creationId xmlns:a16="http://schemas.microsoft.com/office/drawing/2014/main" id="{85324E36-73A8-4CD1-A68D-0C2877529E14}"/>
              </a:ext>
            </a:extLst>
          </p:cNvPr>
          <p:cNvCxnSpPr>
            <a:cxnSpLocks/>
          </p:cNvCxnSpPr>
          <p:nvPr/>
        </p:nvCxnSpPr>
        <p:spPr>
          <a:xfrm>
            <a:off x="3709010" y="5939246"/>
            <a:ext cx="1927384" cy="0"/>
          </a:xfrm>
          <a:prstGeom prst="line">
            <a:avLst/>
          </a:prstGeom>
          <a:ln>
            <a:solidFill>
              <a:srgbClr val="FFC000"/>
            </a:solidFill>
          </a:ln>
        </p:spPr>
        <p:style>
          <a:lnRef idx="1">
            <a:schemeClr val="dk1"/>
          </a:lnRef>
          <a:fillRef idx="0">
            <a:schemeClr val="dk1"/>
          </a:fillRef>
          <a:effectRef idx="0">
            <a:schemeClr val="dk1"/>
          </a:effectRef>
          <a:fontRef idx="minor">
            <a:schemeClr val="tx1"/>
          </a:fontRef>
        </p:style>
      </p:cxnSp>
      <p:sp>
        <p:nvSpPr>
          <p:cNvPr id="90" name="TextBox 89">
            <a:extLst>
              <a:ext uri="{FF2B5EF4-FFF2-40B4-BE49-F238E27FC236}">
                <a16:creationId xmlns:a16="http://schemas.microsoft.com/office/drawing/2014/main" id="{0E69126A-4FE3-4F9C-A0B1-0E1A4E55965A}"/>
              </a:ext>
            </a:extLst>
          </p:cNvPr>
          <p:cNvSpPr txBox="1"/>
          <p:nvPr/>
        </p:nvSpPr>
        <p:spPr>
          <a:xfrm>
            <a:off x="4152264" y="6069255"/>
            <a:ext cx="1080745" cy="584775"/>
          </a:xfrm>
          <a:prstGeom prst="rect">
            <a:avLst/>
          </a:prstGeom>
          <a:noFill/>
        </p:spPr>
        <p:txBody>
          <a:bodyPr wrap="none" rtlCol="0">
            <a:spAutoFit/>
          </a:bodyPr>
          <a:lstStyle/>
          <a:p>
            <a:pPr algn="ctr"/>
            <a:r>
              <a:rPr lang="en-US" altLang="zh-CN" sz="1600" b="1" dirty="0">
                <a:solidFill>
                  <a:srgbClr val="FFC000"/>
                </a:solidFill>
              </a:rPr>
              <a:t>Phase II</a:t>
            </a:r>
          </a:p>
          <a:p>
            <a:pPr algn="ctr"/>
            <a:r>
              <a:rPr lang="en-US" sz="1600" b="1" dirty="0">
                <a:solidFill>
                  <a:srgbClr val="FFC000"/>
                </a:solidFill>
              </a:rPr>
              <a:t>2022-2023</a:t>
            </a:r>
          </a:p>
        </p:txBody>
      </p:sp>
      <p:cxnSp>
        <p:nvCxnSpPr>
          <p:cNvPr id="91" name="Straight Connector 90">
            <a:extLst>
              <a:ext uri="{FF2B5EF4-FFF2-40B4-BE49-F238E27FC236}">
                <a16:creationId xmlns:a16="http://schemas.microsoft.com/office/drawing/2014/main" id="{C15716C9-0A53-480A-BEB6-8721A9ACFACD}"/>
              </a:ext>
            </a:extLst>
          </p:cNvPr>
          <p:cNvCxnSpPr>
            <a:cxnSpLocks/>
          </p:cNvCxnSpPr>
          <p:nvPr/>
        </p:nvCxnSpPr>
        <p:spPr>
          <a:xfrm>
            <a:off x="6226623" y="5939246"/>
            <a:ext cx="4498640" cy="0"/>
          </a:xfrm>
          <a:prstGeom prst="line">
            <a:avLst/>
          </a:prstGeom>
          <a:ln>
            <a:solidFill>
              <a:srgbClr val="00B050"/>
            </a:solidFill>
          </a:ln>
        </p:spPr>
        <p:style>
          <a:lnRef idx="1">
            <a:schemeClr val="dk1"/>
          </a:lnRef>
          <a:fillRef idx="0">
            <a:schemeClr val="dk1"/>
          </a:fillRef>
          <a:effectRef idx="0">
            <a:schemeClr val="dk1"/>
          </a:effectRef>
          <a:fontRef idx="minor">
            <a:schemeClr val="tx1"/>
          </a:fontRef>
        </p:style>
      </p:cxnSp>
      <p:sp>
        <p:nvSpPr>
          <p:cNvPr id="92" name="TextBox 91">
            <a:extLst>
              <a:ext uri="{FF2B5EF4-FFF2-40B4-BE49-F238E27FC236}">
                <a16:creationId xmlns:a16="http://schemas.microsoft.com/office/drawing/2014/main" id="{1A75ADD5-9C76-42A2-8EB8-B6E0EA3BEBA1}"/>
              </a:ext>
            </a:extLst>
          </p:cNvPr>
          <p:cNvSpPr txBox="1"/>
          <p:nvPr/>
        </p:nvSpPr>
        <p:spPr>
          <a:xfrm>
            <a:off x="7935570" y="6069255"/>
            <a:ext cx="1080745" cy="584775"/>
          </a:xfrm>
          <a:prstGeom prst="rect">
            <a:avLst/>
          </a:prstGeom>
          <a:noFill/>
        </p:spPr>
        <p:txBody>
          <a:bodyPr wrap="none" rtlCol="0">
            <a:spAutoFit/>
          </a:bodyPr>
          <a:lstStyle/>
          <a:p>
            <a:pPr algn="ctr"/>
            <a:r>
              <a:rPr lang="en-US" altLang="zh-CN" sz="1600" b="1" dirty="0">
                <a:solidFill>
                  <a:srgbClr val="00B050"/>
                </a:solidFill>
              </a:rPr>
              <a:t>Phase III</a:t>
            </a:r>
          </a:p>
          <a:p>
            <a:pPr algn="ctr"/>
            <a:r>
              <a:rPr lang="en-US" sz="1600" b="1" dirty="0">
                <a:solidFill>
                  <a:srgbClr val="00B050"/>
                </a:solidFill>
              </a:rPr>
              <a:t>2023-2024</a:t>
            </a:r>
          </a:p>
        </p:txBody>
      </p:sp>
    </p:spTree>
    <p:extLst>
      <p:ext uri="{BB962C8B-B14F-4D97-AF65-F5344CB8AC3E}">
        <p14:creationId xmlns:p14="http://schemas.microsoft.com/office/powerpoint/2010/main" val="1131552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8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9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8" grpId="0"/>
      <p:bldP spid="51" grpId="0"/>
      <p:bldP spid="69" grpId="0" animBg="1"/>
      <p:bldP spid="71" grpId="0" animBg="1"/>
      <p:bldP spid="72" grpId="0" animBg="1"/>
      <p:bldP spid="74" grpId="0" animBg="1"/>
      <p:bldP spid="75" grpId="0" animBg="1"/>
      <p:bldP spid="78" grpId="0" animBg="1"/>
      <p:bldP spid="79" grpId="0" animBg="1"/>
      <p:bldP spid="80" grpId="0" animBg="1"/>
      <p:bldP spid="87" grpId="0"/>
      <p:bldP spid="90" grpId="0"/>
      <p:bldP spid="9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14">
            <a:extLst>
              <a:ext uri="{FF2B5EF4-FFF2-40B4-BE49-F238E27FC236}">
                <a16:creationId xmlns:a16="http://schemas.microsoft.com/office/drawing/2014/main" id="{38D04C01-1736-408F-8894-1D50CB53D405}"/>
              </a:ext>
            </a:extLst>
          </p:cNvPr>
          <p:cNvSpPr/>
          <p:nvPr/>
        </p:nvSpPr>
        <p:spPr>
          <a:xfrm>
            <a:off x="680935" y="804620"/>
            <a:ext cx="5268761" cy="291426"/>
          </a:xfrm>
          <a:prstGeom prst="rect">
            <a:avLst/>
          </a:prstGeom>
        </p:spPr>
        <p:txBody>
          <a:bodyPr wrap="square">
            <a:spAutoFit/>
          </a:bodyPr>
          <a:lstStyle/>
          <a:p>
            <a:pPr defTabSz="941755">
              <a:lnSpc>
                <a:spcPct val="150000"/>
              </a:lnSpc>
            </a:pPr>
            <a:endParaRPr lang="en-US" altLang="zh-CN" sz="960" dirty="0">
              <a:solidFill>
                <a:prstClr val="black">
                  <a:lumMod val="65000"/>
                  <a:lumOff val="35000"/>
                </a:prstClr>
              </a:solidFill>
              <a:latin typeface="+mj-ea"/>
              <a:ea typeface="+mj-ea"/>
              <a:cs typeface="Open Sans Light" panose="020B0306030504020204" pitchFamily="34" charset="0"/>
            </a:endParaRPr>
          </a:p>
        </p:txBody>
      </p:sp>
      <p:grpSp>
        <p:nvGrpSpPr>
          <p:cNvPr id="27" name="Group 26">
            <a:extLst>
              <a:ext uri="{FF2B5EF4-FFF2-40B4-BE49-F238E27FC236}">
                <a16:creationId xmlns:a16="http://schemas.microsoft.com/office/drawing/2014/main" id="{2FA929D5-3109-4E50-BF4B-1249EA8392E3}"/>
              </a:ext>
            </a:extLst>
          </p:cNvPr>
          <p:cNvGrpSpPr/>
          <p:nvPr/>
        </p:nvGrpSpPr>
        <p:grpSpPr>
          <a:xfrm>
            <a:off x="4243720" y="1907585"/>
            <a:ext cx="1813614" cy="1453146"/>
            <a:chOff x="4243720" y="1907585"/>
            <a:chExt cx="1813614" cy="1453146"/>
          </a:xfrm>
        </p:grpSpPr>
        <p:sp>
          <p:nvSpPr>
            <p:cNvPr id="37" name="Rounded Rectangle 3">
              <a:extLst>
                <a:ext uri="{FF2B5EF4-FFF2-40B4-BE49-F238E27FC236}">
                  <a16:creationId xmlns:a16="http://schemas.microsoft.com/office/drawing/2014/main" id="{447BB917-7169-4646-8666-6970EA288E5F}"/>
                </a:ext>
              </a:extLst>
            </p:cNvPr>
            <p:cNvSpPr/>
            <p:nvPr/>
          </p:nvSpPr>
          <p:spPr>
            <a:xfrm>
              <a:off x="4243720" y="1907585"/>
              <a:ext cx="1813613" cy="1453139"/>
            </a:xfrm>
            <a:prstGeom prst="roundRect">
              <a:avLst>
                <a:gd name="adj" fmla="val 0"/>
              </a:avLst>
            </a:prstGeom>
            <a:solidFill>
              <a:schemeClr val="bg2">
                <a:lumMod val="60000"/>
                <a:lumOff val="40000"/>
              </a:schemeClr>
            </a:solidFill>
            <a:ln w="12700" cap="flat" cmpd="sng" algn="ctr">
              <a:solidFill>
                <a:srgbClr val="F8FAFB">
                  <a:lumMod val="90000"/>
                </a:srgbClr>
              </a:solidFill>
              <a:prstDash val="solid"/>
              <a:miter lim="800000"/>
            </a:ln>
            <a:effectLst/>
          </p:spPr>
          <p:txBody>
            <a:bodyPr rtlCol="0" anchor="ctr"/>
            <a:lstStyle/>
            <a:p>
              <a:pPr algn="ctr" defTabSz="941755">
                <a:defRPr/>
              </a:pPr>
              <a:endParaRPr lang="en-US" sz="1854" kern="0" dirty="0">
                <a:solidFill>
                  <a:schemeClr val="bg1"/>
                </a:solidFill>
              </a:endParaRPr>
            </a:p>
          </p:txBody>
        </p:sp>
        <p:sp>
          <p:nvSpPr>
            <p:cNvPr id="39" name="Shape 2498">
              <a:extLst>
                <a:ext uri="{FF2B5EF4-FFF2-40B4-BE49-F238E27FC236}">
                  <a16:creationId xmlns:a16="http://schemas.microsoft.com/office/drawing/2014/main" id="{7F1F9708-B774-43AA-8EB1-7E883C007997}"/>
                </a:ext>
              </a:extLst>
            </p:cNvPr>
            <p:cNvSpPr/>
            <p:nvPr/>
          </p:nvSpPr>
          <p:spPr>
            <a:xfrm>
              <a:off x="5005902" y="2666715"/>
              <a:ext cx="289249" cy="236641"/>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0800" y="1200"/>
                  </a:ln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10800" y="0"/>
                  </a:ln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bg1"/>
            </a:solidFill>
            <a:ln w="12700">
              <a:miter lim="400000"/>
            </a:ln>
          </p:spPr>
          <p:txBody>
            <a:bodyPr lIns="19507" tIns="19507" rIns="19507" bIns="19507" anchor="ctr"/>
            <a:lstStyle/>
            <a:p>
              <a:pPr algn="ctr" defTabSz="234066">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kern="0" dirty="0">
                <a:solidFill>
                  <a:schemeClr val="bg1"/>
                </a:solidFill>
                <a:effectLst>
                  <a:outerShdw blurRad="38100" dist="12700" dir="5400000" rotWithShape="0">
                    <a:srgbClr val="000000">
                      <a:alpha val="50000"/>
                    </a:srgbClr>
                  </a:outerShdw>
                </a:effectLst>
                <a:ea typeface="Arial"/>
                <a:cs typeface="Arial"/>
                <a:sym typeface="Gill Sans"/>
              </a:endParaRPr>
            </a:p>
          </p:txBody>
        </p:sp>
        <p:cxnSp>
          <p:nvCxnSpPr>
            <p:cNvPr id="41" name="直接连接符 36">
              <a:extLst>
                <a:ext uri="{FF2B5EF4-FFF2-40B4-BE49-F238E27FC236}">
                  <a16:creationId xmlns:a16="http://schemas.microsoft.com/office/drawing/2014/main" id="{82A7F145-040D-441E-BC2D-4DA95B9F8B65}"/>
                </a:ext>
              </a:extLst>
            </p:cNvPr>
            <p:cNvCxnSpPr/>
            <p:nvPr/>
          </p:nvCxnSpPr>
          <p:spPr>
            <a:xfrm>
              <a:off x="4523016" y="3360731"/>
              <a:ext cx="1255021" cy="0"/>
            </a:xfrm>
            <a:prstGeom prst="line">
              <a:avLst/>
            </a:prstGeom>
            <a:ln>
              <a:solidFill>
                <a:srgbClr val="0F85F1"/>
              </a:solidFill>
            </a:ln>
          </p:spPr>
          <p:style>
            <a:lnRef idx="1">
              <a:schemeClr val="accent1"/>
            </a:lnRef>
            <a:fillRef idx="0">
              <a:schemeClr val="accent1"/>
            </a:fillRef>
            <a:effectRef idx="0">
              <a:schemeClr val="accent1"/>
            </a:effectRef>
            <a:fontRef idx="minor">
              <a:schemeClr val="tx1"/>
            </a:fontRef>
          </p:style>
        </p:cxnSp>
        <p:sp>
          <p:nvSpPr>
            <p:cNvPr id="43" name="MH_Entry_1">
              <a:hlinkClick r:id="rId7" action="ppaction://hlinksldjump"/>
              <a:extLst>
                <a:ext uri="{FF2B5EF4-FFF2-40B4-BE49-F238E27FC236}">
                  <a16:creationId xmlns:a16="http://schemas.microsoft.com/office/drawing/2014/main" id="{34CE5772-9F3B-42AE-B3DB-EA8B139DCE2A}"/>
                </a:ext>
              </a:extLst>
            </p:cNvPr>
            <p:cNvSpPr>
              <a:spLocks noChangeArrowheads="1"/>
            </p:cNvSpPr>
            <p:nvPr>
              <p:custDataLst>
                <p:tags r:id="rId5"/>
              </p:custDataLst>
            </p:nvPr>
          </p:nvSpPr>
          <p:spPr bwMode="auto">
            <a:xfrm>
              <a:off x="4243721" y="1907585"/>
              <a:ext cx="1813613" cy="4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5840" tIns="0" rIns="0" bIns="0" anchor="ctr" anchorCtr="0">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30000"/>
                </a:lnSpc>
                <a:spcBef>
                  <a:spcPct val="0"/>
                </a:spcBef>
                <a:buNone/>
              </a:pPr>
              <a:r>
                <a:rPr lang="en-US" altLang="zh-CN" sz="192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4 </a:t>
              </a:r>
              <a:r>
                <a:rPr lang="en-US" altLang="zh-CN"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Technical Characteristics</a:t>
              </a:r>
              <a:endParaRPr lang="zh-CN" altLang="en-US"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endParaRPr>
            </a:p>
          </p:txBody>
        </p:sp>
        <p:sp>
          <p:nvSpPr>
            <p:cNvPr id="44" name="椭圆 48">
              <a:extLst>
                <a:ext uri="{FF2B5EF4-FFF2-40B4-BE49-F238E27FC236}">
                  <a16:creationId xmlns:a16="http://schemas.microsoft.com/office/drawing/2014/main" id="{F051679E-189D-4633-9DCF-4F5BCCC07AD8}"/>
                </a:ext>
              </a:extLst>
            </p:cNvPr>
            <p:cNvSpPr/>
            <p:nvPr/>
          </p:nvSpPr>
          <p:spPr>
            <a:xfrm>
              <a:off x="4838585" y="2471228"/>
              <a:ext cx="623883" cy="623883"/>
            </a:xfrm>
            <a:prstGeom prst="ellipse">
              <a:avLst/>
            </a:prstGeom>
            <a:noFill/>
            <a:ln>
              <a:solidFill>
                <a:srgbClr val="0F85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45" name="Rounded Rectangle 3">
              <a:extLst>
                <a:ext uri="{FF2B5EF4-FFF2-40B4-BE49-F238E27FC236}">
                  <a16:creationId xmlns:a16="http://schemas.microsoft.com/office/drawing/2014/main" id="{F99D34E3-DE80-4BB1-A5A7-3183D10B29ED}"/>
                </a:ext>
              </a:extLst>
            </p:cNvPr>
            <p:cNvSpPr/>
            <p:nvPr/>
          </p:nvSpPr>
          <p:spPr>
            <a:xfrm>
              <a:off x="4310559" y="1962796"/>
              <a:ext cx="1695845" cy="1348073"/>
            </a:xfrm>
            <a:prstGeom prst="roundRect">
              <a:avLst>
                <a:gd name="adj" fmla="val 0"/>
              </a:avLst>
            </a:prstGeom>
            <a:noFill/>
            <a:ln w="12700" cap="flat" cmpd="sng" algn="ctr">
              <a:solidFill>
                <a:srgbClr val="0F85F1"/>
              </a:solidFill>
              <a:prstDash val="solid"/>
              <a:miter lim="800000"/>
            </a:ln>
            <a:effectLst/>
          </p:spPr>
          <p:txBody>
            <a:bodyPr rtlCol="0" anchor="ctr"/>
            <a:lstStyle/>
            <a:p>
              <a:pPr algn="ctr" defTabSz="941755">
                <a:defRPr/>
              </a:pPr>
              <a:endParaRPr lang="en-US" sz="1854" kern="0" dirty="0">
                <a:solidFill>
                  <a:schemeClr val="bg1"/>
                </a:solidFill>
              </a:endParaRPr>
            </a:p>
          </p:txBody>
        </p:sp>
      </p:grpSp>
      <p:grpSp>
        <p:nvGrpSpPr>
          <p:cNvPr id="46" name="Group 45">
            <a:extLst>
              <a:ext uri="{FF2B5EF4-FFF2-40B4-BE49-F238E27FC236}">
                <a16:creationId xmlns:a16="http://schemas.microsoft.com/office/drawing/2014/main" id="{0590622E-F993-4A1F-A004-751F4DA8B6F8}"/>
              </a:ext>
            </a:extLst>
          </p:cNvPr>
          <p:cNvGrpSpPr/>
          <p:nvPr/>
        </p:nvGrpSpPr>
        <p:grpSpPr>
          <a:xfrm>
            <a:off x="6385781" y="1857273"/>
            <a:ext cx="1813613" cy="1453146"/>
            <a:chOff x="6679237" y="3070245"/>
            <a:chExt cx="4572002" cy="3663287"/>
          </a:xfrm>
        </p:grpSpPr>
        <p:sp>
          <p:nvSpPr>
            <p:cNvPr id="47" name="Rounded Rectangle 16">
              <a:extLst>
                <a:ext uri="{FF2B5EF4-FFF2-40B4-BE49-F238E27FC236}">
                  <a16:creationId xmlns:a16="http://schemas.microsoft.com/office/drawing/2014/main" id="{76A60503-58FE-469A-B1EE-42548C986173}"/>
                </a:ext>
              </a:extLst>
            </p:cNvPr>
            <p:cNvSpPr/>
            <p:nvPr/>
          </p:nvSpPr>
          <p:spPr>
            <a:xfrm>
              <a:off x="6679237" y="3070245"/>
              <a:ext cx="4572002" cy="3663264"/>
            </a:xfrm>
            <a:prstGeom prst="roundRect">
              <a:avLst>
                <a:gd name="adj" fmla="val 0"/>
              </a:avLst>
            </a:prstGeom>
            <a:solidFill>
              <a:schemeClr val="accent1">
                <a:lumMod val="75000"/>
              </a:schemeClr>
            </a:solidFill>
            <a:ln w="12700" cap="flat" cmpd="sng" algn="ctr">
              <a:solidFill>
                <a:srgbClr val="F8FAFB">
                  <a:lumMod val="90000"/>
                </a:srgbClr>
              </a:solidFill>
              <a:prstDash val="solid"/>
              <a:miter lim="800000"/>
            </a:ln>
            <a:effectLst/>
          </p:spPr>
          <p:txBody>
            <a:bodyPr rtlCol="0" anchor="ctr"/>
            <a:lstStyle/>
            <a:p>
              <a:pPr algn="ctr" defTabSz="941755">
                <a:defRPr/>
              </a:pPr>
              <a:endParaRPr lang="en-US" sz="1854" kern="0" dirty="0">
                <a:solidFill>
                  <a:schemeClr val="bg1"/>
                </a:solidFill>
              </a:endParaRPr>
            </a:p>
          </p:txBody>
        </p:sp>
        <p:sp>
          <p:nvSpPr>
            <p:cNvPr id="48" name="Shape 2539">
              <a:extLst>
                <a:ext uri="{FF2B5EF4-FFF2-40B4-BE49-F238E27FC236}">
                  <a16:creationId xmlns:a16="http://schemas.microsoft.com/office/drawing/2014/main" id="{D92A9F86-67C5-464A-AB95-B8A8E1332EC2}"/>
                </a:ext>
              </a:extLst>
            </p:cNvPr>
            <p:cNvSpPr/>
            <p:nvPr/>
          </p:nvSpPr>
          <p:spPr>
            <a:xfrm>
              <a:off x="8600646" y="4851394"/>
              <a:ext cx="729178" cy="729125"/>
            </a:xfrm>
            <a:custGeom>
              <a:avLst/>
              <a:gdLst/>
              <a:ahLst/>
              <a:cxnLst>
                <a:cxn ang="0">
                  <a:pos x="wd2" y="hd2"/>
                </a:cxn>
                <a:cxn ang="5400000">
                  <a:pos x="wd2" y="hd2"/>
                </a:cxn>
                <a:cxn ang="10800000">
                  <a:pos x="wd2" y="hd2"/>
                </a:cxn>
                <a:cxn ang="16200000">
                  <a:pos x="wd2" y="hd2"/>
                </a:cxn>
              </a:cxnLst>
              <a:rect l="0" t="0" r="r" b="b"/>
              <a:pathLst>
                <a:path w="21600" h="21600" extrusionOk="0">
                  <a:moveTo>
                    <a:pt x="12764" y="19636"/>
                  </a:moveTo>
                  <a:cubicBezTo>
                    <a:pt x="12764" y="20178"/>
                    <a:pt x="12324" y="20618"/>
                    <a:pt x="11782" y="20618"/>
                  </a:cubicBezTo>
                  <a:lnTo>
                    <a:pt x="9818" y="20618"/>
                  </a:lnTo>
                  <a:cubicBezTo>
                    <a:pt x="9276" y="20618"/>
                    <a:pt x="8836" y="20178"/>
                    <a:pt x="8836" y="19636"/>
                  </a:cubicBezTo>
                  <a:lnTo>
                    <a:pt x="8836" y="17673"/>
                  </a:lnTo>
                  <a:cubicBezTo>
                    <a:pt x="8836" y="17131"/>
                    <a:pt x="9276" y="16691"/>
                    <a:pt x="9818" y="16691"/>
                  </a:cubicBezTo>
                  <a:lnTo>
                    <a:pt x="11782" y="16691"/>
                  </a:lnTo>
                  <a:cubicBezTo>
                    <a:pt x="12324" y="16691"/>
                    <a:pt x="12764" y="17131"/>
                    <a:pt x="12764" y="17673"/>
                  </a:cubicBezTo>
                  <a:cubicBezTo>
                    <a:pt x="12764" y="17673"/>
                    <a:pt x="12764" y="19636"/>
                    <a:pt x="12764" y="19636"/>
                  </a:cubicBezTo>
                  <a:close/>
                  <a:moveTo>
                    <a:pt x="11782" y="15709"/>
                  </a:moveTo>
                  <a:lnTo>
                    <a:pt x="9818" y="15709"/>
                  </a:lnTo>
                  <a:cubicBezTo>
                    <a:pt x="8734" y="15709"/>
                    <a:pt x="7855" y="16588"/>
                    <a:pt x="7855" y="17673"/>
                  </a:cubicBezTo>
                  <a:lnTo>
                    <a:pt x="7855" y="19636"/>
                  </a:lnTo>
                  <a:cubicBezTo>
                    <a:pt x="7855" y="20721"/>
                    <a:pt x="8734" y="21600"/>
                    <a:pt x="9818" y="21600"/>
                  </a:cubicBezTo>
                  <a:lnTo>
                    <a:pt x="11782" y="21600"/>
                  </a:lnTo>
                  <a:cubicBezTo>
                    <a:pt x="12866" y="21600"/>
                    <a:pt x="13745" y="20721"/>
                    <a:pt x="13745" y="19636"/>
                  </a:cubicBezTo>
                  <a:lnTo>
                    <a:pt x="13745" y="17673"/>
                  </a:lnTo>
                  <a:cubicBezTo>
                    <a:pt x="13745" y="16588"/>
                    <a:pt x="12866" y="15709"/>
                    <a:pt x="11782" y="15709"/>
                  </a:cubicBezTo>
                  <a:moveTo>
                    <a:pt x="20618" y="19636"/>
                  </a:moveTo>
                  <a:cubicBezTo>
                    <a:pt x="20618" y="20178"/>
                    <a:pt x="20178" y="20618"/>
                    <a:pt x="19636" y="20618"/>
                  </a:cubicBezTo>
                  <a:lnTo>
                    <a:pt x="17673" y="20618"/>
                  </a:lnTo>
                  <a:cubicBezTo>
                    <a:pt x="17131" y="20618"/>
                    <a:pt x="16691" y="20178"/>
                    <a:pt x="16691" y="19636"/>
                  </a:cubicBezTo>
                  <a:lnTo>
                    <a:pt x="16691" y="17673"/>
                  </a:lnTo>
                  <a:cubicBezTo>
                    <a:pt x="16691" y="17131"/>
                    <a:pt x="17131" y="16691"/>
                    <a:pt x="17673" y="16691"/>
                  </a:cubicBezTo>
                  <a:lnTo>
                    <a:pt x="19636" y="16691"/>
                  </a:lnTo>
                  <a:cubicBezTo>
                    <a:pt x="20178" y="16691"/>
                    <a:pt x="20618" y="17131"/>
                    <a:pt x="20618" y="17673"/>
                  </a:cubicBezTo>
                  <a:cubicBezTo>
                    <a:pt x="20618" y="17673"/>
                    <a:pt x="20618" y="19636"/>
                    <a:pt x="20618" y="19636"/>
                  </a:cubicBezTo>
                  <a:close/>
                  <a:moveTo>
                    <a:pt x="19636" y="15709"/>
                  </a:moveTo>
                  <a:lnTo>
                    <a:pt x="17673" y="15709"/>
                  </a:lnTo>
                  <a:cubicBezTo>
                    <a:pt x="16588" y="15709"/>
                    <a:pt x="15709" y="16588"/>
                    <a:pt x="15709" y="17673"/>
                  </a:cubicBezTo>
                  <a:lnTo>
                    <a:pt x="15709" y="19636"/>
                  </a:lnTo>
                  <a:cubicBezTo>
                    <a:pt x="15709" y="20721"/>
                    <a:pt x="16588" y="21600"/>
                    <a:pt x="17673" y="21600"/>
                  </a:cubicBezTo>
                  <a:lnTo>
                    <a:pt x="19636" y="21600"/>
                  </a:lnTo>
                  <a:cubicBezTo>
                    <a:pt x="20721" y="21600"/>
                    <a:pt x="21600" y="20721"/>
                    <a:pt x="21600" y="19636"/>
                  </a:cubicBezTo>
                  <a:lnTo>
                    <a:pt x="21600" y="17673"/>
                  </a:lnTo>
                  <a:cubicBezTo>
                    <a:pt x="21600" y="16588"/>
                    <a:pt x="20721" y="15709"/>
                    <a:pt x="19636" y="15709"/>
                  </a:cubicBezTo>
                  <a:moveTo>
                    <a:pt x="4909" y="19636"/>
                  </a:moveTo>
                  <a:cubicBezTo>
                    <a:pt x="4909" y="20178"/>
                    <a:pt x="4469" y="20618"/>
                    <a:pt x="3927" y="20618"/>
                  </a:cubicBezTo>
                  <a:lnTo>
                    <a:pt x="1964" y="20618"/>
                  </a:lnTo>
                  <a:cubicBezTo>
                    <a:pt x="1422" y="20618"/>
                    <a:pt x="982" y="20178"/>
                    <a:pt x="982" y="19636"/>
                  </a:cubicBezTo>
                  <a:lnTo>
                    <a:pt x="982" y="17673"/>
                  </a:lnTo>
                  <a:cubicBezTo>
                    <a:pt x="982" y="17131"/>
                    <a:pt x="1422" y="16691"/>
                    <a:pt x="1964" y="16691"/>
                  </a:cubicBezTo>
                  <a:lnTo>
                    <a:pt x="3927" y="16691"/>
                  </a:lnTo>
                  <a:cubicBezTo>
                    <a:pt x="4469" y="16691"/>
                    <a:pt x="4909" y="17131"/>
                    <a:pt x="4909" y="17673"/>
                  </a:cubicBezTo>
                  <a:cubicBezTo>
                    <a:pt x="4909" y="17673"/>
                    <a:pt x="4909" y="19636"/>
                    <a:pt x="4909" y="19636"/>
                  </a:cubicBezTo>
                  <a:close/>
                  <a:moveTo>
                    <a:pt x="3927" y="15709"/>
                  </a:moveTo>
                  <a:lnTo>
                    <a:pt x="1964" y="15709"/>
                  </a:lnTo>
                  <a:cubicBezTo>
                    <a:pt x="879" y="15709"/>
                    <a:pt x="0" y="16588"/>
                    <a:pt x="0" y="17673"/>
                  </a:cubicBezTo>
                  <a:lnTo>
                    <a:pt x="0" y="19636"/>
                  </a:lnTo>
                  <a:cubicBezTo>
                    <a:pt x="0" y="20721"/>
                    <a:pt x="879" y="21600"/>
                    <a:pt x="1964" y="21600"/>
                  </a:cubicBezTo>
                  <a:lnTo>
                    <a:pt x="3927" y="21600"/>
                  </a:lnTo>
                  <a:cubicBezTo>
                    <a:pt x="5012" y="21600"/>
                    <a:pt x="5891" y="20721"/>
                    <a:pt x="5891" y="19636"/>
                  </a:cubicBezTo>
                  <a:lnTo>
                    <a:pt x="5891" y="17673"/>
                  </a:lnTo>
                  <a:cubicBezTo>
                    <a:pt x="5891" y="16588"/>
                    <a:pt x="5012" y="15709"/>
                    <a:pt x="3927" y="15709"/>
                  </a:cubicBezTo>
                  <a:moveTo>
                    <a:pt x="2945" y="14727"/>
                  </a:moveTo>
                  <a:cubicBezTo>
                    <a:pt x="3217" y="14727"/>
                    <a:pt x="3436" y="14507"/>
                    <a:pt x="3436" y="14236"/>
                  </a:cubicBezTo>
                  <a:lnTo>
                    <a:pt x="3436" y="10800"/>
                  </a:lnTo>
                  <a:lnTo>
                    <a:pt x="10309" y="10800"/>
                  </a:lnTo>
                  <a:lnTo>
                    <a:pt x="10309" y="14236"/>
                  </a:lnTo>
                  <a:cubicBezTo>
                    <a:pt x="10309" y="14507"/>
                    <a:pt x="10529" y="14727"/>
                    <a:pt x="10800" y="14727"/>
                  </a:cubicBezTo>
                  <a:cubicBezTo>
                    <a:pt x="11071" y="14727"/>
                    <a:pt x="11291" y="14507"/>
                    <a:pt x="11291" y="14236"/>
                  </a:cubicBezTo>
                  <a:lnTo>
                    <a:pt x="11291" y="10800"/>
                  </a:lnTo>
                  <a:lnTo>
                    <a:pt x="18164" y="10800"/>
                  </a:lnTo>
                  <a:lnTo>
                    <a:pt x="18164" y="14236"/>
                  </a:lnTo>
                  <a:cubicBezTo>
                    <a:pt x="18164" y="14507"/>
                    <a:pt x="18384" y="14727"/>
                    <a:pt x="18655" y="14727"/>
                  </a:cubicBezTo>
                  <a:cubicBezTo>
                    <a:pt x="18926" y="14727"/>
                    <a:pt x="19145" y="14507"/>
                    <a:pt x="19145" y="14236"/>
                  </a:cubicBezTo>
                  <a:lnTo>
                    <a:pt x="19145" y="10309"/>
                  </a:lnTo>
                  <a:cubicBezTo>
                    <a:pt x="19145" y="10038"/>
                    <a:pt x="18926" y="9818"/>
                    <a:pt x="18655" y="9818"/>
                  </a:cubicBezTo>
                  <a:lnTo>
                    <a:pt x="11291" y="9818"/>
                  </a:lnTo>
                  <a:lnTo>
                    <a:pt x="11291" y="7364"/>
                  </a:lnTo>
                  <a:cubicBezTo>
                    <a:pt x="11291" y="7093"/>
                    <a:pt x="11071" y="6873"/>
                    <a:pt x="10800" y="6873"/>
                  </a:cubicBezTo>
                  <a:cubicBezTo>
                    <a:pt x="10529" y="6873"/>
                    <a:pt x="10309" y="7093"/>
                    <a:pt x="10309" y="7364"/>
                  </a:cubicBezTo>
                  <a:lnTo>
                    <a:pt x="10309" y="9818"/>
                  </a:lnTo>
                  <a:lnTo>
                    <a:pt x="2945" y="9818"/>
                  </a:lnTo>
                  <a:cubicBezTo>
                    <a:pt x="2674" y="9818"/>
                    <a:pt x="2455" y="10038"/>
                    <a:pt x="2455" y="10309"/>
                  </a:cubicBezTo>
                  <a:lnTo>
                    <a:pt x="2455" y="14236"/>
                  </a:lnTo>
                  <a:cubicBezTo>
                    <a:pt x="2455" y="14507"/>
                    <a:pt x="2674" y="14727"/>
                    <a:pt x="2945" y="14727"/>
                  </a:cubicBezTo>
                  <a:moveTo>
                    <a:pt x="8836" y="1964"/>
                  </a:moveTo>
                  <a:cubicBezTo>
                    <a:pt x="8836" y="1422"/>
                    <a:pt x="9276" y="982"/>
                    <a:pt x="9818" y="982"/>
                  </a:cubicBezTo>
                  <a:lnTo>
                    <a:pt x="11782" y="982"/>
                  </a:lnTo>
                  <a:cubicBezTo>
                    <a:pt x="12324" y="982"/>
                    <a:pt x="12764" y="1422"/>
                    <a:pt x="12764" y="1964"/>
                  </a:cubicBezTo>
                  <a:lnTo>
                    <a:pt x="12764" y="3927"/>
                  </a:lnTo>
                  <a:cubicBezTo>
                    <a:pt x="12764" y="4469"/>
                    <a:pt x="12324" y="4909"/>
                    <a:pt x="11782" y="4909"/>
                  </a:cubicBezTo>
                  <a:lnTo>
                    <a:pt x="9818" y="4909"/>
                  </a:lnTo>
                  <a:cubicBezTo>
                    <a:pt x="9276" y="4909"/>
                    <a:pt x="8836" y="4469"/>
                    <a:pt x="8836" y="3927"/>
                  </a:cubicBezTo>
                  <a:cubicBezTo>
                    <a:pt x="8836" y="3927"/>
                    <a:pt x="8836" y="1964"/>
                    <a:pt x="8836" y="1964"/>
                  </a:cubicBezTo>
                  <a:close/>
                  <a:moveTo>
                    <a:pt x="9818" y="5891"/>
                  </a:moveTo>
                  <a:lnTo>
                    <a:pt x="11782" y="5891"/>
                  </a:lnTo>
                  <a:cubicBezTo>
                    <a:pt x="12866" y="5891"/>
                    <a:pt x="13745" y="5012"/>
                    <a:pt x="13745" y="3927"/>
                  </a:cubicBezTo>
                  <a:lnTo>
                    <a:pt x="13745" y="1964"/>
                  </a:lnTo>
                  <a:cubicBezTo>
                    <a:pt x="13745" y="879"/>
                    <a:pt x="12866" y="0"/>
                    <a:pt x="11782" y="0"/>
                  </a:cubicBezTo>
                  <a:lnTo>
                    <a:pt x="9818" y="0"/>
                  </a:lnTo>
                  <a:cubicBezTo>
                    <a:pt x="8734" y="0"/>
                    <a:pt x="7855" y="879"/>
                    <a:pt x="7855" y="1964"/>
                  </a:cubicBezTo>
                  <a:lnTo>
                    <a:pt x="7855" y="3927"/>
                  </a:lnTo>
                  <a:cubicBezTo>
                    <a:pt x="7855" y="5012"/>
                    <a:pt x="8734" y="5891"/>
                    <a:pt x="9818" y="5891"/>
                  </a:cubicBezTo>
                </a:path>
              </a:pathLst>
            </a:custGeom>
            <a:solidFill>
              <a:schemeClr val="bg1"/>
            </a:solidFill>
            <a:ln w="12700">
              <a:miter lim="400000"/>
            </a:ln>
          </p:spPr>
          <p:txBody>
            <a:bodyPr lIns="19507" tIns="19507" rIns="19507" bIns="19507" anchor="ctr"/>
            <a:lstStyle/>
            <a:p>
              <a:pPr algn="ctr" defTabSz="234066">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kern="0" dirty="0">
                <a:solidFill>
                  <a:schemeClr val="bg1"/>
                </a:solidFill>
                <a:effectLst>
                  <a:outerShdw blurRad="38100" dist="12700" dir="5400000" rotWithShape="0">
                    <a:srgbClr val="000000">
                      <a:alpha val="50000"/>
                    </a:srgbClr>
                  </a:outerShdw>
                </a:effectLst>
                <a:ea typeface="Arial"/>
                <a:cs typeface="Arial"/>
                <a:sym typeface="Gill Sans"/>
              </a:endParaRPr>
            </a:p>
          </p:txBody>
        </p:sp>
        <p:cxnSp>
          <p:nvCxnSpPr>
            <p:cNvPr id="49" name="直接连接符 37">
              <a:extLst>
                <a:ext uri="{FF2B5EF4-FFF2-40B4-BE49-F238E27FC236}">
                  <a16:creationId xmlns:a16="http://schemas.microsoft.com/office/drawing/2014/main" id="{C46926A1-72CB-4316-BAA7-EB22AB1108CC}"/>
                </a:ext>
              </a:extLst>
            </p:cNvPr>
            <p:cNvCxnSpPr/>
            <p:nvPr/>
          </p:nvCxnSpPr>
          <p:spPr>
            <a:xfrm>
              <a:off x="7519041" y="6733532"/>
              <a:ext cx="3163825" cy="0"/>
            </a:xfrm>
            <a:prstGeom prst="line">
              <a:avLst/>
            </a:prstGeom>
            <a:ln>
              <a:solidFill>
                <a:srgbClr val="0F85F1"/>
              </a:solidFill>
            </a:ln>
          </p:spPr>
          <p:style>
            <a:lnRef idx="1">
              <a:schemeClr val="accent1"/>
            </a:lnRef>
            <a:fillRef idx="0">
              <a:schemeClr val="accent1"/>
            </a:fillRef>
            <a:effectRef idx="0">
              <a:schemeClr val="accent1"/>
            </a:effectRef>
            <a:fontRef idx="minor">
              <a:schemeClr val="tx1"/>
            </a:fontRef>
          </p:style>
        </p:cxnSp>
        <p:sp>
          <p:nvSpPr>
            <p:cNvPr id="50" name="MH_Entry_1">
              <a:hlinkClick r:id="rId7" action="ppaction://hlinksldjump"/>
              <a:extLst>
                <a:ext uri="{FF2B5EF4-FFF2-40B4-BE49-F238E27FC236}">
                  <a16:creationId xmlns:a16="http://schemas.microsoft.com/office/drawing/2014/main" id="{B7DF845A-3116-4C3A-894B-A6961774179F}"/>
                </a:ext>
              </a:extLst>
            </p:cNvPr>
            <p:cNvSpPr>
              <a:spLocks noChangeArrowheads="1"/>
            </p:cNvSpPr>
            <p:nvPr>
              <p:custDataLst>
                <p:tags r:id="rId4"/>
              </p:custDataLst>
            </p:nvPr>
          </p:nvSpPr>
          <p:spPr bwMode="auto">
            <a:xfrm>
              <a:off x="6679237" y="3070245"/>
              <a:ext cx="4571999" cy="1140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5840" tIns="0" rIns="0" bIns="0" anchor="ctr" anchorCtr="0">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30000"/>
                </a:lnSpc>
                <a:spcBef>
                  <a:spcPct val="0"/>
                </a:spcBef>
                <a:buNone/>
              </a:pPr>
              <a:r>
                <a:rPr lang="en-US" altLang="zh-CN" sz="192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3</a:t>
              </a:r>
              <a:r>
                <a:rPr lang="en-US" altLang="zh-CN"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 Visions</a:t>
              </a:r>
              <a:endParaRPr lang="zh-CN" altLang="en-US"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endParaRPr>
            </a:p>
          </p:txBody>
        </p:sp>
        <p:sp>
          <p:nvSpPr>
            <p:cNvPr id="51" name="椭圆 49">
              <a:extLst>
                <a:ext uri="{FF2B5EF4-FFF2-40B4-BE49-F238E27FC236}">
                  <a16:creationId xmlns:a16="http://schemas.microsoft.com/office/drawing/2014/main" id="{06FA3C35-6F9E-40FC-AD8C-210C11D1BBB8}"/>
                </a:ext>
              </a:extLst>
            </p:cNvPr>
            <p:cNvSpPr/>
            <p:nvPr/>
          </p:nvSpPr>
          <p:spPr>
            <a:xfrm>
              <a:off x="8178853" y="4491152"/>
              <a:ext cx="1572769" cy="1572769"/>
            </a:xfrm>
            <a:prstGeom prst="ellipse">
              <a:avLst/>
            </a:prstGeom>
            <a:noFill/>
            <a:ln>
              <a:solidFill>
                <a:srgbClr val="0F85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52" name="Rounded Rectangle 3">
              <a:extLst>
                <a:ext uri="{FF2B5EF4-FFF2-40B4-BE49-F238E27FC236}">
                  <a16:creationId xmlns:a16="http://schemas.microsoft.com/office/drawing/2014/main" id="{D973299A-C8A2-4CC1-A55D-8A25D2601961}"/>
                </a:ext>
              </a:extLst>
            </p:cNvPr>
            <p:cNvSpPr/>
            <p:nvPr/>
          </p:nvSpPr>
          <p:spPr>
            <a:xfrm>
              <a:off x="6804850" y="3209428"/>
              <a:ext cx="4275113" cy="3398405"/>
            </a:xfrm>
            <a:prstGeom prst="roundRect">
              <a:avLst>
                <a:gd name="adj" fmla="val 0"/>
              </a:avLst>
            </a:prstGeom>
            <a:noFill/>
            <a:ln w="12700" cap="flat" cmpd="sng" algn="ctr">
              <a:solidFill>
                <a:srgbClr val="0F85F1"/>
              </a:solidFill>
              <a:prstDash val="solid"/>
              <a:miter lim="800000"/>
            </a:ln>
            <a:effectLst/>
          </p:spPr>
          <p:txBody>
            <a:bodyPr rtlCol="0" anchor="ctr"/>
            <a:lstStyle/>
            <a:p>
              <a:pPr algn="ctr" defTabSz="941755">
                <a:defRPr/>
              </a:pPr>
              <a:endParaRPr lang="en-US" sz="1854" kern="0" dirty="0">
                <a:solidFill>
                  <a:schemeClr val="bg1"/>
                </a:solidFill>
              </a:endParaRPr>
            </a:p>
          </p:txBody>
        </p:sp>
      </p:grpSp>
      <p:grpSp>
        <p:nvGrpSpPr>
          <p:cNvPr id="53" name="Group 52">
            <a:extLst>
              <a:ext uri="{FF2B5EF4-FFF2-40B4-BE49-F238E27FC236}">
                <a16:creationId xmlns:a16="http://schemas.microsoft.com/office/drawing/2014/main" id="{AFD4951B-3C96-4391-A672-F66C2025D4D3}"/>
              </a:ext>
            </a:extLst>
          </p:cNvPr>
          <p:cNvGrpSpPr/>
          <p:nvPr/>
        </p:nvGrpSpPr>
        <p:grpSpPr>
          <a:xfrm>
            <a:off x="5239770" y="3013225"/>
            <a:ext cx="1813613" cy="1435258"/>
            <a:chOff x="11709242" y="3115319"/>
            <a:chExt cx="4572000" cy="3618191"/>
          </a:xfrm>
        </p:grpSpPr>
        <p:sp>
          <p:nvSpPr>
            <p:cNvPr id="54" name="Rounded Rectangle 12">
              <a:extLst>
                <a:ext uri="{FF2B5EF4-FFF2-40B4-BE49-F238E27FC236}">
                  <a16:creationId xmlns:a16="http://schemas.microsoft.com/office/drawing/2014/main" id="{01477FAB-51A3-45F8-B972-C7C301CF4FD0}"/>
                </a:ext>
              </a:extLst>
            </p:cNvPr>
            <p:cNvSpPr/>
            <p:nvPr/>
          </p:nvSpPr>
          <p:spPr>
            <a:xfrm>
              <a:off x="11709242" y="3115319"/>
              <a:ext cx="4572000" cy="3618191"/>
            </a:xfrm>
            <a:prstGeom prst="roundRect">
              <a:avLst>
                <a:gd name="adj" fmla="val 0"/>
              </a:avLst>
            </a:prstGeom>
            <a:solidFill>
              <a:srgbClr val="0F85F1"/>
            </a:solidFill>
            <a:ln w="12700" cap="flat" cmpd="sng" algn="ctr">
              <a:solidFill>
                <a:srgbClr val="F8FAFB">
                  <a:lumMod val="90000"/>
                </a:srgbClr>
              </a:solidFill>
              <a:prstDash val="solid"/>
              <a:miter lim="800000"/>
            </a:ln>
            <a:effectLst/>
          </p:spPr>
          <p:txBody>
            <a:bodyPr rtlCol="0" anchor="ctr"/>
            <a:lstStyle/>
            <a:p>
              <a:pPr algn="ctr" defTabSz="941755">
                <a:defRPr/>
              </a:pPr>
              <a:endParaRPr lang="en-US" sz="1854" kern="0" dirty="0">
                <a:solidFill>
                  <a:schemeClr val="bg1"/>
                </a:solidFill>
              </a:endParaRPr>
            </a:p>
          </p:txBody>
        </p:sp>
        <p:sp>
          <p:nvSpPr>
            <p:cNvPr id="55" name="Shape 2532">
              <a:extLst>
                <a:ext uri="{FF2B5EF4-FFF2-40B4-BE49-F238E27FC236}">
                  <a16:creationId xmlns:a16="http://schemas.microsoft.com/office/drawing/2014/main" id="{DE61D4E5-C8E7-4038-9BB4-9E7993214525}"/>
                </a:ext>
              </a:extLst>
            </p:cNvPr>
            <p:cNvSpPr/>
            <p:nvPr/>
          </p:nvSpPr>
          <p:spPr>
            <a:xfrm>
              <a:off x="13630653" y="4896467"/>
              <a:ext cx="729178" cy="729125"/>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chemeClr val="bg1"/>
            </a:solidFill>
            <a:ln w="12700">
              <a:miter lim="400000"/>
            </a:ln>
          </p:spPr>
          <p:txBody>
            <a:bodyPr lIns="19507" tIns="19507" rIns="19507" bIns="19507" anchor="ctr"/>
            <a:lstStyle/>
            <a:p>
              <a:pPr algn="ctr" defTabSz="234066">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kern="0" dirty="0">
                <a:solidFill>
                  <a:schemeClr val="bg1"/>
                </a:solidFill>
                <a:effectLst>
                  <a:outerShdw blurRad="38100" dist="12700" dir="5400000" rotWithShape="0">
                    <a:srgbClr val="000000">
                      <a:alpha val="50000"/>
                    </a:srgbClr>
                  </a:outerShdw>
                </a:effectLst>
                <a:ea typeface="Arial"/>
                <a:cs typeface="Arial"/>
                <a:sym typeface="Gill Sans"/>
              </a:endParaRPr>
            </a:p>
          </p:txBody>
        </p:sp>
        <p:sp>
          <p:nvSpPr>
            <p:cNvPr id="56" name="MH_Entry_1">
              <a:hlinkClick r:id="rId7" action="ppaction://hlinksldjump"/>
              <a:extLst>
                <a:ext uri="{FF2B5EF4-FFF2-40B4-BE49-F238E27FC236}">
                  <a16:creationId xmlns:a16="http://schemas.microsoft.com/office/drawing/2014/main" id="{67A7A10A-F80A-4119-AB5E-6BE0C843D55B}"/>
                </a:ext>
              </a:extLst>
            </p:cNvPr>
            <p:cNvSpPr>
              <a:spLocks noChangeArrowheads="1"/>
            </p:cNvSpPr>
            <p:nvPr>
              <p:custDataLst>
                <p:tags r:id="rId3"/>
              </p:custDataLst>
            </p:nvPr>
          </p:nvSpPr>
          <p:spPr bwMode="auto">
            <a:xfrm>
              <a:off x="11709242" y="3115319"/>
              <a:ext cx="4572000" cy="1140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5840" tIns="0" rIns="0" bIns="0" anchor="ctr" anchorCtr="0">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30000"/>
                </a:lnSpc>
                <a:spcBef>
                  <a:spcPct val="0"/>
                </a:spcBef>
                <a:buNone/>
              </a:pPr>
              <a:r>
                <a:rPr lang="en-US" altLang="zh-CN" sz="192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“4+5”</a:t>
              </a:r>
              <a:r>
                <a:rPr lang="en-US" altLang="zh-CN"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Key Elements </a:t>
              </a:r>
              <a:endParaRPr lang="zh-CN" altLang="en-US"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endParaRPr>
            </a:p>
          </p:txBody>
        </p:sp>
        <p:sp>
          <p:nvSpPr>
            <p:cNvPr id="57" name="椭圆 53">
              <a:extLst>
                <a:ext uri="{FF2B5EF4-FFF2-40B4-BE49-F238E27FC236}">
                  <a16:creationId xmlns:a16="http://schemas.microsoft.com/office/drawing/2014/main" id="{2D1E2A80-1CD9-44DE-947E-3B141E579225}"/>
                </a:ext>
              </a:extLst>
            </p:cNvPr>
            <p:cNvSpPr/>
            <p:nvPr/>
          </p:nvSpPr>
          <p:spPr>
            <a:xfrm>
              <a:off x="13208858" y="4536226"/>
              <a:ext cx="1572768" cy="1572768"/>
            </a:xfrm>
            <a:prstGeom prst="ellipse">
              <a:avLst/>
            </a:prstGeom>
            <a:noFill/>
            <a:ln>
              <a:solidFill>
                <a:srgbClr val="323B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58" name="Rounded Rectangle 3">
              <a:extLst>
                <a:ext uri="{FF2B5EF4-FFF2-40B4-BE49-F238E27FC236}">
                  <a16:creationId xmlns:a16="http://schemas.microsoft.com/office/drawing/2014/main" id="{30BEAF65-7348-4735-86A8-252435E3AB71}"/>
                </a:ext>
              </a:extLst>
            </p:cNvPr>
            <p:cNvSpPr/>
            <p:nvPr/>
          </p:nvSpPr>
          <p:spPr>
            <a:xfrm>
              <a:off x="11856298" y="3254502"/>
              <a:ext cx="4275112" cy="3353332"/>
            </a:xfrm>
            <a:prstGeom prst="roundRect">
              <a:avLst>
                <a:gd name="adj" fmla="val 0"/>
              </a:avLst>
            </a:prstGeom>
            <a:noFill/>
            <a:ln w="12700" cap="flat" cmpd="sng" algn="ctr">
              <a:solidFill>
                <a:srgbClr val="323B43"/>
              </a:solidFill>
              <a:prstDash val="solid"/>
              <a:miter lim="800000"/>
            </a:ln>
            <a:effectLst/>
          </p:spPr>
          <p:txBody>
            <a:bodyPr rtlCol="0" anchor="ctr"/>
            <a:lstStyle/>
            <a:p>
              <a:pPr algn="ctr" defTabSz="941755">
                <a:defRPr/>
              </a:pPr>
              <a:endParaRPr lang="en-US" sz="1854" kern="0" dirty="0">
                <a:solidFill>
                  <a:schemeClr val="bg1"/>
                </a:solidFill>
              </a:endParaRPr>
            </a:p>
          </p:txBody>
        </p:sp>
      </p:grpSp>
      <p:grpSp>
        <p:nvGrpSpPr>
          <p:cNvPr id="5" name="Group 4">
            <a:extLst>
              <a:ext uri="{FF2B5EF4-FFF2-40B4-BE49-F238E27FC236}">
                <a16:creationId xmlns:a16="http://schemas.microsoft.com/office/drawing/2014/main" id="{3F36E629-8DF8-409D-A9F7-44DAB6E149D9}"/>
              </a:ext>
            </a:extLst>
          </p:cNvPr>
          <p:cNvGrpSpPr/>
          <p:nvPr/>
        </p:nvGrpSpPr>
        <p:grpSpPr>
          <a:xfrm>
            <a:off x="4255668" y="4244572"/>
            <a:ext cx="1813614" cy="1453139"/>
            <a:chOff x="1254528" y="4139041"/>
            <a:chExt cx="2438400" cy="1953743"/>
          </a:xfrm>
        </p:grpSpPr>
        <p:sp>
          <p:nvSpPr>
            <p:cNvPr id="62" name="Rounded Rectangle 19">
              <a:extLst>
                <a:ext uri="{FF2B5EF4-FFF2-40B4-BE49-F238E27FC236}">
                  <a16:creationId xmlns:a16="http://schemas.microsoft.com/office/drawing/2014/main" id="{2A6ED6D8-DEA7-4836-8127-B5F1B86221C6}"/>
                </a:ext>
              </a:extLst>
            </p:cNvPr>
            <p:cNvSpPr/>
            <p:nvPr/>
          </p:nvSpPr>
          <p:spPr>
            <a:xfrm>
              <a:off x="1254528" y="4139042"/>
              <a:ext cx="2438399" cy="1953742"/>
            </a:xfrm>
            <a:prstGeom prst="roundRect">
              <a:avLst>
                <a:gd name="adj" fmla="val 0"/>
              </a:avLst>
            </a:prstGeom>
            <a:solidFill>
              <a:srgbClr val="92D050"/>
            </a:solidFill>
            <a:ln w="12700" cap="flat" cmpd="sng" algn="ctr">
              <a:solidFill>
                <a:schemeClr val="bg1"/>
              </a:solidFill>
              <a:prstDash val="solid"/>
              <a:miter lim="800000"/>
            </a:ln>
            <a:effectLst/>
          </p:spPr>
          <p:txBody>
            <a:bodyPr rtlCol="0" anchor="ctr"/>
            <a:lstStyle/>
            <a:p>
              <a:pPr algn="ctr" defTabSz="941755">
                <a:defRPr/>
              </a:pPr>
              <a:endParaRPr lang="en-US" sz="1854" kern="0" dirty="0">
                <a:solidFill>
                  <a:schemeClr val="bg1"/>
                </a:solidFill>
              </a:endParaRPr>
            </a:p>
          </p:txBody>
        </p:sp>
        <p:sp>
          <p:nvSpPr>
            <p:cNvPr id="63" name="Shape 2485">
              <a:extLst>
                <a:ext uri="{FF2B5EF4-FFF2-40B4-BE49-F238E27FC236}">
                  <a16:creationId xmlns:a16="http://schemas.microsoft.com/office/drawing/2014/main" id="{D0F4EFBC-3160-4C9E-9448-D3DCEDF0A30D}"/>
                </a:ext>
              </a:extLst>
            </p:cNvPr>
            <p:cNvSpPr/>
            <p:nvPr/>
          </p:nvSpPr>
          <p:spPr>
            <a:xfrm>
              <a:off x="2279280" y="5112428"/>
              <a:ext cx="388895" cy="353516"/>
            </a:xfrm>
            <a:custGeom>
              <a:avLst/>
              <a:gdLst/>
              <a:ahLst/>
              <a:cxnLst>
                <a:cxn ang="0">
                  <a:pos x="wd2" y="hd2"/>
                </a:cxn>
                <a:cxn ang="5400000">
                  <a:pos x="wd2" y="hd2"/>
                </a:cxn>
                <a:cxn ang="10800000">
                  <a:pos x="wd2" y="hd2"/>
                </a:cxn>
                <a:cxn ang="16200000">
                  <a:pos x="wd2" y="hd2"/>
                </a:cxn>
              </a:cxnLst>
              <a:rect l="0" t="0" r="r" b="b"/>
              <a:pathLst>
                <a:path w="21600" h="21600" extrusionOk="0">
                  <a:moveTo>
                    <a:pt x="6382" y="10800"/>
                  </a:moveTo>
                  <a:cubicBezTo>
                    <a:pt x="6653" y="10800"/>
                    <a:pt x="6873" y="10559"/>
                    <a:pt x="6873" y="10260"/>
                  </a:cubicBezTo>
                  <a:cubicBezTo>
                    <a:pt x="6873" y="9962"/>
                    <a:pt x="6653" y="9720"/>
                    <a:pt x="6382" y="9720"/>
                  </a:cubicBezTo>
                  <a:cubicBezTo>
                    <a:pt x="6110" y="9720"/>
                    <a:pt x="5891" y="9962"/>
                    <a:pt x="5891" y="10260"/>
                  </a:cubicBezTo>
                  <a:cubicBezTo>
                    <a:pt x="5891" y="10559"/>
                    <a:pt x="6110" y="10800"/>
                    <a:pt x="6382" y="10800"/>
                  </a:cubicBezTo>
                  <a:moveTo>
                    <a:pt x="3436" y="10800"/>
                  </a:moveTo>
                  <a:cubicBezTo>
                    <a:pt x="3708" y="10800"/>
                    <a:pt x="3927" y="11042"/>
                    <a:pt x="3927" y="11340"/>
                  </a:cubicBezTo>
                  <a:cubicBezTo>
                    <a:pt x="3927" y="11639"/>
                    <a:pt x="3708" y="11880"/>
                    <a:pt x="3436" y="11880"/>
                  </a:cubicBezTo>
                  <a:cubicBezTo>
                    <a:pt x="3165" y="11880"/>
                    <a:pt x="2945" y="11639"/>
                    <a:pt x="2945" y="11340"/>
                  </a:cubicBezTo>
                  <a:cubicBezTo>
                    <a:pt x="2945" y="11042"/>
                    <a:pt x="3165" y="10800"/>
                    <a:pt x="3436" y="10800"/>
                  </a:cubicBezTo>
                  <a:moveTo>
                    <a:pt x="3436" y="12960"/>
                  </a:moveTo>
                  <a:cubicBezTo>
                    <a:pt x="4249" y="12960"/>
                    <a:pt x="4909" y="12235"/>
                    <a:pt x="4909" y="11340"/>
                  </a:cubicBezTo>
                  <a:cubicBezTo>
                    <a:pt x="4909" y="10446"/>
                    <a:pt x="4249" y="9720"/>
                    <a:pt x="3436" y="9720"/>
                  </a:cubicBezTo>
                  <a:cubicBezTo>
                    <a:pt x="2623" y="9720"/>
                    <a:pt x="1964" y="10446"/>
                    <a:pt x="1964" y="11340"/>
                  </a:cubicBezTo>
                  <a:cubicBezTo>
                    <a:pt x="1964" y="12235"/>
                    <a:pt x="2623" y="12960"/>
                    <a:pt x="3436" y="12960"/>
                  </a:cubicBezTo>
                  <a:moveTo>
                    <a:pt x="14236" y="18360"/>
                  </a:moveTo>
                  <a:lnTo>
                    <a:pt x="2455" y="18360"/>
                  </a:lnTo>
                  <a:cubicBezTo>
                    <a:pt x="2183" y="18360"/>
                    <a:pt x="1964" y="18602"/>
                    <a:pt x="1964" y="18900"/>
                  </a:cubicBezTo>
                  <a:cubicBezTo>
                    <a:pt x="1964" y="19199"/>
                    <a:pt x="2183" y="19440"/>
                    <a:pt x="2455" y="19440"/>
                  </a:cubicBezTo>
                  <a:lnTo>
                    <a:pt x="14236" y="19440"/>
                  </a:lnTo>
                  <a:cubicBezTo>
                    <a:pt x="14508" y="19440"/>
                    <a:pt x="14727" y="19199"/>
                    <a:pt x="14727" y="18900"/>
                  </a:cubicBezTo>
                  <a:cubicBezTo>
                    <a:pt x="14727" y="18602"/>
                    <a:pt x="14508" y="18360"/>
                    <a:pt x="14236" y="18360"/>
                  </a:cubicBezTo>
                  <a:moveTo>
                    <a:pt x="20618" y="18105"/>
                  </a:moveTo>
                  <a:lnTo>
                    <a:pt x="16691" y="16377"/>
                  </a:lnTo>
                  <a:lnTo>
                    <a:pt x="16691" y="12784"/>
                  </a:lnTo>
                  <a:lnTo>
                    <a:pt x="20618" y="11056"/>
                  </a:lnTo>
                  <a:cubicBezTo>
                    <a:pt x="20618" y="11056"/>
                    <a:pt x="20618" y="18105"/>
                    <a:pt x="20618" y="18105"/>
                  </a:cubicBezTo>
                  <a:close/>
                  <a:moveTo>
                    <a:pt x="15709" y="19440"/>
                  </a:moveTo>
                  <a:cubicBezTo>
                    <a:pt x="15709" y="20037"/>
                    <a:pt x="15269" y="20520"/>
                    <a:pt x="14727" y="20520"/>
                  </a:cubicBezTo>
                  <a:lnTo>
                    <a:pt x="1964" y="20520"/>
                  </a:lnTo>
                  <a:cubicBezTo>
                    <a:pt x="1422" y="20520"/>
                    <a:pt x="982" y="20037"/>
                    <a:pt x="982" y="19440"/>
                  </a:cubicBezTo>
                  <a:lnTo>
                    <a:pt x="982" y="9720"/>
                  </a:lnTo>
                  <a:cubicBezTo>
                    <a:pt x="982" y="9124"/>
                    <a:pt x="1422" y="8640"/>
                    <a:pt x="1964" y="8640"/>
                  </a:cubicBezTo>
                  <a:lnTo>
                    <a:pt x="14727" y="8640"/>
                  </a:lnTo>
                  <a:cubicBezTo>
                    <a:pt x="15269" y="8640"/>
                    <a:pt x="15709" y="9124"/>
                    <a:pt x="15709" y="9720"/>
                  </a:cubicBezTo>
                  <a:cubicBezTo>
                    <a:pt x="15709" y="9720"/>
                    <a:pt x="15709" y="19440"/>
                    <a:pt x="15709" y="19440"/>
                  </a:cubicBezTo>
                  <a:close/>
                  <a:moveTo>
                    <a:pt x="1964" y="4320"/>
                  </a:moveTo>
                  <a:cubicBezTo>
                    <a:pt x="1964" y="2531"/>
                    <a:pt x="3282" y="1080"/>
                    <a:pt x="4909" y="1080"/>
                  </a:cubicBezTo>
                  <a:cubicBezTo>
                    <a:pt x="6536" y="1080"/>
                    <a:pt x="7855" y="2531"/>
                    <a:pt x="7855" y="4320"/>
                  </a:cubicBezTo>
                  <a:cubicBezTo>
                    <a:pt x="7855" y="6110"/>
                    <a:pt x="6536" y="7560"/>
                    <a:pt x="4909" y="7560"/>
                  </a:cubicBezTo>
                  <a:cubicBezTo>
                    <a:pt x="3282" y="7560"/>
                    <a:pt x="1964" y="6110"/>
                    <a:pt x="1964" y="4320"/>
                  </a:cubicBezTo>
                  <a:moveTo>
                    <a:pt x="9190" y="7560"/>
                  </a:moveTo>
                  <a:lnTo>
                    <a:pt x="7501" y="7560"/>
                  </a:lnTo>
                  <a:cubicBezTo>
                    <a:pt x="7839" y="7233"/>
                    <a:pt x="8122" y="6840"/>
                    <a:pt x="8342" y="6404"/>
                  </a:cubicBezTo>
                  <a:cubicBezTo>
                    <a:pt x="8562" y="6842"/>
                    <a:pt x="8851" y="7232"/>
                    <a:pt x="9190" y="7560"/>
                  </a:cubicBezTo>
                  <a:moveTo>
                    <a:pt x="11782" y="1080"/>
                  </a:moveTo>
                  <a:cubicBezTo>
                    <a:pt x="13409" y="1080"/>
                    <a:pt x="14727" y="2531"/>
                    <a:pt x="14727" y="4320"/>
                  </a:cubicBezTo>
                  <a:cubicBezTo>
                    <a:pt x="14727" y="6110"/>
                    <a:pt x="13409" y="7560"/>
                    <a:pt x="11782" y="7560"/>
                  </a:cubicBezTo>
                  <a:cubicBezTo>
                    <a:pt x="10155" y="7560"/>
                    <a:pt x="8836" y="6110"/>
                    <a:pt x="8836" y="4320"/>
                  </a:cubicBezTo>
                  <a:cubicBezTo>
                    <a:pt x="8836" y="2531"/>
                    <a:pt x="10155" y="1080"/>
                    <a:pt x="11782" y="1080"/>
                  </a:cubicBezTo>
                  <a:moveTo>
                    <a:pt x="21109" y="9720"/>
                  </a:moveTo>
                  <a:cubicBezTo>
                    <a:pt x="21030" y="9720"/>
                    <a:pt x="20958" y="9745"/>
                    <a:pt x="20892" y="9782"/>
                  </a:cubicBezTo>
                  <a:lnTo>
                    <a:pt x="20890" y="9777"/>
                  </a:lnTo>
                  <a:lnTo>
                    <a:pt x="16691" y="11625"/>
                  </a:lnTo>
                  <a:lnTo>
                    <a:pt x="16691" y="9720"/>
                  </a:lnTo>
                  <a:cubicBezTo>
                    <a:pt x="16691" y="8527"/>
                    <a:pt x="15812" y="7560"/>
                    <a:pt x="14727" y="7560"/>
                  </a:cubicBezTo>
                  <a:lnTo>
                    <a:pt x="14373" y="7560"/>
                  </a:lnTo>
                  <a:cubicBezTo>
                    <a:pt x="15191" y="6768"/>
                    <a:pt x="15709" y="5612"/>
                    <a:pt x="15709" y="4320"/>
                  </a:cubicBezTo>
                  <a:cubicBezTo>
                    <a:pt x="15709" y="1934"/>
                    <a:pt x="13951" y="0"/>
                    <a:pt x="11782" y="0"/>
                  </a:cubicBezTo>
                  <a:cubicBezTo>
                    <a:pt x="10302" y="0"/>
                    <a:pt x="9015" y="901"/>
                    <a:pt x="8345" y="2231"/>
                  </a:cubicBezTo>
                  <a:cubicBezTo>
                    <a:pt x="7676" y="901"/>
                    <a:pt x="6389" y="0"/>
                    <a:pt x="4909" y="0"/>
                  </a:cubicBezTo>
                  <a:cubicBezTo>
                    <a:pt x="2740" y="0"/>
                    <a:pt x="982" y="1934"/>
                    <a:pt x="982" y="4320"/>
                  </a:cubicBezTo>
                  <a:cubicBezTo>
                    <a:pt x="982" y="5612"/>
                    <a:pt x="1501" y="6768"/>
                    <a:pt x="2317" y="7560"/>
                  </a:cubicBezTo>
                  <a:lnTo>
                    <a:pt x="1964" y="7560"/>
                  </a:lnTo>
                  <a:cubicBezTo>
                    <a:pt x="879" y="7560"/>
                    <a:pt x="0" y="8527"/>
                    <a:pt x="0" y="9720"/>
                  </a:cubicBezTo>
                  <a:lnTo>
                    <a:pt x="0" y="19440"/>
                  </a:lnTo>
                  <a:cubicBezTo>
                    <a:pt x="0" y="20633"/>
                    <a:pt x="879" y="21600"/>
                    <a:pt x="1964" y="21600"/>
                  </a:cubicBezTo>
                  <a:lnTo>
                    <a:pt x="14727" y="21600"/>
                  </a:lnTo>
                  <a:cubicBezTo>
                    <a:pt x="15812" y="21600"/>
                    <a:pt x="16691" y="20633"/>
                    <a:pt x="16691" y="19440"/>
                  </a:cubicBezTo>
                  <a:lnTo>
                    <a:pt x="16691" y="17536"/>
                  </a:lnTo>
                  <a:lnTo>
                    <a:pt x="20890" y="19383"/>
                  </a:lnTo>
                  <a:lnTo>
                    <a:pt x="20891" y="19379"/>
                  </a:lnTo>
                  <a:cubicBezTo>
                    <a:pt x="20958" y="19415"/>
                    <a:pt x="21030" y="19440"/>
                    <a:pt x="21109" y="19440"/>
                  </a:cubicBezTo>
                  <a:cubicBezTo>
                    <a:pt x="21380" y="19440"/>
                    <a:pt x="21600" y="19199"/>
                    <a:pt x="21600" y="18900"/>
                  </a:cubicBezTo>
                  <a:lnTo>
                    <a:pt x="21600" y="10260"/>
                  </a:lnTo>
                  <a:cubicBezTo>
                    <a:pt x="21600" y="9962"/>
                    <a:pt x="21380" y="9720"/>
                    <a:pt x="21109" y="9720"/>
                  </a:cubicBezTo>
                  <a:moveTo>
                    <a:pt x="11782" y="5400"/>
                  </a:moveTo>
                  <a:cubicBezTo>
                    <a:pt x="12324" y="5400"/>
                    <a:pt x="12764" y="4916"/>
                    <a:pt x="12764" y="4320"/>
                  </a:cubicBezTo>
                  <a:cubicBezTo>
                    <a:pt x="12764" y="3724"/>
                    <a:pt x="12324" y="3240"/>
                    <a:pt x="11782" y="3240"/>
                  </a:cubicBezTo>
                  <a:cubicBezTo>
                    <a:pt x="11240" y="3240"/>
                    <a:pt x="10800" y="3724"/>
                    <a:pt x="10800" y="4320"/>
                  </a:cubicBezTo>
                  <a:cubicBezTo>
                    <a:pt x="10800" y="4916"/>
                    <a:pt x="11240" y="5400"/>
                    <a:pt x="11782" y="5400"/>
                  </a:cubicBezTo>
                  <a:moveTo>
                    <a:pt x="4909" y="5400"/>
                  </a:moveTo>
                  <a:cubicBezTo>
                    <a:pt x="5451" y="5400"/>
                    <a:pt x="5891" y="4916"/>
                    <a:pt x="5891" y="4320"/>
                  </a:cubicBezTo>
                  <a:cubicBezTo>
                    <a:pt x="5891" y="3724"/>
                    <a:pt x="5451" y="3240"/>
                    <a:pt x="4909" y="3240"/>
                  </a:cubicBezTo>
                  <a:cubicBezTo>
                    <a:pt x="4367" y="3240"/>
                    <a:pt x="3927" y="3724"/>
                    <a:pt x="3927" y="4320"/>
                  </a:cubicBezTo>
                  <a:cubicBezTo>
                    <a:pt x="3927" y="4916"/>
                    <a:pt x="4367" y="5400"/>
                    <a:pt x="4909" y="5400"/>
                  </a:cubicBezTo>
                </a:path>
              </a:pathLst>
            </a:custGeom>
            <a:solidFill>
              <a:schemeClr val="bg1"/>
            </a:solidFill>
            <a:ln w="12700">
              <a:miter lim="400000"/>
            </a:ln>
          </p:spPr>
          <p:txBody>
            <a:bodyPr lIns="19507" tIns="19507" rIns="19507" bIns="19507" anchor="ctr"/>
            <a:lstStyle/>
            <a:p>
              <a:pPr algn="ctr" defTabSz="234066">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kern="0" dirty="0">
                <a:solidFill>
                  <a:schemeClr val="bg1"/>
                </a:solidFill>
                <a:effectLst>
                  <a:outerShdw blurRad="38100" dist="12700" dir="5400000" rotWithShape="0">
                    <a:srgbClr val="000000">
                      <a:alpha val="50000"/>
                    </a:srgbClr>
                  </a:outerShdw>
                </a:effectLst>
                <a:ea typeface="Arial"/>
                <a:cs typeface="Arial"/>
                <a:sym typeface="Gill Sans"/>
              </a:endParaRPr>
            </a:p>
          </p:txBody>
        </p:sp>
        <p:sp>
          <p:nvSpPr>
            <p:cNvPr id="64" name="MH_Entry_1">
              <a:hlinkClick r:id="rId7" action="ppaction://hlinksldjump"/>
              <a:extLst>
                <a:ext uri="{FF2B5EF4-FFF2-40B4-BE49-F238E27FC236}">
                  <a16:creationId xmlns:a16="http://schemas.microsoft.com/office/drawing/2014/main" id="{D09DE361-4D63-41BC-8BF7-56316DE5196F}"/>
                </a:ext>
              </a:extLst>
            </p:cNvPr>
            <p:cNvSpPr>
              <a:spLocks noChangeArrowheads="1"/>
            </p:cNvSpPr>
            <p:nvPr>
              <p:custDataLst>
                <p:tags r:id="rId2"/>
              </p:custDataLst>
            </p:nvPr>
          </p:nvSpPr>
          <p:spPr bwMode="auto">
            <a:xfrm>
              <a:off x="1254529" y="4139041"/>
              <a:ext cx="2438399" cy="60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5840" tIns="0" rIns="0" bIns="0" anchor="ctr" anchorCtr="0">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30000"/>
                </a:lnSpc>
                <a:spcBef>
                  <a:spcPct val="0"/>
                </a:spcBef>
                <a:buNone/>
              </a:pPr>
              <a:r>
                <a:rPr lang="en-US" altLang="zh-CN" sz="192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7</a:t>
              </a:r>
              <a:r>
                <a:rPr lang="en-US" altLang="zh-CN"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 Cases</a:t>
              </a:r>
              <a:endParaRPr lang="zh-CN" altLang="en-US"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endParaRPr>
            </a:p>
          </p:txBody>
        </p:sp>
        <p:sp>
          <p:nvSpPr>
            <p:cNvPr id="65" name="椭圆 52">
              <a:extLst>
                <a:ext uri="{FF2B5EF4-FFF2-40B4-BE49-F238E27FC236}">
                  <a16:creationId xmlns:a16="http://schemas.microsoft.com/office/drawing/2014/main" id="{DB995B6E-441A-4039-898B-4DE0212A761F}"/>
                </a:ext>
              </a:extLst>
            </p:cNvPr>
            <p:cNvSpPr/>
            <p:nvPr/>
          </p:nvSpPr>
          <p:spPr>
            <a:xfrm>
              <a:off x="2054323" y="4896858"/>
              <a:ext cx="838809" cy="83881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66" name="Rounded Rectangle 3">
              <a:extLst>
                <a:ext uri="{FF2B5EF4-FFF2-40B4-BE49-F238E27FC236}">
                  <a16:creationId xmlns:a16="http://schemas.microsoft.com/office/drawing/2014/main" id="{0FC5690D-1595-4606-BBF5-78711838D64F}"/>
                </a:ext>
              </a:extLst>
            </p:cNvPr>
            <p:cNvSpPr/>
            <p:nvPr/>
          </p:nvSpPr>
          <p:spPr>
            <a:xfrm>
              <a:off x="1310085" y="4213271"/>
              <a:ext cx="2280059" cy="1812483"/>
            </a:xfrm>
            <a:prstGeom prst="roundRect">
              <a:avLst>
                <a:gd name="adj" fmla="val 0"/>
              </a:avLst>
            </a:prstGeom>
            <a:noFill/>
            <a:ln w="12700" cap="flat" cmpd="sng" algn="ctr">
              <a:solidFill>
                <a:schemeClr val="bg1"/>
              </a:solidFill>
              <a:prstDash val="solid"/>
              <a:miter lim="800000"/>
            </a:ln>
            <a:effectLst/>
          </p:spPr>
          <p:txBody>
            <a:bodyPr rtlCol="0" anchor="ctr"/>
            <a:lstStyle/>
            <a:p>
              <a:pPr algn="ctr" defTabSz="941755">
                <a:defRPr/>
              </a:pPr>
              <a:endParaRPr lang="en-US" sz="1854" kern="0" dirty="0">
                <a:solidFill>
                  <a:schemeClr val="bg1"/>
                </a:solidFill>
              </a:endParaRPr>
            </a:p>
          </p:txBody>
        </p:sp>
      </p:grpSp>
      <p:grpSp>
        <p:nvGrpSpPr>
          <p:cNvPr id="6" name="Group 5">
            <a:extLst>
              <a:ext uri="{FF2B5EF4-FFF2-40B4-BE49-F238E27FC236}">
                <a16:creationId xmlns:a16="http://schemas.microsoft.com/office/drawing/2014/main" id="{35B0B595-CA0A-488C-9807-AA94C0407F4E}"/>
              </a:ext>
            </a:extLst>
          </p:cNvPr>
          <p:cNvGrpSpPr/>
          <p:nvPr/>
        </p:nvGrpSpPr>
        <p:grpSpPr>
          <a:xfrm>
            <a:off x="6403628" y="4244573"/>
            <a:ext cx="1813613" cy="1453137"/>
            <a:chOff x="4282390" y="4134295"/>
            <a:chExt cx="2438401" cy="1953741"/>
          </a:xfrm>
        </p:grpSpPr>
        <p:sp>
          <p:nvSpPr>
            <p:cNvPr id="59" name="Rounded Rectangle 19">
              <a:extLst>
                <a:ext uri="{FF2B5EF4-FFF2-40B4-BE49-F238E27FC236}">
                  <a16:creationId xmlns:a16="http://schemas.microsoft.com/office/drawing/2014/main" id="{EDB91BC7-38C8-49D8-B8AD-F8BE39D49ACB}"/>
                </a:ext>
              </a:extLst>
            </p:cNvPr>
            <p:cNvSpPr/>
            <p:nvPr/>
          </p:nvSpPr>
          <p:spPr>
            <a:xfrm>
              <a:off x="4282390" y="4134295"/>
              <a:ext cx="2438401" cy="1953741"/>
            </a:xfrm>
            <a:prstGeom prst="roundRect">
              <a:avLst>
                <a:gd name="adj" fmla="val 0"/>
              </a:avLst>
            </a:prstGeom>
            <a:solidFill>
              <a:srgbClr val="86BACC"/>
            </a:solidFill>
            <a:ln w="12700" cap="flat" cmpd="sng" algn="ctr">
              <a:solidFill>
                <a:srgbClr val="F8FAFB">
                  <a:lumMod val="90000"/>
                </a:srgbClr>
              </a:solidFill>
              <a:prstDash val="solid"/>
              <a:miter lim="800000"/>
            </a:ln>
            <a:effectLst/>
          </p:spPr>
          <p:txBody>
            <a:bodyPr rtlCol="0" anchor="ctr"/>
            <a:lstStyle/>
            <a:p>
              <a:pPr algn="ctr" defTabSz="941755">
                <a:defRPr/>
              </a:pPr>
              <a:endParaRPr lang="en-US" sz="1854" kern="0" dirty="0">
                <a:solidFill>
                  <a:schemeClr val="bg1"/>
                </a:solidFill>
              </a:endParaRPr>
            </a:p>
          </p:txBody>
        </p:sp>
        <p:sp>
          <p:nvSpPr>
            <p:cNvPr id="60" name="MH_Entry_1">
              <a:hlinkClick r:id="rId7" action="ppaction://hlinksldjump"/>
              <a:extLst>
                <a:ext uri="{FF2B5EF4-FFF2-40B4-BE49-F238E27FC236}">
                  <a16:creationId xmlns:a16="http://schemas.microsoft.com/office/drawing/2014/main" id="{A1C4FD36-92C8-4D80-99D9-9C47ED32FBD0}"/>
                </a:ext>
              </a:extLst>
            </p:cNvPr>
            <p:cNvSpPr>
              <a:spLocks noChangeArrowheads="1"/>
            </p:cNvSpPr>
            <p:nvPr>
              <p:custDataLst>
                <p:tags r:id="rId1"/>
              </p:custDataLst>
            </p:nvPr>
          </p:nvSpPr>
          <p:spPr bwMode="auto">
            <a:xfrm>
              <a:off x="4282391" y="4134295"/>
              <a:ext cx="2438400" cy="608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5840" tIns="0" rIns="0" bIns="0" anchor="ctr" anchorCtr="0">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30000"/>
                </a:lnSpc>
                <a:spcBef>
                  <a:spcPct val="0"/>
                </a:spcBef>
                <a:buNone/>
              </a:pPr>
              <a:r>
                <a:rPr lang="en-US" altLang="zh-CN" sz="192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2</a:t>
              </a:r>
              <a:r>
                <a:rPr lang="en-US" altLang="zh-CN"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rPr>
                <a:t> Sets Recommendations</a:t>
              </a:r>
              <a:endParaRPr lang="zh-CN" altLang="en-US" sz="1280" dirty="0">
                <a:solidFill>
                  <a:schemeClr val="bg1"/>
                </a:solidFill>
                <a:effectLst>
                  <a:outerShdw blurRad="38100" dist="38100" dir="2700000" algn="tl">
                    <a:srgbClr val="000000">
                      <a:alpha val="43137"/>
                    </a:srgbClr>
                  </a:outerShdw>
                </a:effectLst>
                <a:latin typeface="+mn-lt"/>
                <a:ea typeface="微软雅黑" panose="020B0503020204020204" pitchFamily="34" charset="-122"/>
              </a:endParaRPr>
            </a:p>
          </p:txBody>
        </p:sp>
        <p:sp>
          <p:nvSpPr>
            <p:cNvPr id="61" name="椭圆 52">
              <a:extLst>
                <a:ext uri="{FF2B5EF4-FFF2-40B4-BE49-F238E27FC236}">
                  <a16:creationId xmlns:a16="http://schemas.microsoft.com/office/drawing/2014/main" id="{A39D10D3-D8C6-4263-9BF7-1598E3E2C66E}"/>
                </a:ext>
              </a:extLst>
            </p:cNvPr>
            <p:cNvSpPr/>
            <p:nvPr/>
          </p:nvSpPr>
          <p:spPr>
            <a:xfrm>
              <a:off x="5082185" y="4892111"/>
              <a:ext cx="838810" cy="83881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0"/>
            </a:p>
          </p:txBody>
        </p:sp>
        <p:sp>
          <p:nvSpPr>
            <p:cNvPr id="67" name="Rounded Rectangle 3">
              <a:extLst>
                <a:ext uri="{FF2B5EF4-FFF2-40B4-BE49-F238E27FC236}">
                  <a16:creationId xmlns:a16="http://schemas.microsoft.com/office/drawing/2014/main" id="{064A8B06-DD0B-444F-B720-F6B505B524D0}"/>
                </a:ext>
              </a:extLst>
            </p:cNvPr>
            <p:cNvSpPr/>
            <p:nvPr/>
          </p:nvSpPr>
          <p:spPr>
            <a:xfrm>
              <a:off x="4337947" y="4208526"/>
              <a:ext cx="2280061" cy="1812483"/>
            </a:xfrm>
            <a:prstGeom prst="roundRect">
              <a:avLst>
                <a:gd name="adj" fmla="val 0"/>
              </a:avLst>
            </a:prstGeom>
            <a:noFill/>
            <a:ln w="12700" cap="flat" cmpd="sng" algn="ctr">
              <a:solidFill>
                <a:schemeClr val="bg1"/>
              </a:solidFill>
              <a:prstDash val="solid"/>
              <a:miter lim="800000"/>
            </a:ln>
            <a:effectLst/>
          </p:spPr>
          <p:txBody>
            <a:bodyPr rtlCol="0" anchor="ctr"/>
            <a:lstStyle/>
            <a:p>
              <a:pPr algn="ctr" defTabSz="941755">
                <a:defRPr/>
              </a:pPr>
              <a:endParaRPr lang="en-US" sz="1854" kern="0" dirty="0">
                <a:solidFill>
                  <a:schemeClr val="bg1"/>
                </a:solidFill>
              </a:endParaRPr>
            </a:p>
          </p:txBody>
        </p:sp>
        <p:pic>
          <p:nvPicPr>
            <p:cNvPr id="68" name="Graphic 67" descr="Blog outline">
              <a:extLst>
                <a:ext uri="{FF2B5EF4-FFF2-40B4-BE49-F238E27FC236}">
                  <a16:creationId xmlns:a16="http://schemas.microsoft.com/office/drawing/2014/main" id="{33801771-3CF7-44E7-8E5D-D19279196F61}"/>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234135" y="5050464"/>
              <a:ext cx="546305" cy="546305"/>
            </a:xfrm>
            <a:prstGeom prst="rect">
              <a:avLst/>
            </a:prstGeom>
          </p:spPr>
        </p:pic>
      </p:grpSp>
      <p:sp>
        <p:nvSpPr>
          <p:cNvPr id="69" name="Rectángulo 1">
            <a:extLst>
              <a:ext uri="{FF2B5EF4-FFF2-40B4-BE49-F238E27FC236}">
                <a16:creationId xmlns:a16="http://schemas.microsoft.com/office/drawing/2014/main" id="{4A6599CE-53EF-4471-A456-B6747B03948D}"/>
              </a:ext>
            </a:extLst>
          </p:cNvPr>
          <p:cNvSpPr/>
          <p:nvPr/>
        </p:nvSpPr>
        <p:spPr>
          <a:xfrm>
            <a:off x="694883" y="912073"/>
            <a:ext cx="3984681" cy="430887"/>
          </a:xfrm>
          <a:prstGeom prst="rect">
            <a:avLst/>
          </a:prstGeom>
        </p:spPr>
        <p:txBody>
          <a:bodyPr wrap="none">
            <a:spAutoFit/>
          </a:bodyPr>
          <a:lstStyle/>
          <a:p>
            <a:pPr>
              <a:defRPr/>
            </a:pPr>
            <a:r>
              <a:rPr kumimoji="0" lang="en-US"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rPr>
              <a:t>Summary of Phase I achievements</a:t>
            </a:r>
            <a:endParaRPr kumimoji="0" lang="en-GB" sz="2200"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70" name="Conector recto 2">
            <a:extLst>
              <a:ext uri="{FF2B5EF4-FFF2-40B4-BE49-F238E27FC236}">
                <a16:creationId xmlns:a16="http://schemas.microsoft.com/office/drawing/2014/main" id="{28CC4F82-E5F6-4DEE-9372-285F4D5A62FD}"/>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pic>
        <p:nvPicPr>
          <p:cNvPr id="104" name="Picture 12">
            <a:extLst>
              <a:ext uri="{FF2B5EF4-FFF2-40B4-BE49-F238E27FC236}">
                <a16:creationId xmlns:a16="http://schemas.microsoft.com/office/drawing/2014/main" id="{F2119DD8-C986-4CAE-AB7C-82E50C168D3B}"/>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p:blipFill>
        <p:spPr bwMode="auto">
          <a:xfrm>
            <a:off x="8793033" y="1744442"/>
            <a:ext cx="2761051" cy="3988731"/>
          </a:xfrm>
          <a:prstGeom prst="rect">
            <a:avLst/>
          </a:prstGeom>
          <a:noFill/>
          <a:extLst>
            <a:ext uri="{909E8E84-426E-40DD-AFC4-6F175D3DCCD1}">
              <a14:hiddenFill xmlns:a14="http://schemas.microsoft.com/office/drawing/2010/main">
                <a:solidFill>
                  <a:srgbClr val="FFFFFF"/>
                </a:solidFill>
              </a14:hiddenFill>
            </a:ext>
          </a:extLst>
        </p:spPr>
      </p:pic>
      <p:pic>
        <p:nvPicPr>
          <p:cNvPr id="105" name="Picture 13" descr="Qr code&#10;&#10;Description automatically generated">
            <a:extLst>
              <a:ext uri="{FF2B5EF4-FFF2-40B4-BE49-F238E27FC236}">
                <a16:creationId xmlns:a16="http://schemas.microsoft.com/office/drawing/2014/main" id="{5E4784DC-02B4-4D58-B736-67E7E5F23BAF}"/>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0792715" y="5771889"/>
            <a:ext cx="899657" cy="899657"/>
          </a:xfrm>
          <a:prstGeom prst="rect">
            <a:avLst/>
          </a:prstGeom>
        </p:spPr>
      </p:pic>
      <p:sp>
        <p:nvSpPr>
          <p:cNvPr id="106" name="Rectangle 163">
            <a:extLst>
              <a:ext uri="{FF2B5EF4-FFF2-40B4-BE49-F238E27FC236}">
                <a16:creationId xmlns:a16="http://schemas.microsoft.com/office/drawing/2014/main" id="{F84E1FB0-C378-4037-BC96-7DA4A64D2539}"/>
              </a:ext>
            </a:extLst>
          </p:cNvPr>
          <p:cNvSpPr/>
          <p:nvPr/>
        </p:nvSpPr>
        <p:spPr>
          <a:xfrm>
            <a:off x="9267183" y="6221718"/>
            <a:ext cx="1758614" cy="307777"/>
          </a:xfrm>
          <a:prstGeom prst="rect">
            <a:avLst/>
          </a:prstGeom>
          <a:noFill/>
          <a:ln w="6350" cap="flat" cmpd="sng" algn="ctr">
            <a:noFill/>
            <a:prstDash val="dash"/>
            <a:miter lim="800000"/>
          </a:ln>
          <a:effectLst/>
        </p:spPr>
        <p:txBody>
          <a:bodyPr wrap="square" lIns="0" tIns="0" rIns="0" bIns="0" rtlCol="0" anchor="t">
            <a:spAutoFit/>
          </a:bodyPr>
          <a:lstStyle/>
          <a:p>
            <a:pPr marL="0" marR="0" lvl="1" indent="0" algn="l" defTabSz="457200" rtl="0" eaLnBrk="1" fontAlgn="auto" latinLnBrk="0" hangingPunct="1">
              <a:lnSpc>
                <a:spcPct val="100000"/>
              </a:lnSpc>
              <a:spcBef>
                <a:spcPts val="0"/>
              </a:spcBef>
              <a:spcAft>
                <a:spcPts val="1200"/>
              </a:spcAft>
              <a:buClr>
                <a:srgbClr val="233977"/>
              </a:buClr>
              <a:buSzTx/>
              <a:buFontTx/>
              <a:buNone/>
              <a:defRPr/>
            </a:pPr>
            <a:r>
              <a:rPr lang="en-US" sz="2000" dirty="0">
                <a:solidFill>
                  <a:prstClr val="black"/>
                </a:solidFill>
                <a:latin typeface="+mj-lt"/>
                <a:cs typeface="Helvetica"/>
              </a:rPr>
              <a:t>Insight Report</a:t>
            </a:r>
            <a:endParaRPr kumimoji="0" lang="en-US" sz="2000" i="0" u="none" strike="noStrike" kern="1200" cap="none" spc="0" normalizeH="0" baseline="0" noProof="0" dirty="0">
              <a:ln>
                <a:noFill/>
              </a:ln>
              <a:solidFill>
                <a:prstClr val="black"/>
              </a:solidFill>
              <a:effectLst/>
              <a:uLnTx/>
              <a:uFillTx/>
              <a:latin typeface="+mj-lt"/>
              <a:cs typeface="Helvetica"/>
            </a:endParaRPr>
          </a:p>
        </p:txBody>
      </p:sp>
      <p:pic>
        <p:nvPicPr>
          <p:cNvPr id="107" name="Picture 14">
            <a:extLst>
              <a:ext uri="{FF2B5EF4-FFF2-40B4-BE49-F238E27FC236}">
                <a16:creationId xmlns:a16="http://schemas.microsoft.com/office/drawing/2014/main" id="{C17D30CF-4665-4DA7-AB5B-EFEF00A13837}"/>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p:blipFill>
        <p:spPr bwMode="auto">
          <a:xfrm>
            <a:off x="567836" y="1744442"/>
            <a:ext cx="2865785" cy="3950651"/>
          </a:xfrm>
          <a:prstGeom prst="rect">
            <a:avLst/>
          </a:prstGeom>
          <a:noFill/>
          <a:extLst>
            <a:ext uri="{909E8E84-426E-40DD-AFC4-6F175D3DCCD1}">
              <a14:hiddenFill xmlns:a14="http://schemas.microsoft.com/office/drawing/2010/main">
                <a:solidFill>
                  <a:srgbClr val="FFFFFF"/>
                </a:solidFill>
              </a14:hiddenFill>
            </a:ext>
          </a:extLst>
        </p:spPr>
      </p:pic>
      <p:sp>
        <p:nvSpPr>
          <p:cNvPr id="108" name="Rectangle 163">
            <a:extLst>
              <a:ext uri="{FF2B5EF4-FFF2-40B4-BE49-F238E27FC236}">
                <a16:creationId xmlns:a16="http://schemas.microsoft.com/office/drawing/2014/main" id="{2582B04A-16B1-48DD-AB13-3C1FE072385D}"/>
              </a:ext>
            </a:extLst>
          </p:cNvPr>
          <p:cNvSpPr/>
          <p:nvPr/>
        </p:nvSpPr>
        <p:spPr>
          <a:xfrm>
            <a:off x="954347" y="6144921"/>
            <a:ext cx="1917973" cy="307777"/>
          </a:xfrm>
          <a:prstGeom prst="rect">
            <a:avLst/>
          </a:prstGeom>
          <a:noFill/>
          <a:ln w="6350" cap="flat" cmpd="sng" algn="ctr">
            <a:noFill/>
            <a:prstDash val="dash"/>
            <a:miter lim="800000"/>
          </a:ln>
          <a:effectLst/>
        </p:spPr>
        <p:txBody>
          <a:bodyPr wrap="square" lIns="0" tIns="0" rIns="0" bIns="0" rtlCol="0" anchor="t">
            <a:spAutoFit/>
          </a:bodyPr>
          <a:lstStyle/>
          <a:p>
            <a:pPr marL="0" marR="0" lvl="1" indent="0" algn="l" defTabSz="457200" rtl="0" eaLnBrk="1" fontAlgn="auto" latinLnBrk="0" hangingPunct="1">
              <a:lnSpc>
                <a:spcPct val="100000"/>
              </a:lnSpc>
              <a:spcBef>
                <a:spcPts val="0"/>
              </a:spcBef>
              <a:spcAft>
                <a:spcPts val="1200"/>
              </a:spcAft>
              <a:buClr>
                <a:srgbClr val="233977"/>
              </a:buClr>
              <a:buSzTx/>
              <a:buFontTx/>
              <a:buNone/>
              <a:defRPr/>
            </a:pPr>
            <a:r>
              <a:rPr lang="en-US" sz="2000" dirty="0">
                <a:solidFill>
                  <a:prstClr val="black"/>
                </a:solidFill>
                <a:latin typeface="+mj-lt"/>
                <a:cs typeface="Helvetica"/>
              </a:rPr>
              <a:t>Project Website</a:t>
            </a:r>
            <a:endParaRPr kumimoji="0" lang="en-US" sz="2000" i="0" u="none" strike="noStrike" kern="1200" cap="none" spc="0" normalizeH="0" baseline="0" noProof="0" dirty="0">
              <a:ln>
                <a:noFill/>
              </a:ln>
              <a:solidFill>
                <a:prstClr val="black"/>
              </a:solidFill>
              <a:effectLst/>
              <a:uLnTx/>
              <a:uFillTx/>
              <a:latin typeface="+mj-lt"/>
              <a:cs typeface="Helvetica"/>
            </a:endParaRPr>
          </a:p>
        </p:txBody>
      </p:sp>
      <p:pic>
        <p:nvPicPr>
          <p:cNvPr id="109" name="Picture 7" descr="Qr code&#10;&#10;Description automatically generated">
            <a:extLst>
              <a:ext uri="{FF2B5EF4-FFF2-40B4-BE49-F238E27FC236}">
                <a16:creationId xmlns:a16="http://schemas.microsoft.com/office/drawing/2014/main" id="{B55C905C-0A68-4E03-AEB1-6D1D04112644}"/>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2566302" y="5661943"/>
            <a:ext cx="899657" cy="899657"/>
          </a:xfrm>
          <a:prstGeom prst="rect">
            <a:avLst/>
          </a:prstGeom>
        </p:spPr>
      </p:pic>
      <p:sp>
        <p:nvSpPr>
          <p:cNvPr id="71" name="TextBox 70">
            <a:extLst>
              <a:ext uri="{FF2B5EF4-FFF2-40B4-BE49-F238E27FC236}">
                <a16:creationId xmlns:a16="http://schemas.microsoft.com/office/drawing/2014/main" id="{D04ACDEF-CABB-43B2-BC13-15049C8691DE}"/>
              </a:ext>
            </a:extLst>
          </p:cNvPr>
          <p:cNvSpPr txBox="1"/>
          <p:nvPr/>
        </p:nvSpPr>
        <p:spPr>
          <a:xfrm>
            <a:off x="143813" y="6506632"/>
            <a:ext cx="4166746" cy="307777"/>
          </a:xfrm>
          <a:prstGeom prst="rect">
            <a:avLst/>
          </a:prstGeom>
          <a:noFill/>
        </p:spPr>
        <p:txBody>
          <a:bodyPr wrap="square">
            <a:spAutoFit/>
          </a:bodyPr>
          <a:lstStyle/>
          <a:p>
            <a:r>
              <a:rPr lang="en-US" sz="1400" dirty="0">
                <a:solidFill>
                  <a:schemeClr val="accent1"/>
                </a:solidFill>
              </a:rPr>
              <a:t>https://initiatives.weforum.org/digital-twin-city</a:t>
            </a:r>
          </a:p>
        </p:txBody>
      </p:sp>
    </p:spTree>
    <p:extLst>
      <p:ext uri="{BB962C8B-B14F-4D97-AF65-F5344CB8AC3E}">
        <p14:creationId xmlns:p14="http://schemas.microsoft.com/office/powerpoint/2010/main" val="3658907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
            <a:extLst>
              <a:ext uri="{FF2B5EF4-FFF2-40B4-BE49-F238E27FC236}">
                <a16:creationId xmlns:a16="http://schemas.microsoft.com/office/drawing/2014/main" id="{D817E1A2-AEBB-4325-BBD6-506D840B2CB3}"/>
              </a:ext>
            </a:extLst>
          </p:cNvPr>
          <p:cNvSpPr/>
          <p:nvPr/>
        </p:nvSpPr>
        <p:spPr>
          <a:xfrm>
            <a:off x="694883" y="912073"/>
            <a:ext cx="7446975" cy="430887"/>
          </a:xfrm>
          <a:prstGeom prst="rect">
            <a:avLst/>
          </a:prstGeom>
        </p:spPr>
        <p:txBody>
          <a:bodyPr wrap="none">
            <a:spAutoFit/>
          </a:bodyPr>
          <a:lstStyle/>
          <a:p>
            <a:pPr>
              <a:defRPr/>
            </a:pPr>
            <a:r>
              <a:rPr lang="en-GB" sz="2200" b="1" dirty="0">
                <a:solidFill>
                  <a:prstClr val="black"/>
                </a:solidFill>
                <a:latin typeface="+mj-lt"/>
                <a:ea typeface="Helvetica Neue Medium" panose="02000503000000020004" pitchFamily="2" charset="0"/>
                <a:cs typeface="Helvetica Neue Medium" panose="02000503000000020004" pitchFamily="2" charset="0"/>
              </a:rPr>
              <a:t>Action</a:t>
            </a:r>
            <a:r>
              <a:rPr lang="en-US" sz="2200" b="1" dirty="0">
                <a:solidFill>
                  <a:prstClr val="black"/>
                </a:solidFill>
                <a:latin typeface="+mj-lt"/>
                <a:ea typeface="Helvetica Neue Medium" panose="02000503000000020004" pitchFamily="2" charset="0"/>
                <a:cs typeface="Helvetica Neue Medium" panose="02000503000000020004" pitchFamily="2" charset="0"/>
              </a:rPr>
              <a:t> plan of Phase II – </a:t>
            </a:r>
            <a:r>
              <a:rPr lang="en-US" altLang="zh-CN" sz="2200" b="1" dirty="0">
                <a:solidFill>
                  <a:prstClr val="black"/>
                </a:solidFill>
                <a:latin typeface="+mj-lt"/>
                <a:ea typeface="Helvetica Neue Medium" panose="02000503000000020004" pitchFamily="2" charset="0"/>
                <a:cs typeface="Helvetica Neue Medium" panose="02000503000000020004" pitchFamily="2" charset="0"/>
              </a:rPr>
              <a:t>Key Action Plan and</a:t>
            </a:r>
            <a:r>
              <a:rPr lang="en-US" sz="2200" b="1" dirty="0">
                <a:solidFill>
                  <a:prstClr val="black"/>
                </a:solidFill>
                <a:latin typeface="+mj-lt"/>
                <a:ea typeface="Helvetica Neue Medium" panose="02000503000000020004" pitchFamily="2" charset="0"/>
                <a:cs typeface="Helvetica Neue Medium" panose="02000503000000020004" pitchFamily="2" charset="0"/>
              </a:rPr>
              <a:t> major achievement</a:t>
            </a:r>
            <a:endParaRPr kumimoji="0" lang="en-GB"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12" name="Conector recto 2">
            <a:extLst>
              <a:ext uri="{FF2B5EF4-FFF2-40B4-BE49-F238E27FC236}">
                <a16:creationId xmlns:a16="http://schemas.microsoft.com/office/drawing/2014/main" id="{AB2DA2D5-9DDD-4A84-A773-0A78A206DF7D}"/>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grpSp>
        <p:nvGrpSpPr>
          <p:cNvPr id="26" name="Group 25">
            <a:extLst>
              <a:ext uri="{FF2B5EF4-FFF2-40B4-BE49-F238E27FC236}">
                <a16:creationId xmlns:a16="http://schemas.microsoft.com/office/drawing/2014/main" id="{652D2576-143F-4E1C-B366-C356EFF39E6C}"/>
              </a:ext>
            </a:extLst>
          </p:cNvPr>
          <p:cNvGrpSpPr/>
          <p:nvPr/>
        </p:nvGrpSpPr>
        <p:grpSpPr>
          <a:xfrm rot="2390789">
            <a:off x="2812990" y="1848946"/>
            <a:ext cx="1866304" cy="1213098"/>
            <a:chOff x="-1059630" y="1381814"/>
            <a:chExt cx="1866304" cy="1213098"/>
          </a:xfrm>
        </p:grpSpPr>
        <p:sp>
          <p:nvSpPr>
            <p:cNvPr id="27" name="Rectangle: Top Corners Rounded 26">
              <a:extLst>
                <a:ext uri="{FF2B5EF4-FFF2-40B4-BE49-F238E27FC236}">
                  <a16:creationId xmlns:a16="http://schemas.microsoft.com/office/drawing/2014/main" id="{9894B253-23A0-439A-A5B6-0E8417FA5BC2}"/>
                </a:ext>
              </a:extLst>
            </p:cNvPr>
            <p:cNvSpPr/>
            <p:nvPr/>
          </p:nvSpPr>
          <p:spPr>
            <a:xfrm rot="19200000">
              <a:off x="-1059630" y="1381814"/>
              <a:ext cx="1866304" cy="1213098"/>
            </a:xfrm>
            <a:prstGeom prst="round2Same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en-US" sz="1400"/>
            </a:p>
          </p:txBody>
        </p:sp>
        <p:sp>
          <p:nvSpPr>
            <p:cNvPr id="28" name="Rectangle: Top Corners Rounded 4">
              <a:extLst>
                <a:ext uri="{FF2B5EF4-FFF2-40B4-BE49-F238E27FC236}">
                  <a16:creationId xmlns:a16="http://schemas.microsoft.com/office/drawing/2014/main" id="{919AE3AB-BD57-4425-AAEB-FC24DCF7A91D}"/>
                </a:ext>
              </a:extLst>
            </p:cNvPr>
            <p:cNvSpPr txBox="1"/>
            <p:nvPr/>
          </p:nvSpPr>
          <p:spPr>
            <a:xfrm rot="19200000">
              <a:off x="-981378" y="1434107"/>
              <a:ext cx="1747866" cy="11538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en-US" altLang="zh-CN" sz="1400" kern="1200" dirty="0"/>
                <a:t>Global Community and </a:t>
              </a:r>
              <a:r>
                <a:rPr lang="en-US" altLang="zh-CN" sz="1600" b="1" kern="1200" dirty="0"/>
                <a:t>Advisory Committee</a:t>
              </a:r>
              <a:endParaRPr lang="en-US" sz="1400" b="1" kern="1200" dirty="0"/>
            </a:p>
          </p:txBody>
        </p:sp>
      </p:grpSp>
      <p:grpSp>
        <p:nvGrpSpPr>
          <p:cNvPr id="32" name="Group 31">
            <a:extLst>
              <a:ext uri="{FF2B5EF4-FFF2-40B4-BE49-F238E27FC236}">
                <a16:creationId xmlns:a16="http://schemas.microsoft.com/office/drawing/2014/main" id="{9BB404F0-E796-47B9-B4A1-DE4128CB524B}"/>
              </a:ext>
            </a:extLst>
          </p:cNvPr>
          <p:cNvGrpSpPr/>
          <p:nvPr/>
        </p:nvGrpSpPr>
        <p:grpSpPr>
          <a:xfrm>
            <a:off x="680758" y="4228661"/>
            <a:ext cx="1866304" cy="1213098"/>
            <a:chOff x="2114847" y="1093188"/>
            <a:chExt cx="1866304" cy="1213098"/>
          </a:xfrm>
          <a:solidFill>
            <a:srgbClr val="92D050"/>
          </a:solidFill>
        </p:grpSpPr>
        <p:sp>
          <p:nvSpPr>
            <p:cNvPr id="36" name="Rectangle: Top Corners Rounded 35">
              <a:extLst>
                <a:ext uri="{FF2B5EF4-FFF2-40B4-BE49-F238E27FC236}">
                  <a16:creationId xmlns:a16="http://schemas.microsoft.com/office/drawing/2014/main" id="{A7FA38BF-B6A1-4C32-A01F-F77F5DD46865}"/>
                </a:ext>
              </a:extLst>
            </p:cNvPr>
            <p:cNvSpPr/>
            <p:nvPr/>
          </p:nvSpPr>
          <p:spPr>
            <a:xfrm>
              <a:off x="2114847" y="1093188"/>
              <a:ext cx="1866304" cy="1213098"/>
            </a:xfrm>
            <a:prstGeom prst="round2SameRect">
              <a:avLst/>
            </a:prstGeom>
            <a:grp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37" name="Rectangle: Top Corners Rounded 4">
              <a:extLst>
                <a:ext uri="{FF2B5EF4-FFF2-40B4-BE49-F238E27FC236}">
                  <a16:creationId xmlns:a16="http://schemas.microsoft.com/office/drawing/2014/main" id="{7B8A667A-1B99-4308-9E63-B81C52449D13}"/>
                </a:ext>
              </a:extLst>
            </p:cNvPr>
            <p:cNvSpPr txBox="1"/>
            <p:nvPr/>
          </p:nvSpPr>
          <p:spPr>
            <a:xfrm>
              <a:off x="2174066" y="1152407"/>
              <a:ext cx="1747866" cy="115387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en-GB" sz="1400" kern="1200" dirty="0"/>
                <a:t>Design and Construction </a:t>
              </a:r>
              <a:r>
                <a:rPr lang="en-GB" sz="1600" b="1" kern="1200" dirty="0"/>
                <a:t>Guideline</a:t>
              </a:r>
              <a:endParaRPr lang="en-US" sz="1400" b="1" kern="1200" dirty="0"/>
            </a:p>
          </p:txBody>
        </p:sp>
      </p:grpSp>
      <p:grpSp>
        <p:nvGrpSpPr>
          <p:cNvPr id="33" name="Group 32">
            <a:extLst>
              <a:ext uri="{FF2B5EF4-FFF2-40B4-BE49-F238E27FC236}">
                <a16:creationId xmlns:a16="http://schemas.microsoft.com/office/drawing/2014/main" id="{BB1FE93F-4549-4A6D-9CC5-FA2701F9BFCE}"/>
              </a:ext>
            </a:extLst>
          </p:cNvPr>
          <p:cNvGrpSpPr/>
          <p:nvPr/>
        </p:nvGrpSpPr>
        <p:grpSpPr>
          <a:xfrm rot="19185472">
            <a:off x="4713264" y="4266250"/>
            <a:ext cx="1866304" cy="1213098"/>
            <a:chOff x="4229059" y="1862698"/>
            <a:chExt cx="1866304" cy="1213098"/>
          </a:xfrm>
        </p:grpSpPr>
        <p:sp>
          <p:nvSpPr>
            <p:cNvPr id="34" name="Rectangle: Top Corners Rounded 33">
              <a:extLst>
                <a:ext uri="{FF2B5EF4-FFF2-40B4-BE49-F238E27FC236}">
                  <a16:creationId xmlns:a16="http://schemas.microsoft.com/office/drawing/2014/main" id="{9EE553A5-7EFA-4BED-9E6A-9ADFA712F57D}"/>
                </a:ext>
              </a:extLst>
            </p:cNvPr>
            <p:cNvSpPr/>
            <p:nvPr/>
          </p:nvSpPr>
          <p:spPr>
            <a:xfrm rot="2400000">
              <a:off x="4229059" y="1862698"/>
              <a:ext cx="1866304" cy="1213098"/>
            </a:xfrm>
            <a:prstGeom prst="round2SameRect">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en-US"/>
            </a:p>
          </p:txBody>
        </p:sp>
        <p:sp>
          <p:nvSpPr>
            <p:cNvPr id="35" name="Rectangle: Top Corners Rounded 6">
              <a:extLst>
                <a:ext uri="{FF2B5EF4-FFF2-40B4-BE49-F238E27FC236}">
                  <a16:creationId xmlns:a16="http://schemas.microsoft.com/office/drawing/2014/main" id="{24EC32B9-3028-4068-91B1-DCB3F9C8505A}"/>
                </a:ext>
              </a:extLst>
            </p:cNvPr>
            <p:cNvSpPr txBox="1"/>
            <p:nvPr/>
          </p:nvSpPr>
          <p:spPr>
            <a:xfrm rot="2400000">
              <a:off x="4269245" y="1914990"/>
              <a:ext cx="1747866" cy="11538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en-GB" sz="1400" kern="1200" dirty="0"/>
                <a:t>Select and foster </a:t>
              </a:r>
              <a:r>
                <a:rPr lang="en-GB" sz="1600" b="1" kern="1200" dirty="0"/>
                <a:t>Pioneer Projects*</a:t>
              </a:r>
              <a:endParaRPr lang="en-US" sz="1400" b="1" kern="1200" dirty="0"/>
            </a:p>
          </p:txBody>
        </p:sp>
      </p:grpSp>
      <p:sp>
        <p:nvSpPr>
          <p:cNvPr id="53" name="Rectangle: Rounded Corners 52">
            <a:extLst>
              <a:ext uri="{FF2B5EF4-FFF2-40B4-BE49-F238E27FC236}">
                <a16:creationId xmlns:a16="http://schemas.microsoft.com/office/drawing/2014/main" id="{498DC01D-D173-4D1F-8EA8-B956FFCA7127}"/>
              </a:ext>
            </a:extLst>
          </p:cNvPr>
          <p:cNvSpPr/>
          <p:nvPr/>
        </p:nvSpPr>
        <p:spPr>
          <a:xfrm>
            <a:off x="8745770" y="2071757"/>
            <a:ext cx="1802294" cy="702160"/>
          </a:xfrm>
          <a:prstGeom prst="roundRect">
            <a:avLst/>
          </a:prstGeom>
          <a:solidFill>
            <a:srgbClr val="89B5C8"/>
          </a:solidFill>
          <a:ln w="12700" cap="flat" cmpd="sng" algn="ctr">
            <a:solidFill>
              <a:srgbClr val="89B5C8">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Calibri"/>
                <a:ea typeface="+mn-ea"/>
                <a:cs typeface="+mn-cs"/>
              </a:rPr>
              <a:t>Insight report</a:t>
            </a:r>
            <a:endParaRPr kumimoji="0" lang="en-US" sz="1600" b="0" i="0" u="none" strike="noStrike" kern="1200" cap="none" spc="0" normalizeH="0" baseline="0" noProof="0" dirty="0">
              <a:ln>
                <a:noFill/>
              </a:ln>
              <a:solidFill>
                <a:srgbClr val="FFFFFF"/>
              </a:solidFill>
              <a:effectLst/>
              <a:uLnTx/>
              <a:uFillTx/>
              <a:latin typeface="Calibri"/>
              <a:ea typeface="+mn-ea"/>
              <a:cs typeface="+mn-cs"/>
            </a:endParaRPr>
          </a:p>
        </p:txBody>
      </p:sp>
      <p:sp>
        <p:nvSpPr>
          <p:cNvPr id="54" name="Rectangle: Rounded Corners 53">
            <a:extLst>
              <a:ext uri="{FF2B5EF4-FFF2-40B4-BE49-F238E27FC236}">
                <a16:creationId xmlns:a16="http://schemas.microsoft.com/office/drawing/2014/main" id="{027A30BE-271F-4121-BDC0-D28473E38D8B}"/>
              </a:ext>
            </a:extLst>
          </p:cNvPr>
          <p:cNvSpPr/>
          <p:nvPr/>
        </p:nvSpPr>
        <p:spPr>
          <a:xfrm>
            <a:off x="8745770" y="3290130"/>
            <a:ext cx="1802294" cy="702160"/>
          </a:xfrm>
          <a:prstGeom prst="roundRect">
            <a:avLst/>
          </a:prstGeom>
          <a:solidFill>
            <a:srgbClr val="89B5C8"/>
          </a:solidFill>
          <a:ln w="12700" cap="flat" cmpd="sng" algn="ctr">
            <a:solidFill>
              <a:srgbClr val="89B5C8">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Calibri"/>
                <a:ea typeface="+mn-ea"/>
                <a:cs typeface="+mn-cs"/>
              </a:rPr>
              <a:t>Events</a:t>
            </a:r>
            <a:endParaRPr kumimoji="0" lang="en-US" sz="1600" b="0" i="0" u="none" strike="noStrike" kern="1200" cap="none" spc="0" normalizeH="0" baseline="0" noProof="0" dirty="0">
              <a:ln>
                <a:noFill/>
              </a:ln>
              <a:solidFill>
                <a:srgbClr val="FFFFFF"/>
              </a:solidFill>
              <a:effectLst/>
              <a:uLnTx/>
              <a:uFillTx/>
              <a:latin typeface="Calibri"/>
              <a:ea typeface="+mn-ea"/>
              <a:cs typeface="+mn-cs"/>
            </a:endParaRPr>
          </a:p>
        </p:txBody>
      </p:sp>
      <p:sp>
        <p:nvSpPr>
          <p:cNvPr id="55" name="Rectangle: Rounded Corners 54">
            <a:extLst>
              <a:ext uri="{FF2B5EF4-FFF2-40B4-BE49-F238E27FC236}">
                <a16:creationId xmlns:a16="http://schemas.microsoft.com/office/drawing/2014/main" id="{99EC48A8-990C-452E-AB20-3F77CB798EED}"/>
              </a:ext>
            </a:extLst>
          </p:cNvPr>
          <p:cNvSpPr/>
          <p:nvPr/>
        </p:nvSpPr>
        <p:spPr>
          <a:xfrm>
            <a:off x="8745770" y="4508503"/>
            <a:ext cx="1802294" cy="702160"/>
          </a:xfrm>
          <a:prstGeom prst="roundRect">
            <a:avLst/>
          </a:prstGeom>
          <a:solidFill>
            <a:srgbClr val="89B5C8"/>
          </a:solidFill>
          <a:ln w="12700" cap="flat" cmpd="sng" algn="ctr">
            <a:solidFill>
              <a:srgbClr val="89B5C8">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Calibri"/>
                <a:ea typeface="+mn-ea"/>
                <a:cs typeface="+mn-cs"/>
              </a:rPr>
              <a:t>Projects interaction</a:t>
            </a:r>
            <a:endParaRPr kumimoji="0" lang="en-US" sz="1600" b="0" i="0" u="none" strike="noStrike" kern="1200" cap="none" spc="0" normalizeH="0" baseline="0" noProof="0" dirty="0">
              <a:ln>
                <a:noFill/>
              </a:ln>
              <a:solidFill>
                <a:srgbClr val="FFFFFF"/>
              </a:solidFill>
              <a:effectLst/>
              <a:uLnTx/>
              <a:uFillTx/>
              <a:latin typeface="Calibri"/>
              <a:ea typeface="+mn-ea"/>
              <a:cs typeface="+mn-cs"/>
            </a:endParaRPr>
          </a:p>
        </p:txBody>
      </p:sp>
      <p:sp>
        <p:nvSpPr>
          <p:cNvPr id="43" name="TextBox 42">
            <a:extLst>
              <a:ext uri="{FF2B5EF4-FFF2-40B4-BE49-F238E27FC236}">
                <a16:creationId xmlns:a16="http://schemas.microsoft.com/office/drawing/2014/main" id="{8DF49521-F0CE-4DED-9FAD-3B5D5555C378}"/>
              </a:ext>
            </a:extLst>
          </p:cNvPr>
          <p:cNvSpPr txBox="1"/>
          <p:nvPr/>
        </p:nvSpPr>
        <p:spPr>
          <a:xfrm>
            <a:off x="364259" y="6257023"/>
            <a:ext cx="2447109" cy="430887"/>
          </a:xfrm>
          <a:prstGeom prst="rect">
            <a:avLst/>
          </a:prstGeom>
          <a:noFill/>
        </p:spPr>
        <p:txBody>
          <a:bodyPr wrap="square" rtlCol="0">
            <a:spAutoFit/>
          </a:bodyPr>
          <a:lstStyle/>
          <a:p>
            <a:r>
              <a:rPr lang="en-GB" sz="1100" dirty="0"/>
              <a:t>*industry parks, CBD and other urban district level projects </a:t>
            </a:r>
            <a:endParaRPr lang="en-US" sz="1100" dirty="0"/>
          </a:p>
        </p:txBody>
      </p:sp>
      <p:sp>
        <p:nvSpPr>
          <p:cNvPr id="60" name="TextBox 59">
            <a:extLst>
              <a:ext uri="{FF2B5EF4-FFF2-40B4-BE49-F238E27FC236}">
                <a16:creationId xmlns:a16="http://schemas.microsoft.com/office/drawing/2014/main" id="{B301B9D9-AEB9-4E91-BC64-B4FBD7140BDE}"/>
              </a:ext>
            </a:extLst>
          </p:cNvPr>
          <p:cNvSpPr txBox="1"/>
          <p:nvPr/>
        </p:nvSpPr>
        <p:spPr>
          <a:xfrm rot="2436917">
            <a:off x="2457297" y="3614141"/>
            <a:ext cx="1313599" cy="830997"/>
          </a:xfrm>
          <a:prstGeom prst="rect">
            <a:avLst/>
          </a:prstGeom>
          <a:noFill/>
        </p:spPr>
        <p:txBody>
          <a:bodyPr wrap="square" rtlCol="0">
            <a:spAutoFit/>
          </a:bodyPr>
          <a:lstStyle/>
          <a:p>
            <a:r>
              <a:rPr lang="en-GB" sz="1200" dirty="0">
                <a:solidFill>
                  <a:schemeClr val="tx1">
                    <a:lumMod val="50000"/>
                    <a:lumOff val="50000"/>
                  </a:schemeClr>
                </a:solidFill>
              </a:rPr>
              <a:t>Advice</a:t>
            </a:r>
          </a:p>
          <a:p>
            <a:r>
              <a:rPr lang="en-GB" sz="1200" dirty="0">
                <a:solidFill>
                  <a:schemeClr val="tx1">
                    <a:lumMod val="50000"/>
                    <a:lumOff val="50000"/>
                  </a:schemeClr>
                </a:solidFill>
              </a:rPr>
              <a:t>Participation</a:t>
            </a:r>
          </a:p>
          <a:p>
            <a:r>
              <a:rPr lang="en-GB" sz="1200" dirty="0">
                <a:solidFill>
                  <a:schemeClr val="tx1">
                    <a:lumMod val="50000"/>
                    <a:lumOff val="50000"/>
                  </a:schemeClr>
                </a:solidFill>
              </a:rPr>
              <a:t>Insight </a:t>
            </a:r>
          </a:p>
          <a:p>
            <a:r>
              <a:rPr lang="en-GB" sz="1200" dirty="0">
                <a:solidFill>
                  <a:schemeClr val="tx1">
                    <a:lumMod val="50000"/>
                    <a:lumOff val="50000"/>
                  </a:schemeClr>
                </a:solidFill>
              </a:rPr>
              <a:t>Experience </a:t>
            </a:r>
            <a:endParaRPr lang="en-US" sz="1200" dirty="0">
              <a:solidFill>
                <a:schemeClr val="tx1">
                  <a:lumMod val="50000"/>
                  <a:lumOff val="50000"/>
                </a:schemeClr>
              </a:solidFill>
            </a:endParaRPr>
          </a:p>
        </p:txBody>
      </p:sp>
      <p:sp>
        <p:nvSpPr>
          <p:cNvPr id="63" name="TextBox 62">
            <a:extLst>
              <a:ext uri="{FF2B5EF4-FFF2-40B4-BE49-F238E27FC236}">
                <a16:creationId xmlns:a16="http://schemas.microsoft.com/office/drawing/2014/main" id="{8B0C87F8-644C-42C7-BF3E-5C81ECF3182E}"/>
              </a:ext>
            </a:extLst>
          </p:cNvPr>
          <p:cNvSpPr txBox="1"/>
          <p:nvPr/>
        </p:nvSpPr>
        <p:spPr>
          <a:xfrm rot="2436917">
            <a:off x="1425131" y="2935998"/>
            <a:ext cx="1313599" cy="646331"/>
          </a:xfrm>
          <a:prstGeom prst="rect">
            <a:avLst/>
          </a:prstGeom>
          <a:noFill/>
        </p:spPr>
        <p:txBody>
          <a:bodyPr wrap="square" rtlCol="0">
            <a:spAutoFit/>
          </a:bodyPr>
          <a:lstStyle/>
          <a:p>
            <a:r>
              <a:rPr lang="en-GB" sz="1200" dirty="0">
                <a:solidFill>
                  <a:schemeClr val="tx1">
                    <a:lumMod val="50000"/>
                    <a:lumOff val="50000"/>
                  </a:schemeClr>
                </a:solidFill>
              </a:rPr>
              <a:t>Impact</a:t>
            </a:r>
          </a:p>
          <a:p>
            <a:r>
              <a:rPr lang="en-GB" sz="1200" dirty="0">
                <a:solidFill>
                  <a:schemeClr val="tx1">
                    <a:lumMod val="50000"/>
                    <a:lumOff val="50000"/>
                  </a:schemeClr>
                </a:solidFill>
              </a:rPr>
              <a:t>Reputation</a:t>
            </a:r>
          </a:p>
          <a:p>
            <a:r>
              <a:rPr lang="en-GB" sz="1200" dirty="0">
                <a:solidFill>
                  <a:schemeClr val="tx1">
                    <a:lumMod val="50000"/>
                    <a:lumOff val="50000"/>
                  </a:schemeClr>
                </a:solidFill>
              </a:rPr>
              <a:t>Strategy</a:t>
            </a:r>
          </a:p>
        </p:txBody>
      </p:sp>
      <p:sp>
        <p:nvSpPr>
          <p:cNvPr id="65" name="TextBox 64">
            <a:extLst>
              <a:ext uri="{FF2B5EF4-FFF2-40B4-BE49-F238E27FC236}">
                <a16:creationId xmlns:a16="http://schemas.microsoft.com/office/drawing/2014/main" id="{58E9B59E-A3EE-4C67-9355-2E29C6ECEB83}"/>
              </a:ext>
            </a:extLst>
          </p:cNvPr>
          <p:cNvSpPr txBox="1"/>
          <p:nvPr/>
        </p:nvSpPr>
        <p:spPr>
          <a:xfrm rot="19790151">
            <a:off x="3835276" y="3421009"/>
            <a:ext cx="1313599" cy="646331"/>
          </a:xfrm>
          <a:prstGeom prst="rect">
            <a:avLst/>
          </a:prstGeom>
          <a:noFill/>
        </p:spPr>
        <p:txBody>
          <a:bodyPr wrap="square" rtlCol="0">
            <a:spAutoFit/>
          </a:bodyPr>
          <a:lstStyle/>
          <a:p>
            <a:r>
              <a:rPr lang="en-GB" sz="1200" dirty="0">
                <a:solidFill>
                  <a:schemeClr val="tx1">
                    <a:lumMod val="50000"/>
                    <a:lumOff val="50000"/>
                  </a:schemeClr>
                </a:solidFill>
              </a:rPr>
              <a:t>Business</a:t>
            </a:r>
          </a:p>
          <a:p>
            <a:r>
              <a:rPr lang="en-GB" sz="1200" dirty="0">
                <a:solidFill>
                  <a:schemeClr val="tx1">
                    <a:lumMod val="50000"/>
                    <a:lumOff val="50000"/>
                  </a:schemeClr>
                </a:solidFill>
              </a:rPr>
              <a:t>Experience </a:t>
            </a:r>
          </a:p>
          <a:p>
            <a:r>
              <a:rPr lang="en-GB" sz="1200" dirty="0">
                <a:solidFill>
                  <a:schemeClr val="tx1">
                    <a:lumMod val="50000"/>
                    <a:lumOff val="50000"/>
                  </a:schemeClr>
                </a:solidFill>
              </a:rPr>
              <a:t>Know-how </a:t>
            </a:r>
            <a:endParaRPr lang="en-US" sz="1200" dirty="0">
              <a:solidFill>
                <a:schemeClr val="tx1">
                  <a:lumMod val="50000"/>
                  <a:lumOff val="50000"/>
                </a:schemeClr>
              </a:solidFill>
            </a:endParaRPr>
          </a:p>
        </p:txBody>
      </p:sp>
      <p:sp>
        <p:nvSpPr>
          <p:cNvPr id="67" name="TextBox 66">
            <a:extLst>
              <a:ext uri="{FF2B5EF4-FFF2-40B4-BE49-F238E27FC236}">
                <a16:creationId xmlns:a16="http://schemas.microsoft.com/office/drawing/2014/main" id="{37330802-E9F4-4BC8-80EF-51A369B58B73}"/>
              </a:ext>
            </a:extLst>
          </p:cNvPr>
          <p:cNvSpPr txBox="1"/>
          <p:nvPr/>
        </p:nvSpPr>
        <p:spPr>
          <a:xfrm rot="19949310">
            <a:off x="4995700" y="2947316"/>
            <a:ext cx="1313599" cy="646331"/>
          </a:xfrm>
          <a:prstGeom prst="rect">
            <a:avLst/>
          </a:prstGeom>
          <a:noFill/>
        </p:spPr>
        <p:txBody>
          <a:bodyPr wrap="square" rtlCol="0">
            <a:spAutoFit/>
          </a:bodyPr>
          <a:lstStyle/>
          <a:p>
            <a:r>
              <a:rPr lang="en-GB" sz="1200" dirty="0">
                <a:solidFill>
                  <a:schemeClr val="tx1">
                    <a:lumMod val="50000"/>
                    <a:lumOff val="50000"/>
                  </a:schemeClr>
                </a:solidFill>
              </a:rPr>
              <a:t>Selection</a:t>
            </a:r>
          </a:p>
          <a:p>
            <a:r>
              <a:rPr lang="en-GB" sz="1200" dirty="0">
                <a:solidFill>
                  <a:schemeClr val="tx1">
                    <a:lumMod val="50000"/>
                    <a:lumOff val="50000"/>
                  </a:schemeClr>
                </a:solidFill>
              </a:rPr>
              <a:t>Evaluation</a:t>
            </a:r>
          </a:p>
          <a:p>
            <a:r>
              <a:rPr lang="en-GB" sz="1200" dirty="0">
                <a:solidFill>
                  <a:schemeClr val="tx1">
                    <a:lumMod val="50000"/>
                    <a:lumOff val="50000"/>
                  </a:schemeClr>
                </a:solidFill>
              </a:rPr>
              <a:t>Fostering </a:t>
            </a:r>
          </a:p>
        </p:txBody>
      </p:sp>
      <p:cxnSp>
        <p:nvCxnSpPr>
          <p:cNvPr id="72" name="Straight Arrow Connector 71">
            <a:extLst>
              <a:ext uri="{FF2B5EF4-FFF2-40B4-BE49-F238E27FC236}">
                <a16:creationId xmlns:a16="http://schemas.microsoft.com/office/drawing/2014/main" id="{732B4A5C-15BE-4B5B-9261-541D990480CC}"/>
              </a:ext>
            </a:extLst>
          </p:cNvPr>
          <p:cNvCxnSpPr>
            <a:cxnSpLocks/>
          </p:cNvCxnSpPr>
          <p:nvPr/>
        </p:nvCxnSpPr>
        <p:spPr>
          <a:xfrm flipH="1">
            <a:off x="2121735" y="3165998"/>
            <a:ext cx="684901" cy="9193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4" name="Straight Arrow Connector 73">
            <a:extLst>
              <a:ext uri="{FF2B5EF4-FFF2-40B4-BE49-F238E27FC236}">
                <a16:creationId xmlns:a16="http://schemas.microsoft.com/office/drawing/2014/main" id="{BCACCA15-BE35-4211-9FF1-E2245782A8B1}"/>
              </a:ext>
            </a:extLst>
          </p:cNvPr>
          <p:cNvCxnSpPr>
            <a:cxnSpLocks/>
          </p:cNvCxnSpPr>
          <p:nvPr/>
        </p:nvCxnSpPr>
        <p:spPr>
          <a:xfrm flipV="1">
            <a:off x="2042128" y="3084280"/>
            <a:ext cx="686486" cy="9222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6" name="Straight Arrow Connector 75">
            <a:extLst>
              <a:ext uri="{FF2B5EF4-FFF2-40B4-BE49-F238E27FC236}">
                <a16:creationId xmlns:a16="http://schemas.microsoft.com/office/drawing/2014/main" id="{7ECFC4C3-911F-4AD2-9509-E03E3C839265}"/>
              </a:ext>
            </a:extLst>
          </p:cNvPr>
          <p:cNvCxnSpPr>
            <a:cxnSpLocks/>
          </p:cNvCxnSpPr>
          <p:nvPr/>
        </p:nvCxnSpPr>
        <p:spPr>
          <a:xfrm>
            <a:off x="4776261" y="3152699"/>
            <a:ext cx="561944" cy="99410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7" name="Straight Arrow Connector 76">
            <a:extLst>
              <a:ext uri="{FF2B5EF4-FFF2-40B4-BE49-F238E27FC236}">
                <a16:creationId xmlns:a16="http://schemas.microsoft.com/office/drawing/2014/main" id="{BE33D4FF-2943-4F7F-9692-0447AF825A34}"/>
              </a:ext>
            </a:extLst>
          </p:cNvPr>
          <p:cNvCxnSpPr>
            <a:cxnSpLocks/>
          </p:cNvCxnSpPr>
          <p:nvPr/>
        </p:nvCxnSpPr>
        <p:spPr>
          <a:xfrm flipH="1" flipV="1">
            <a:off x="4612604" y="3121815"/>
            <a:ext cx="601979" cy="10248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1" name="Straight Arrow Connector 80">
            <a:extLst>
              <a:ext uri="{FF2B5EF4-FFF2-40B4-BE49-F238E27FC236}">
                <a16:creationId xmlns:a16="http://schemas.microsoft.com/office/drawing/2014/main" id="{A20D17A7-A9E8-4E1E-8376-DCB43D169227}"/>
              </a:ext>
            </a:extLst>
          </p:cNvPr>
          <p:cNvCxnSpPr>
            <a:cxnSpLocks/>
          </p:cNvCxnSpPr>
          <p:nvPr/>
        </p:nvCxnSpPr>
        <p:spPr>
          <a:xfrm flipH="1">
            <a:off x="2990987" y="5266489"/>
            <a:ext cx="129211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3" name="Straight Arrow Connector 82">
            <a:extLst>
              <a:ext uri="{FF2B5EF4-FFF2-40B4-BE49-F238E27FC236}">
                <a16:creationId xmlns:a16="http://schemas.microsoft.com/office/drawing/2014/main" id="{D081D3B4-F33C-44AE-A7A6-E4F23B9ED5C2}"/>
              </a:ext>
            </a:extLst>
          </p:cNvPr>
          <p:cNvCxnSpPr>
            <a:cxnSpLocks/>
          </p:cNvCxnSpPr>
          <p:nvPr/>
        </p:nvCxnSpPr>
        <p:spPr>
          <a:xfrm>
            <a:off x="2990986" y="5101974"/>
            <a:ext cx="13356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7" name="TextBox 86">
            <a:extLst>
              <a:ext uri="{FF2B5EF4-FFF2-40B4-BE49-F238E27FC236}">
                <a16:creationId xmlns:a16="http://schemas.microsoft.com/office/drawing/2014/main" id="{157C4BC9-9E75-43BA-9153-847D7BC0FB25}"/>
              </a:ext>
            </a:extLst>
          </p:cNvPr>
          <p:cNvSpPr txBox="1"/>
          <p:nvPr/>
        </p:nvSpPr>
        <p:spPr>
          <a:xfrm>
            <a:off x="3105029" y="4475195"/>
            <a:ext cx="1313599" cy="646331"/>
          </a:xfrm>
          <a:prstGeom prst="rect">
            <a:avLst/>
          </a:prstGeom>
          <a:noFill/>
        </p:spPr>
        <p:txBody>
          <a:bodyPr wrap="square" rtlCol="0">
            <a:spAutoFit/>
          </a:bodyPr>
          <a:lstStyle/>
          <a:p>
            <a:r>
              <a:rPr lang="en-GB" sz="1200" dirty="0">
                <a:solidFill>
                  <a:schemeClr val="tx1">
                    <a:lumMod val="50000"/>
                    <a:lumOff val="50000"/>
                  </a:schemeClr>
                </a:solidFill>
              </a:rPr>
              <a:t>Methodology</a:t>
            </a:r>
          </a:p>
          <a:p>
            <a:r>
              <a:rPr lang="en-US" altLang="zh-CN" sz="1200" dirty="0">
                <a:solidFill>
                  <a:schemeClr val="tx1">
                    <a:lumMod val="50000"/>
                    <a:lumOff val="50000"/>
                  </a:schemeClr>
                </a:solidFill>
              </a:rPr>
              <a:t>Roadmap</a:t>
            </a:r>
          </a:p>
          <a:p>
            <a:r>
              <a:rPr lang="en-GB" sz="1200" dirty="0">
                <a:solidFill>
                  <a:schemeClr val="tx1">
                    <a:lumMod val="50000"/>
                    <a:lumOff val="50000"/>
                  </a:schemeClr>
                </a:solidFill>
              </a:rPr>
              <a:t>Recognition </a:t>
            </a:r>
            <a:endParaRPr lang="en-US" sz="1200" dirty="0">
              <a:solidFill>
                <a:schemeClr val="tx1">
                  <a:lumMod val="50000"/>
                  <a:lumOff val="50000"/>
                </a:schemeClr>
              </a:solidFill>
            </a:endParaRPr>
          </a:p>
        </p:txBody>
      </p:sp>
      <p:sp>
        <p:nvSpPr>
          <p:cNvPr id="88" name="TextBox 87">
            <a:extLst>
              <a:ext uri="{FF2B5EF4-FFF2-40B4-BE49-F238E27FC236}">
                <a16:creationId xmlns:a16="http://schemas.microsoft.com/office/drawing/2014/main" id="{C420E25F-3BAB-4D6E-BBAB-A1A213F2AC87}"/>
              </a:ext>
            </a:extLst>
          </p:cNvPr>
          <p:cNvSpPr txBox="1"/>
          <p:nvPr/>
        </p:nvSpPr>
        <p:spPr>
          <a:xfrm>
            <a:off x="3105029" y="5286385"/>
            <a:ext cx="1313599" cy="461665"/>
          </a:xfrm>
          <a:prstGeom prst="rect">
            <a:avLst/>
          </a:prstGeom>
          <a:noFill/>
        </p:spPr>
        <p:txBody>
          <a:bodyPr wrap="square" rtlCol="0">
            <a:spAutoFit/>
          </a:bodyPr>
          <a:lstStyle/>
          <a:p>
            <a:r>
              <a:rPr lang="en-GB" sz="1200" dirty="0">
                <a:solidFill>
                  <a:schemeClr val="tx1">
                    <a:lumMod val="50000"/>
                    <a:lumOff val="50000"/>
                  </a:schemeClr>
                </a:solidFill>
              </a:rPr>
              <a:t>Feedback</a:t>
            </a:r>
          </a:p>
          <a:p>
            <a:r>
              <a:rPr lang="en-US" sz="1200" dirty="0">
                <a:solidFill>
                  <a:schemeClr val="tx1">
                    <a:lumMod val="50000"/>
                    <a:lumOff val="50000"/>
                  </a:schemeClr>
                </a:solidFill>
              </a:rPr>
              <a:t>Improvement</a:t>
            </a:r>
            <a:endParaRPr lang="en-GB" sz="1200" dirty="0">
              <a:solidFill>
                <a:schemeClr val="tx1">
                  <a:lumMod val="50000"/>
                  <a:lumOff val="50000"/>
                </a:schemeClr>
              </a:solidFill>
            </a:endParaRPr>
          </a:p>
        </p:txBody>
      </p:sp>
      <p:sp>
        <p:nvSpPr>
          <p:cNvPr id="90" name="Arrow: Right 89">
            <a:extLst>
              <a:ext uri="{FF2B5EF4-FFF2-40B4-BE49-F238E27FC236}">
                <a16:creationId xmlns:a16="http://schemas.microsoft.com/office/drawing/2014/main" id="{5E906C8C-62A3-4BE1-88FD-B1B4789994A8}"/>
              </a:ext>
            </a:extLst>
          </p:cNvPr>
          <p:cNvSpPr/>
          <p:nvPr/>
        </p:nvSpPr>
        <p:spPr>
          <a:xfrm>
            <a:off x="6882555" y="3121815"/>
            <a:ext cx="1463612" cy="994105"/>
          </a:xfrm>
          <a:prstGeom prst="rightArrow">
            <a:avLst/>
          </a:prstGeom>
          <a:noFill/>
          <a:ln>
            <a:solidFill>
              <a:srgbClr val="89B5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lumMod val="50000"/>
                    <a:lumOff val="50000"/>
                  </a:schemeClr>
                </a:solidFill>
              </a:rPr>
              <a:t>Year Achievement</a:t>
            </a:r>
            <a:endParaRPr lang="en-US" sz="1200" dirty="0">
              <a:solidFill>
                <a:schemeClr val="tx1">
                  <a:lumMod val="50000"/>
                  <a:lumOff val="50000"/>
                </a:schemeClr>
              </a:solidFill>
            </a:endParaRPr>
          </a:p>
        </p:txBody>
      </p:sp>
    </p:spTree>
    <p:extLst>
      <p:ext uri="{BB962C8B-B14F-4D97-AF65-F5344CB8AC3E}">
        <p14:creationId xmlns:p14="http://schemas.microsoft.com/office/powerpoint/2010/main" val="199885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60" grpId="0"/>
      <p:bldP spid="63" grpId="0"/>
      <p:bldP spid="65" grpId="0"/>
      <p:bldP spid="67" grpId="0"/>
      <p:bldP spid="87" grpId="0"/>
      <p:bldP spid="88" grpId="0"/>
      <p:bldP spid="9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985904" y="3544388"/>
            <a:ext cx="3939337" cy="299329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7047744" y="3372220"/>
            <a:ext cx="3658900" cy="3093154"/>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endParaRPr kumimoji="0" lang="en-US" sz="1200" i="0" u="none" strike="noStrike" kern="1200" cap="none" spc="0" normalizeH="0" baseline="0" noProof="0" dirty="0">
              <a:ln>
                <a:noFill/>
              </a:ln>
              <a:effectLst/>
              <a:uLnTx/>
              <a:uFillTx/>
              <a:latin typeface="+mj-lt"/>
              <a:cs typeface="Helvetica"/>
            </a:endParaRPr>
          </a:p>
          <a:p>
            <a:pPr marL="285750" indent="-285750">
              <a:spcBef>
                <a:spcPts val="600"/>
              </a:spcBef>
              <a:buFont typeface="Wingdings" panose="05000000000000000000" pitchFamily="2" charset="2"/>
              <a:buChar char="§"/>
              <a:defRPr/>
            </a:pPr>
            <a:r>
              <a:rPr kumimoji="0" lang="en-US" sz="1200" b="0" i="0" u="none" strike="noStrike" kern="1200" cap="none" spc="0" normalizeH="0" baseline="0" noProof="0" dirty="0">
                <a:ln>
                  <a:noFill/>
                </a:ln>
                <a:solidFill>
                  <a:prstClr val="black"/>
                </a:solidFill>
                <a:effectLst/>
                <a:uLnTx/>
                <a:uFillTx/>
                <a:latin typeface="+mj-lt"/>
              </a:rPr>
              <a:t>The Digital Twin Cities Advisory Committee is a group of global industry leaders from government, industry, entrepreneurship, and academia.  </a:t>
            </a:r>
          </a:p>
          <a:p>
            <a:pPr marL="285750" indent="-285750">
              <a:spcBef>
                <a:spcPts val="600"/>
              </a:spcBef>
              <a:buFont typeface="Wingdings" panose="05000000000000000000" pitchFamily="2" charset="2"/>
              <a:buChar char="§"/>
              <a:defRPr/>
            </a:pPr>
            <a:endParaRPr kumimoji="0" lang="en-US" sz="1200" b="0" i="0" u="none" strike="noStrike" kern="1200" cap="none" spc="0" normalizeH="0" baseline="0" noProof="0" dirty="0">
              <a:ln>
                <a:noFill/>
              </a:ln>
              <a:effectLst/>
              <a:uLnTx/>
              <a:uFillTx/>
              <a:latin typeface="+mj-lt"/>
            </a:endParaRPr>
          </a:p>
          <a:p>
            <a:pPr marL="285750" indent="-285750">
              <a:spcBef>
                <a:spcPts val="600"/>
              </a:spcBef>
              <a:buFont typeface="Wingdings" panose="05000000000000000000" pitchFamily="2" charset="2"/>
              <a:buChar char="§"/>
              <a:defRPr/>
            </a:pPr>
            <a:r>
              <a:rPr lang="en-US" sz="1200" dirty="0">
                <a:latin typeface="+mj-lt"/>
              </a:rPr>
              <a:t>The membership of the Committee is nominated and decided by the World Economic Forum and the China Academy of Information and Communications Technology (CAICT). The Committee will hold 1-2 all hands meetings in the year to discuss and decide on the strategic direction, share progress, and solve key issues of the project, while the project team will form specialized working groups to complete the working plan under the leadership of the Committee.</a:t>
            </a:r>
          </a:p>
        </p:txBody>
      </p:sp>
      <p:sp>
        <p:nvSpPr>
          <p:cNvPr id="13" name="Text Placeholder 8"/>
          <p:cNvSpPr txBox="1"/>
          <p:nvPr/>
        </p:nvSpPr>
        <p:spPr>
          <a:xfrm>
            <a:off x="6985902" y="3025605"/>
            <a:ext cx="3939337" cy="504000"/>
          </a:xfrm>
          <a:prstGeom prst="rect">
            <a:avLst/>
          </a:prstGeom>
          <a:solidFill>
            <a:srgbClr val="19244B"/>
          </a:solidFill>
          <a:ln w="12700" cap="flat" cmpd="sng" algn="ctr">
            <a:noFill/>
            <a:prstDash val="solid"/>
            <a:miter lim="800000"/>
          </a:ln>
          <a:effectLst/>
        </p:spPr>
        <p:txBody>
          <a:bodyPr rot="0" spcFirstLastPara="0" vertOverflow="overflow" horzOverflow="overflow" vert="horz" wrap="square" lIns="36000" tIns="45720" rIns="36000" bIns="45720" numCol="1" spcCol="0" rtlCol="0" fromWordArt="0" anchor="ctr" anchorCtr="0" forceAA="0" compatLnSpc="1">
            <a:noAutofit/>
          </a:bodyPr>
          <a:lstStyle>
            <a:lvl1pPr marL="0" indent="0" algn="l" defTabSz="914400" rtl="0" eaLnBrk="1" latinLnBrk="0" hangingPunct="1">
              <a:lnSpc>
                <a:spcPct val="100000"/>
              </a:lnSpc>
              <a:spcBef>
                <a:spcPts val="0"/>
              </a:spcBef>
              <a:buFont typeface="Arial" panose="020B0604020202020204" pitchFamily="34" charset="0"/>
              <a:buNone/>
              <a:defRPr sz="1200" b="0" i="0" kern="1200">
                <a:solidFill>
                  <a:schemeClr val="tx1"/>
                </a:solidFill>
                <a:latin typeface="Helvetica Neue Light" panose="02000403000000020004" pitchFamily="2" charset="0"/>
                <a:ea typeface="Helvetica Neue Light" panose="02000403000000020004" pitchFamily="2" charset="0"/>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b="0" i="0" kern="120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b="0" i="0" kern="120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b="0" i="0" kern="120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lang="en-US" sz="1100" b="1" dirty="0">
                <a:solidFill>
                  <a:schemeClr val="bg1"/>
                </a:solidFill>
                <a:latin typeface="+mj-lt"/>
                <a:ea typeface="+mn-ea"/>
              </a:rPr>
              <a:t>Digital Twin Cities Project Global Advisory Committee</a:t>
            </a:r>
            <a:endParaRPr lang="en-GB" sz="1100" b="1" i="0" u="none" strike="noStrike" kern="1200" cap="none" spc="0" normalizeH="0" baseline="0" noProof="0" dirty="0">
              <a:ln>
                <a:noFill/>
              </a:ln>
              <a:solidFill>
                <a:schemeClr val="bg1"/>
              </a:solidFill>
              <a:effectLst/>
              <a:uLnTx/>
              <a:uFillTx/>
              <a:latin typeface="+mj-lt"/>
              <a:ea typeface="+mn-ea"/>
            </a:endParaRPr>
          </a:p>
        </p:txBody>
      </p:sp>
      <p:pic>
        <p:nvPicPr>
          <p:cNvPr id="14" name="Picture 4"/>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b="-433"/>
          <a:stretch>
            <a:fillRect/>
          </a:stretch>
        </p:blipFill>
        <p:spPr bwMode="auto">
          <a:xfrm>
            <a:off x="6985902" y="1630932"/>
            <a:ext cx="3939338" cy="1404003"/>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building scale model"/>
          <p:cNvPicPr>
            <a:picLocks noChangeAspect="1" noChangeArrowheads="1"/>
          </p:cNvPicPr>
          <p:nvPr/>
        </p:nvPicPr>
        <p:blipFill rotWithShape="1">
          <a:blip r:embed="rId3" cstate="screen"/>
          <a:srcRect/>
          <a:stretch>
            <a:fillRect/>
          </a:stretch>
        </p:blipFill>
        <p:spPr bwMode="auto">
          <a:xfrm>
            <a:off x="6985901" y="1615548"/>
            <a:ext cx="3939338" cy="1419388"/>
          </a:xfrm>
          <a:prstGeom prst="rect">
            <a:avLst/>
          </a:prstGeom>
          <a:noFill/>
          <a:extLst>
            <a:ext uri="{909E8E84-426E-40DD-AFC4-6F175D3DCCD1}">
              <a14:hiddenFill xmlns:a14="http://schemas.microsoft.com/office/drawing/2010/main">
                <a:solidFill>
                  <a:srgbClr val="FFFFFF"/>
                </a:solidFill>
              </a14:hiddenFill>
            </a:ext>
          </a:extLst>
        </p:spPr>
      </p:pic>
      <p:sp>
        <p:nvSpPr>
          <p:cNvPr id="11" name="Rectángulo 1">
            <a:extLst>
              <a:ext uri="{FF2B5EF4-FFF2-40B4-BE49-F238E27FC236}">
                <a16:creationId xmlns:a16="http://schemas.microsoft.com/office/drawing/2014/main" id="{D817E1A2-AEBB-4325-BBD6-506D840B2CB3}"/>
              </a:ext>
            </a:extLst>
          </p:cNvPr>
          <p:cNvSpPr/>
          <p:nvPr/>
        </p:nvSpPr>
        <p:spPr>
          <a:xfrm>
            <a:off x="694883" y="912073"/>
            <a:ext cx="6647525" cy="430887"/>
          </a:xfrm>
          <a:prstGeom prst="rect">
            <a:avLst/>
          </a:prstGeom>
        </p:spPr>
        <p:txBody>
          <a:bodyPr wrap="none">
            <a:spAutoFit/>
          </a:bodyPr>
          <a:lstStyle/>
          <a:p>
            <a:pPr>
              <a:defRPr/>
            </a:pPr>
            <a:r>
              <a:rPr lang="en-GB" sz="2200" b="1" dirty="0">
                <a:solidFill>
                  <a:prstClr val="black"/>
                </a:solidFill>
                <a:latin typeface="+mj-lt"/>
                <a:ea typeface="Helvetica Neue Medium" panose="02000503000000020004" pitchFamily="2" charset="0"/>
                <a:cs typeface="Helvetica Neue Medium" panose="02000503000000020004" pitchFamily="2" charset="0"/>
              </a:rPr>
              <a:t>Action</a:t>
            </a:r>
            <a:r>
              <a:rPr lang="en-US" sz="2200" b="1" dirty="0">
                <a:solidFill>
                  <a:prstClr val="black"/>
                </a:solidFill>
                <a:latin typeface="+mj-lt"/>
                <a:ea typeface="Helvetica Neue Medium" panose="02000503000000020004" pitchFamily="2" charset="0"/>
                <a:cs typeface="Helvetica Neue Medium" panose="02000503000000020004" pitchFamily="2" charset="0"/>
              </a:rPr>
              <a:t> plan of Phase II – Global Advisory Committee (GAC)</a:t>
            </a:r>
            <a:endParaRPr kumimoji="0" lang="en-GB"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12" name="Conector recto 2">
            <a:extLst>
              <a:ext uri="{FF2B5EF4-FFF2-40B4-BE49-F238E27FC236}">
                <a16:creationId xmlns:a16="http://schemas.microsoft.com/office/drawing/2014/main" id="{AB2DA2D5-9DDD-4A84-A773-0A78A206DF7D}"/>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CD8CF101-E064-4D6F-A618-B36F2D5B1D34}"/>
              </a:ext>
            </a:extLst>
          </p:cNvPr>
          <p:cNvSpPr txBox="1"/>
          <p:nvPr/>
        </p:nvSpPr>
        <p:spPr>
          <a:xfrm>
            <a:off x="512543" y="1547599"/>
            <a:ext cx="6096000" cy="5112938"/>
          </a:xfrm>
          <a:prstGeom prst="rect">
            <a:avLst/>
          </a:prstGeom>
          <a:noFill/>
        </p:spPr>
        <p:txBody>
          <a:bodyPr wrap="square">
            <a:spAutoFit/>
          </a:bodyPr>
          <a:lstStyle/>
          <a:p>
            <a:pPr marL="0" marR="0">
              <a:lnSpc>
                <a:spcPct val="150000"/>
              </a:lnSpc>
              <a:spcBef>
                <a:spcPts val="0"/>
              </a:spcBef>
              <a:spcAft>
                <a:spcPts val="0"/>
              </a:spcAft>
            </a:pPr>
            <a:r>
              <a:rPr lang="en-US" sz="1050" b="1" dirty="0">
                <a:effectLst/>
                <a:latin typeface="+mj-lt"/>
                <a:ea typeface="DengXian" panose="02010600030101010101" pitchFamily="2" charset="-122"/>
                <a:cs typeface="Calibri" panose="020F0502020204030204" pitchFamily="34" charset="0"/>
              </a:rPr>
              <a:t>Co-chairs</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err="1">
                <a:effectLst/>
                <a:latin typeface="+mj-lt"/>
                <a:ea typeface="DengXian" panose="02010600030101010101" pitchFamily="2" charset="-122"/>
                <a:cs typeface="Calibri" panose="020F0502020204030204" pitchFamily="34" charset="0"/>
              </a:rPr>
              <a:t>Zhifa</a:t>
            </a:r>
            <a:r>
              <a:rPr lang="en-US" sz="900" dirty="0">
                <a:effectLst/>
                <a:latin typeface="+mj-lt"/>
                <a:ea typeface="DengXian" panose="02010600030101010101" pitchFamily="2" charset="-122"/>
                <a:cs typeface="Calibri" panose="020F0502020204030204" pitchFamily="34" charset="0"/>
              </a:rPr>
              <a:t> Xu, Director, Institute of Planning, China Academy of Information and Communications Technology </a:t>
            </a:r>
            <a:r>
              <a:rPr lang="zh-CN" altLang="en-US" sz="900" dirty="0">
                <a:effectLst/>
                <a:latin typeface="+mj-lt"/>
                <a:ea typeface="DengXian" panose="02010600030101010101" pitchFamily="2" charset="-122"/>
                <a:cs typeface="Calibri" panose="020F0502020204030204" pitchFamily="34" charset="0"/>
              </a:rPr>
              <a:t>（</a:t>
            </a:r>
            <a:r>
              <a:rPr lang="en-US" altLang="zh-CN" sz="900" dirty="0">
                <a:effectLst/>
                <a:latin typeface="+mj-lt"/>
                <a:ea typeface="DengXian" panose="02010600030101010101" pitchFamily="2" charset="-122"/>
                <a:cs typeface="Calibri" panose="020F0502020204030204" pitchFamily="34" charset="0"/>
              </a:rPr>
              <a:t>CAICT</a:t>
            </a:r>
            <a:r>
              <a:rPr lang="zh-CN" altLang="en-US" sz="900" dirty="0">
                <a:effectLst/>
                <a:latin typeface="+mj-lt"/>
                <a:ea typeface="DengXian" panose="02010600030101010101" pitchFamily="2" charset="-122"/>
                <a:cs typeface="Calibri" panose="020F0502020204030204" pitchFamily="34" charset="0"/>
              </a:rPr>
              <a:t>）</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Mark Enzer OBE </a:t>
            </a:r>
            <a:r>
              <a:rPr lang="en-US" sz="900" dirty="0" err="1">
                <a:effectLst/>
                <a:latin typeface="+mj-lt"/>
                <a:ea typeface="DengXian" panose="02010600030101010101" pitchFamily="2" charset="-122"/>
                <a:cs typeface="Calibri" panose="020F0502020204030204" pitchFamily="34" charset="0"/>
              </a:rPr>
              <a:t>FREng</a:t>
            </a:r>
            <a:r>
              <a:rPr lang="en-US" sz="900" dirty="0">
                <a:effectLst/>
                <a:latin typeface="+mj-lt"/>
                <a:ea typeface="DengXian" panose="02010600030101010101" pitchFamily="2" charset="-122"/>
                <a:cs typeface="Calibri" panose="020F0502020204030204" pitchFamily="34" charset="0"/>
              </a:rPr>
              <a:t>, CTO, Mott MacDonald and Head of the National Digital Twin </a:t>
            </a:r>
            <a:r>
              <a:rPr lang="en-US" sz="900" dirty="0" err="1">
                <a:effectLst/>
                <a:latin typeface="+mj-lt"/>
                <a:ea typeface="DengXian" panose="02010600030101010101" pitchFamily="2" charset="-122"/>
                <a:cs typeface="Calibri" panose="020F0502020204030204" pitchFamily="34" charset="0"/>
              </a:rPr>
              <a:t>programme</a:t>
            </a:r>
            <a:r>
              <a:rPr lang="en-US" sz="900" dirty="0">
                <a:effectLst/>
                <a:latin typeface="+mj-lt"/>
                <a:ea typeface="DengXian" panose="02010600030101010101" pitchFamily="2" charset="-122"/>
                <a:cs typeface="Calibri" panose="020F0502020204030204" pitchFamily="34" charset="0"/>
              </a:rPr>
              <a:t>, UK</a:t>
            </a:r>
            <a:endParaRPr lang="en-GB" sz="1200" dirty="0">
              <a:effectLst/>
              <a:latin typeface="+mj-lt"/>
              <a:ea typeface="DengXian" panose="02010600030101010101" pitchFamily="2" charset="-122"/>
              <a:cs typeface="Times New Roman" panose="02020603050405020304" pitchFamily="18" charset="0"/>
            </a:endParaRPr>
          </a:p>
          <a:p>
            <a:pPr marL="0" marR="0">
              <a:lnSpc>
                <a:spcPct val="150000"/>
              </a:lnSpc>
              <a:spcBef>
                <a:spcPts val="0"/>
              </a:spcBef>
              <a:spcAft>
                <a:spcPts val="0"/>
              </a:spcAft>
            </a:pPr>
            <a:r>
              <a:rPr lang="en-US" sz="900" dirty="0">
                <a:effectLst/>
                <a:latin typeface="+mj-lt"/>
                <a:ea typeface="DengXian" panose="02010600030101010101" pitchFamily="2" charset="-122"/>
                <a:cs typeface="Calibri" panose="020F0502020204030204" pitchFamily="34" charset="0"/>
              </a:rPr>
              <a:t> </a:t>
            </a:r>
            <a:r>
              <a:rPr lang="en-US" sz="1050" b="1" dirty="0">
                <a:effectLst/>
                <a:latin typeface="+mj-lt"/>
                <a:ea typeface="DengXian" panose="02010600030101010101" pitchFamily="2" charset="-122"/>
                <a:cs typeface="Calibri" panose="020F0502020204030204" pitchFamily="34" charset="0"/>
              </a:rPr>
              <a:t>Project Leads</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Cai Chen, Director, Department of Information Application Research, </a:t>
            </a:r>
            <a:r>
              <a:rPr lang="en-US" altLang="zh-CN" sz="900" dirty="0">
                <a:effectLst/>
                <a:latin typeface="+mj-lt"/>
                <a:ea typeface="DengXian" panose="02010600030101010101" pitchFamily="2" charset="-122"/>
                <a:cs typeface="Calibri" panose="020F0502020204030204" pitchFamily="34" charset="0"/>
              </a:rPr>
              <a:t>CAICT</a:t>
            </a: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Yamin Xu, Lead of Greater China, Urban Transformation Platform, World Economic Forum</a:t>
            </a:r>
            <a:endParaRPr lang="en-GB" sz="1200" dirty="0">
              <a:effectLst/>
              <a:latin typeface="+mj-lt"/>
              <a:ea typeface="DengXian" panose="02010600030101010101" pitchFamily="2" charset="-122"/>
              <a:cs typeface="Times New Roman" panose="02020603050405020304" pitchFamily="18" charset="0"/>
            </a:endParaRPr>
          </a:p>
          <a:p>
            <a:pPr marL="0" marR="0">
              <a:lnSpc>
                <a:spcPct val="150000"/>
              </a:lnSpc>
              <a:spcBef>
                <a:spcPts val="0"/>
              </a:spcBef>
              <a:spcAft>
                <a:spcPts val="0"/>
              </a:spcAft>
            </a:pPr>
            <a:r>
              <a:rPr lang="en-US" sz="900" dirty="0">
                <a:effectLst/>
                <a:latin typeface="+mj-lt"/>
                <a:ea typeface="DengXian" panose="02010600030101010101" pitchFamily="2" charset="-122"/>
                <a:cs typeface="Calibri" panose="020F0502020204030204" pitchFamily="34" charset="0"/>
              </a:rPr>
              <a:t> </a:t>
            </a:r>
            <a:r>
              <a:rPr lang="en-US" sz="1050" b="1" dirty="0">
                <a:effectLst/>
                <a:latin typeface="+mj-lt"/>
                <a:ea typeface="DengXian" panose="02010600030101010101" pitchFamily="2" charset="-122"/>
                <a:cs typeface="Calibri" panose="020F0502020204030204" pitchFamily="34" charset="0"/>
              </a:rPr>
              <a:t>Committee Members</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err="1">
                <a:effectLst/>
                <a:latin typeface="+mj-lt"/>
                <a:ea typeface="DengXian" panose="02010600030101010101" pitchFamily="2" charset="-122"/>
                <a:cs typeface="Calibri" panose="020F0502020204030204" pitchFamily="34" charset="0"/>
              </a:rPr>
              <a:t>Deren</a:t>
            </a:r>
            <a:r>
              <a:rPr lang="en-US" sz="900" dirty="0">
                <a:effectLst/>
                <a:latin typeface="+mj-lt"/>
                <a:ea typeface="DengXian" panose="02010600030101010101" pitchFamily="2" charset="-122"/>
                <a:cs typeface="Calibri" panose="020F0502020204030204" pitchFamily="34" charset="0"/>
              </a:rPr>
              <a:t> Li, Academician, Chinese Academy of Sciences and Chinese Academy of Engineering</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err="1">
                <a:effectLst/>
                <a:latin typeface="+mj-lt"/>
                <a:ea typeface="DengXian" panose="02010600030101010101" pitchFamily="2" charset="-122"/>
                <a:cs typeface="Calibri" panose="020F0502020204030204" pitchFamily="34" charset="0"/>
              </a:rPr>
              <a:t>Yanli</a:t>
            </a:r>
            <a:r>
              <a:rPr lang="en-US" sz="900" dirty="0">
                <a:effectLst/>
                <a:latin typeface="+mj-lt"/>
                <a:ea typeface="DengXian" panose="02010600030101010101" pitchFamily="2" charset="-122"/>
                <a:cs typeface="Calibri" panose="020F0502020204030204" pitchFamily="34" charset="0"/>
              </a:rPr>
              <a:t> Gao, Chief Engineer, Institute of Planning, </a:t>
            </a:r>
            <a:r>
              <a:rPr lang="en-US" altLang="zh-CN" sz="900" dirty="0">
                <a:effectLst/>
                <a:latin typeface="+mj-lt"/>
                <a:ea typeface="DengXian" panose="02010600030101010101" pitchFamily="2" charset="-122"/>
                <a:cs typeface="Calibri" panose="020F0502020204030204" pitchFamily="34" charset="0"/>
              </a:rPr>
              <a:t>CAICT</a:t>
            </a:r>
          </a:p>
          <a:p>
            <a:pPr marL="171450" marR="0" indent="-171450">
              <a:lnSpc>
                <a:spcPct val="150000"/>
              </a:lnSpc>
              <a:spcBef>
                <a:spcPts val="0"/>
              </a:spcBef>
              <a:spcAft>
                <a:spcPts val="0"/>
              </a:spcAft>
              <a:buFont typeface="Arial" panose="020B0604020202020204" pitchFamily="34" charset="0"/>
              <a:buChar char="•"/>
            </a:pPr>
            <a:r>
              <a:rPr lang="en-US" sz="900" dirty="0" err="1">
                <a:effectLst/>
                <a:latin typeface="+mj-lt"/>
                <a:ea typeface="DengXian" panose="02010600030101010101" pitchFamily="2" charset="-122"/>
                <a:cs typeface="Calibri" panose="020F0502020204030204" pitchFamily="34" charset="0"/>
              </a:rPr>
              <a:t>Aohan</a:t>
            </a:r>
            <a:r>
              <a:rPr lang="en-US" sz="900" dirty="0">
                <a:effectLst/>
                <a:latin typeface="+mj-lt"/>
                <a:ea typeface="DengXian" panose="02010600030101010101" pitchFamily="2" charset="-122"/>
                <a:cs typeface="Calibri" panose="020F0502020204030204" pitchFamily="34" charset="0"/>
              </a:rPr>
              <a:t> Chen, Chief Executive Officer, Beijing </a:t>
            </a:r>
            <a:r>
              <a:rPr lang="en-US" sz="900" dirty="0" err="1">
                <a:effectLst/>
                <a:latin typeface="+mj-lt"/>
                <a:ea typeface="DengXian" panose="02010600030101010101" pitchFamily="2" charset="-122"/>
                <a:cs typeface="Calibri" panose="020F0502020204030204" pitchFamily="34" charset="0"/>
              </a:rPr>
              <a:t>Uinnova</a:t>
            </a:r>
            <a:r>
              <a:rPr lang="en-US" sz="900" dirty="0">
                <a:effectLst/>
                <a:latin typeface="+mj-lt"/>
                <a:ea typeface="DengXian" panose="02010600030101010101" pitchFamily="2" charset="-122"/>
                <a:cs typeface="Calibri" panose="020F0502020204030204" pitchFamily="34" charset="0"/>
              </a:rPr>
              <a:t> Technology</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err="1">
                <a:effectLst/>
                <a:latin typeface="+mj-lt"/>
                <a:ea typeface="DengXian" panose="02010600030101010101" pitchFamily="2" charset="-122"/>
                <a:cs typeface="Calibri" panose="020F0502020204030204" pitchFamily="34" charset="0"/>
              </a:rPr>
              <a:t>Xiufeng</a:t>
            </a:r>
            <a:r>
              <a:rPr lang="en-US" sz="900" dirty="0">
                <a:effectLst/>
                <a:latin typeface="+mj-lt"/>
                <a:ea typeface="DengXian" panose="02010600030101010101" pitchFamily="2" charset="-122"/>
                <a:cs typeface="Calibri" panose="020F0502020204030204" pitchFamily="34" charset="0"/>
              </a:rPr>
              <a:t> Ni, General Manager and Vice-President, Smart City Technology Platform Department, IFLYTEK</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fr-CH" sz="900" dirty="0">
                <a:effectLst/>
                <a:latin typeface="+mj-lt"/>
                <a:ea typeface="DengXian" panose="02010600030101010101" pitchFamily="2" charset="-122"/>
                <a:cs typeface="Calibri" panose="020F0502020204030204" pitchFamily="34" charset="0"/>
              </a:rPr>
              <a:t>Jacques Beltran, </a:t>
            </a:r>
            <a:r>
              <a:rPr lang="fr-CH" sz="900" dirty="0">
                <a:latin typeface="+mj-lt"/>
                <a:ea typeface="DengXian" panose="02010600030101010101" pitchFamily="2" charset="-122"/>
                <a:cs typeface="Calibri" panose="020F0502020204030204" pitchFamily="34" charset="0"/>
              </a:rPr>
              <a:t>Vice </a:t>
            </a:r>
            <a:r>
              <a:rPr lang="en-GB" sz="900" dirty="0">
                <a:latin typeface="+mj-lt"/>
                <a:ea typeface="DengXian" panose="02010600030101010101" pitchFamily="2" charset="-122"/>
                <a:cs typeface="Calibri" panose="020F0502020204030204" pitchFamily="34" charset="0"/>
              </a:rPr>
              <a:t>President</a:t>
            </a:r>
            <a:r>
              <a:rPr lang="fr-CH" sz="900" dirty="0">
                <a:latin typeface="+mj-lt"/>
                <a:ea typeface="DengXian" panose="02010600030101010101" pitchFamily="2" charset="-122"/>
                <a:cs typeface="Calibri" panose="020F0502020204030204" pitchFamily="34" charset="0"/>
              </a:rPr>
              <a:t>, </a:t>
            </a:r>
            <a:r>
              <a:rPr lang="fr-CH" sz="900" dirty="0">
                <a:effectLst/>
                <a:latin typeface="+mj-lt"/>
                <a:ea typeface="DengXian" panose="02010600030101010101" pitchFamily="2" charset="-122"/>
                <a:cs typeface="Calibri" panose="020F0502020204030204" pitchFamily="34" charset="0"/>
              </a:rPr>
              <a:t>Cities &amp; Public Services, Dassault Systèmes</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Michael Jansen, Chief Executive Officer, Cityzenith</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Yi Li, Chief Executive Officer, Beijing 51World Digital Twin Technology</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Junwei Liu, Chief Executive Officer, Terra Info Tech (Beijing)</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Fei Tao, Professor, School of Automation Science and Electrical Engineering, Beijing University of Aeronautics and Astronautics</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de-CH" sz="900" dirty="0">
                <a:effectLst/>
                <a:latin typeface="+mj-lt"/>
                <a:ea typeface="DengXian" panose="02010600030101010101" pitchFamily="2" charset="-122"/>
                <a:cs typeface="Calibri" panose="020F0502020204030204" pitchFamily="34" charset="0"/>
              </a:rPr>
              <a:t>Junjie Ma, CEO, Shanghai Digitwin Technologies</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de-CH" sz="900" dirty="0">
                <a:effectLst/>
                <a:latin typeface="+mj-lt"/>
                <a:ea typeface="DengXian" panose="02010600030101010101" pitchFamily="2" charset="-122"/>
                <a:cs typeface="Calibri" panose="020F0502020204030204" pitchFamily="34" charset="0"/>
              </a:rPr>
              <a:t>Hung-Chih Liu, SVP, AECOM </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Andre - Ka Ming Kwok, Co-founder and CEO, Good City Foundation</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Raymond Zhao, Corp VP, AIMS Tech</a:t>
            </a:r>
            <a:endParaRPr lang="en-GB" sz="1200" dirty="0">
              <a:effectLst/>
              <a:latin typeface="+mj-lt"/>
              <a:ea typeface="DengXian" panose="02010600030101010101" pitchFamily="2" charset="-122"/>
              <a:cs typeface="Times New Roman" panose="02020603050405020304" pitchFamily="18" charset="0"/>
            </a:endParaRPr>
          </a:p>
          <a:p>
            <a:pPr marL="171450" marR="0" indent="-171450">
              <a:lnSpc>
                <a:spcPct val="150000"/>
              </a:lnSpc>
              <a:spcBef>
                <a:spcPts val="0"/>
              </a:spcBef>
              <a:spcAft>
                <a:spcPts val="0"/>
              </a:spcAft>
              <a:buFont typeface="Arial" panose="020B0604020202020204" pitchFamily="34" charset="0"/>
              <a:buChar char="•"/>
            </a:pPr>
            <a:r>
              <a:rPr lang="en-US" sz="900" dirty="0">
                <a:effectLst/>
                <a:latin typeface="+mj-lt"/>
                <a:ea typeface="DengXian" panose="02010600030101010101" pitchFamily="2" charset="-122"/>
                <a:cs typeface="Calibri" panose="020F0502020204030204" pitchFamily="34" charset="0"/>
              </a:rPr>
              <a:t>Luis Mao, Greater China Area CEO, Smart City Expo World Congress </a:t>
            </a:r>
            <a:endParaRPr lang="en-US" sz="900" dirty="0">
              <a:latin typeface="+mj-lt"/>
              <a:ea typeface="DengXian" panose="02010600030101010101" pitchFamily="2" charset="-122"/>
              <a:cs typeface="Calibri" panose="020F0502020204030204" pitchFamily="34" charset="0"/>
            </a:endParaRPr>
          </a:p>
          <a:p>
            <a:pPr marL="171450" marR="0" indent="-171450">
              <a:lnSpc>
                <a:spcPct val="150000"/>
              </a:lnSpc>
              <a:spcBef>
                <a:spcPts val="0"/>
              </a:spcBef>
              <a:spcAft>
                <a:spcPts val="0"/>
              </a:spcAft>
              <a:buFont typeface="Arial" panose="020B0604020202020204" pitchFamily="34" charset="0"/>
              <a:buChar char="•"/>
            </a:pPr>
            <a:r>
              <a:rPr lang="en-US" sz="900" dirty="0">
                <a:latin typeface="+mj-lt"/>
                <a:ea typeface="DengXian" panose="02010600030101010101" pitchFamily="2" charset="-122"/>
                <a:cs typeface="Calibri" panose="020F0502020204030204" pitchFamily="34" charset="0"/>
              </a:rPr>
              <a:t>Paul Lam, Strategy and Policy Officer (Digital &amp; Technology), Asian Infrastructure Investment Bank </a:t>
            </a:r>
          </a:p>
          <a:p>
            <a:pPr marL="171450" marR="0" indent="-171450">
              <a:lnSpc>
                <a:spcPct val="150000"/>
              </a:lnSpc>
              <a:spcBef>
                <a:spcPts val="0"/>
              </a:spcBef>
              <a:spcAft>
                <a:spcPts val="0"/>
              </a:spcAft>
              <a:buFont typeface="Arial" panose="020B0604020202020204" pitchFamily="34" charset="0"/>
              <a:buChar char="•"/>
            </a:pPr>
            <a:r>
              <a:rPr lang="en-US" sz="900">
                <a:latin typeface="+mj-lt"/>
                <a:ea typeface="DengXian" panose="02010600030101010101" pitchFamily="2" charset="-122"/>
                <a:cs typeface="Calibri" panose="020F0502020204030204" pitchFamily="34" charset="0"/>
              </a:rPr>
              <a:t>Philippe </a:t>
            </a:r>
            <a:r>
              <a:rPr lang="en-US" sz="900" dirty="0" err="1">
                <a:latin typeface="+mj-lt"/>
                <a:ea typeface="DengXian" panose="02010600030101010101" pitchFamily="2" charset="-122"/>
                <a:cs typeface="Calibri" panose="020F0502020204030204" pitchFamily="34" charset="0"/>
              </a:rPr>
              <a:t>Obry</a:t>
            </a:r>
            <a:r>
              <a:rPr lang="en-US" sz="900" dirty="0">
                <a:latin typeface="+mj-lt"/>
                <a:ea typeface="DengXian" panose="02010600030101010101" pitchFamily="2" charset="-122"/>
                <a:cs typeface="Calibri" panose="020F0502020204030204" pitchFamily="34" charset="0"/>
              </a:rPr>
              <a:t>, Co-Founder &amp; General Manager, </a:t>
            </a:r>
            <a:r>
              <a:rPr lang="en-US" sz="900" dirty="0" err="1">
                <a:latin typeface="+mj-lt"/>
                <a:ea typeface="DengXian" panose="02010600030101010101" pitchFamily="2" charset="-122"/>
                <a:cs typeface="Calibri" panose="020F0502020204030204" pitchFamily="34" charset="0"/>
              </a:rPr>
              <a:t>Akila</a:t>
            </a:r>
            <a:r>
              <a:rPr lang="en-US" sz="900" dirty="0">
                <a:latin typeface="+mj-lt"/>
                <a:ea typeface="DengXian" panose="02010600030101010101" pitchFamily="2" charset="-122"/>
                <a:cs typeface="Calibri" panose="020F0502020204030204" pitchFamily="34" charset="0"/>
              </a:rPr>
              <a:t> </a:t>
            </a:r>
            <a:endParaRPr lang="en-GB" sz="900" dirty="0">
              <a:latin typeface="+mj-lt"/>
              <a:ea typeface="DengXian" panose="02010600030101010101" pitchFamily="2" charset="-122"/>
              <a:cs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
            <a:extLst>
              <a:ext uri="{FF2B5EF4-FFF2-40B4-BE49-F238E27FC236}">
                <a16:creationId xmlns:a16="http://schemas.microsoft.com/office/drawing/2014/main" id="{D817E1A2-AEBB-4325-BBD6-506D840B2CB3}"/>
              </a:ext>
            </a:extLst>
          </p:cNvPr>
          <p:cNvSpPr/>
          <p:nvPr/>
        </p:nvSpPr>
        <p:spPr>
          <a:xfrm>
            <a:off x="694883" y="912073"/>
            <a:ext cx="6880153" cy="430887"/>
          </a:xfrm>
          <a:prstGeom prst="rect">
            <a:avLst/>
          </a:prstGeom>
        </p:spPr>
        <p:txBody>
          <a:bodyPr wrap="none">
            <a:spAutoFit/>
          </a:bodyPr>
          <a:lstStyle/>
          <a:p>
            <a:pPr>
              <a:defRPr/>
            </a:pPr>
            <a:r>
              <a:rPr lang="en-GB" sz="2200" b="1" dirty="0">
                <a:solidFill>
                  <a:prstClr val="black"/>
                </a:solidFill>
                <a:latin typeface="+mj-lt"/>
                <a:ea typeface="Helvetica Neue Medium" panose="02000503000000020004" pitchFamily="2" charset="0"/>
                <a:cs typeface="Helvetica Neue Medium" panose="02000503000000020004" pitchFamily="2" charset="0"/>
              </a:rPr>
              <a:t>Action</a:t>
            </a:r>
            <a:r>
              <a:rPr lang="en-US" sz="2200" b="1" dirty="0">
                <a:solidFill>
                  <a:prstClr val="black"/>
                </a:solidFill>
                <a:latin typeface="+mj-lt"/>
                <a:ea typeface="Helvetica Neue Medium" panose="02000503000000020004" pitchFamily="2" charset="0"/>
                <a:cs typeface="Helvetica Neue Medium" panose="02000503000000020004" pitchFamily="2" charset="0"/>
              </a:rPr>
              <a:t> plan of Phase II – Design and Construction Guideline</a:t>
            </a:r>
            <a:endParaRPr kumimoji="0" lang="en-GB"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12" name="Conector recto 2">
            <a:extLst>
              <a:ext uri="{FF2B5EF4-FFF2-40B4-BE49-F238E27FC236}">
                <a16:creationId xmlns:a16="http://schemas.microsoft.com/office/drawing/2014/main" id="{AB2DA2D5-9DDD-4A84-A773-0A78A206DF7D}"/>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pic>
        <p:nvPicPr>
          <p:cNvPr id="5" name="Picture 4">
            <a:extLst>
              <a:ext uri="{FF2B5EF4-FFF2-40B4-BE49-F238E27FC236}">
                <a16:creationId xmlns:a16="http://schemas.microsoft.com/office/drawing/2014/main" id="{FD6BBBEC-512B-4100-9FE5-CBFBF9034F3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35756" y="3026931"/>
            <a:ext cx="4720487" cy="2883899"/>
          </a:xfrm>
          <a:prstGeom prst="rect">
            <a:avLst/>
          </a:prstGeom>
        </p:spPr>
      </p:pic>
      <p:sp>
        <p:nvSpPr>
          <p:cNvPr id="81" name="TextBox 80">
            <a:extLst>
              <a:ext uri="{FF2B5EF4-FFF2-40B4-BE49-F238E27FC236}">
                <a16:creationId xmlns:a16="http://schemas.microsoft.com/office/drawing/2014/main" id="{EA87BA33-F7C0-4D08-B1DA-C8C68AF558DA}"/>
              </a:ext>
            </a:extLst>
          </p:cNvPr>
          <p:cNvSpPr txBox="1"/>
          <p:nvPr/>
        </p:nvSpPr>
        <p:spPr>
          <a:xfrm>
            <a:off x="562863" y="1570247"/>
            <a:ext cx="2409394" cy="1815882"/>
          </a:xfrm>
          <a:prstGeom prst="rect">
            <a:avLst/>
          </a:prstGeom>
          <a:noFill/>
        </p:spPr>
        <p:txBody>
          <a:bodyPr wrap="square" rtlCol="0" anchor="b" anchorCtr="0">
            <a:spAutoFit/>
          </a:bodyPr>
          <a:lstStyle/>
          <a:p>
            <a:pPr algn="ctr"/>
            <a:r>
              <a:rPr lang="en-GB" sz="2000" b="1" dirty="0">
                <a:solidFill>
                  <a:schemeClr val="tx2"/>
                </a:solidFill>
                <a:cs typeface="Poppins" pitchFamily="2" charset="77"/>
              </a:rPr>
              <a:t>Technical capability </a:t>
            </a:r>
          </a:p>
          <a:p>
            <a:pPr algn="ctr"/>
            <a:r>
              <a:rPr lang="en-GB" sz="2000" b="1" dirty="0">
                <a:solidFill>
                  <a:schemeClr val="tx2"/>
                </a:solidFill>
                <a:cs typeface="Poppins" pitchFamily="2" charset="77"/>
              </a:rPr>
              <a:t>and Platform</a:t>
            </a:r>
            <a:endParaRPr lang="en-GB" altLang="zh-CN" sz="2000" b="1" dirty="0">
              <a:solidFill>
                <a:schemeClr val="tx2"/>
              </a:solidFill>
              <a:cs typeface="Poppins" pitchFamily="2" charset="77"/>
            </a:endParaRPr>
          </a:p>
          <a:p>
            <a:r>
              <a:rPr lang="en-US" altLang="zh-CN" sz="1200" dirty="0">
                <a:solidFill>
                  <a:schemeClr val="tx1">
                    <a:lumMod val="50000"/>
                    <a:lumOff val="50000"/>
                  </a:schemeClr>
                </a:solidFill>
                <a:cs typeface="Poppins" pitchFamily="2" charset="77"/>
              </a:rPr>
              <a:t>Digital twin tech core capability (IoT, Visualization, Modelling and Simulation etc.) and consolidated digital  platform to serve future construction and  operation purpose.</a:t>
            </a:r>
            <a:endParaRPr lang="en-GB" sz="1200" dirty="0">
              <a:solidFill>
                <a:schemeClr val="tx1">
                  <a:lumMod val="50000"/>
                  <a:lumOff val="50000"/>
                </a:schemeClr>
              </a:solidFill>
              <a:cs typeface="Poppins" pitchFamily="2" charset="77"/>
            </a:endParaRPr>
          </a:p>
        </p:txBody>
      </p:sp>
      <p:sp>
        <p:nvSpPr>
          <p:cNvPr id="83" name="TextBox 82">
            <a:extLst>
              <a:ext uri="{FF2B5EF4-FFF2-40B4-BE49-F238E27FC236}">
                <a16:creationId xmlns:a16="http://schemas.microsoft.com/office/drawing/2014/main" id="{BE0B0E02-F8A6-42B3-AB96-D438CC0F541F}"/>
              </a:ext>
            </a:extLst>
          </p:cNvPr>
          <p:cNvSpPr txBox="1"/>
          <p:nvPr/>
        </p:nvSpPr>
        <p:spPr>
          <a:xfrm>
            <a:off x="4868090" y="1570247"/>
            <a:ext cx="2032049" cy="1261884"/>
          </a:xfrm>
          <a:prstGeom prst="rect">
            <a:avLst/>
          </a:prstGeom>
          <a:noFill/>
        </p:spPr>
        <p:txBody>
          <a:bodyPr wrap="square" rtlCol="0" anchor="b" anchorCtr="0">
            <a:spAutoFit/>
          </a:bodyPr>
          <a:lstStyle/>
          <a:p>
            <a:pPr algn="ctr"/>
            <a:r>
              <a:rPr lang="en-GB" sz="2000" b="1" dirty="0">
                <a:solidFill>
                  <a:schemeClr val="tx2"/>
                </a:solidFill>
                <a:cs typeface="Poppins" pitchFamily="2" charset="77"/>
              </a:rPr>
              <a:t>Application and </a:t>
            </a:r>
            <a:r>
              <a:rPr lang="en-US" altLang="zh-CN" sz="2000" b="1" dirty="0">
                <a:solidFill>
                  <a:schemeClr val="tx2"/>
                </a:solidFill>
                <a:cs typeface="Poppins" pitchFamily="2" charset="77"/>
              </a:rPr>
              <a:t>Value</a:t>
            </a:r>
            <a:r>
              <a:rPr lang="en-GB" sz="2000" b="1" dirty="0">
                <a:solidFill>
                  <a:schemeClr val="tx2"/>
                </a:solidFill>
                <a:cs typeface="Poppins" pitchFamily="2" charset="77"/>
              </a:rPr>
              <a:t> </a:t>
            </a:r>
          </a:p>
          <a:p>
            <a:r>
              <a:rPr lang="en-US" sz="1200" dirty="0">
                <a:solidFill>
                  <a:schemeClr val="tx1">
                    <a:lumMod val="50000"/>
                    <a:lumOff val="50000"/>
                  </a:schemeClr>
                </a:solidFill>
                <a:cs typeface="Poppins" pitchFamily="2" charset="77"/>
              </a:rPr>
              <a:t>The key application scenarios, relevant public benefits and business value.</a:t>
            </a:r>
          </a:p>
        </p:txBody>
      </p:sp>
      <p:sp>
        <p:nvSpPr>
          <p:cNvPr id="84" name="TextBox 83">
            <a:extLst>
              <a:ext uri="{FF2B5EF4-FFF2-40B4-BE49-F238E27FC236}">
                <a16:creationId xmlns:a16="http://schemas.microsoft.com/office/drawing/2014/main" id="{241DBBC3-53E1-4C8C-8FE3-6B9341727D90}"/>
              </a:ext>
            </a:extLst>
          </p:cNvPr>
          <p:cNvSpPr txBox="1"/>
          <p:nvPr/>
        </p:nvSpPr>
        <p:spPr>
          <a:xfrm>
            <a:off x="8795972" y="1570247"/>
            <a:ext cx="2409394" cy="1261884"/>
          </a:xfrm>
          <a:prstGeom prst="rect">
            <a:avLst/>
          </a:prstGeom>
          <a:noFill/>
        </p:spPr>
        <p:txBody>
          <a:bodyPr wrap="square" rtlCol="0" anchor="b" anchorCtr="0">
            <a:spAutoFit/>
          </a:bodyPr>
          <a:lstStyle/>
          <a:p>
            <a:pPr algn="ctr"/>
            <a:r>
              <a:rPr lang="en-GB" sz="2000" b="1" dirty="0">
                <a:solidFill>
                  <a:schemeClr val="tx2"/>
                </a:solidFill>
                <a:cs typeface="Poppins" pitchFamily="2" charset="77"/>
              </a:rPr>
              <a:t>Infrastructure and Data</a:t>
            </a:r>
          </a:p>
          <a:p>
            <a:r>
              <a:rPr lang="en-US" sz="1200" dirty="0">
                <a:solidFill>
                  <a:schemeClr val="tx1">
                    <a:lumMod val="50000"/>
                    <a:lumOff val="50000"/>
                  </a:schemeClr>
                </a:solidFill>
                <a:cs typeface="Poppins" pitchFamily="2" charset="77"/>
              </a:rPr>
              <a:t>Critical ICT infrastructure, data consolidation, usage and governance</a:t>
            </a:r>
          </a:p>
        </p:txBody>
      </p:sp>
      <p:sp>
        <p:nvSpPr>
          <p:cNvPr id="85" name="TextBox 84">
            <a:extLst>
              <a:ext uri="{FF2B5EF4-FFF2-40B4-BE49-F238E27FC236}">
                <a16:creationId xmlns:a16="http://schemas.microsoft.com/office/drawing/2014/main" id="{A81BB435-9155-42FA-B722-AD96E0DADB76}"/>
              </a:ext>
            </a:extLst>
          </p:cNvPr>
          <p:cNvSpPr txBox="1"/>
          <p:nvPr/>
        </p:nvSpPr>
        <p:spPr>
          <a:xfrm>
            <a:off x="1358537" y="4439537"/>
            <a:ext cx="2115962" cy="1446550"/>
          </a:xfrm>
          <a:prstGeom prst="rect">
            <a:avLst/>
          </a:prstGeom>
          <a:noFill/>
        </p:spPr>
        <p:txBody>
          <a:bodyPr wrap="square" rtlCol="0" anchor="b" anchorCtr="0">
            <a:spAutoFit/>
          </a:bodyPr>
          <a:lstStyle/>
          <a:p>
            <a:pPr algn="ctr"/>
            <a:r>
              <a:rPr lang="en-GB" sz="2000" b="1" dirty="0">
                <a:solidFill>
                  <a:schemeClr val="tx2"/>
                </a:solidFill>
                <a:cs typeface="Poppins" pitchFamily="2" charset="77"/>
              </a:rPr>
              <a:t>Business and Operation </a:t>
            </a:r>
            <a:r>
              <a:rPr lang="en-US" altLang="zh-CN" sz="2000" b="1" dirty="0">
                <a:solidFill>
                  <a:schemeClr val="tx2"/>
                </a:solidFill>
                <a:cs typeface="Poppins" pitchFamily="2" charset="77"/>
              </a:rPr>
              <a:t>Model</a:t>
            </a:r>
            <a:endParaRPr lang="en-US" altLang="zh-CN" sz="1200" b="1" dirty="0">
              <a:solidFill>
                <a:schemeClr val="tx1">
                  <a:lumMod val="50000"/>
                  <a:lumOff val="50000"/>
                </a:schemeClr>
              </a:solidFill>
              <a:cs typeface="Poppins" pitchFamily="2" charset="77"/>
            </a:endParaRPr>
          </a:p>
          <a:p>
            <a:r>
              <a:rPr lang="en-US" altLang="zh-CN" sz="1200" dirty="0">
                <a:solidFill>
                  <a:schemeClr val="tx1">
                    <a:lumMod val="50000"/>
                    <a:lumOff val="50000"/>
                  </a:schemeClr>
                </a:solidFill>
                <a:cs typeface="Poppins" pitchFamily="2" charset="77"/>
              </a:rPr>
              <a:t>Key stakeholders and business model during different phases (design, construction and operation).</a:t>
            </a:r>
          </a:p>
        </p:txBody>
      </p:sp>
      <p:sp>
        <p:nvSpPr>
          <p:cNvPr id="86" name="TextBox 85">
            <a:extLst>
              <a:ext uri="{FF2B5EF4-FFF2-40B4-BE49-F238E27FC236}">
                <a16:creationId xmlns:a16="http://schemas.microsoft.com/office/drawing/2014/main" id="{818EA160-22A4-4A0A-B872-4C7C2099E754}"/>
              </a:ext>
            </a:extLst>
          </p:cNvPr>
          <p:cNvSpPr txBox="1"/>
          <p:nvPr/>
        </p:nvSpPr>
        <p:spPr>
          <a:xfrm>
            <a:off x="8861093" y="4468880"/>
            <a:ext cx="2409395" cy="1138773"/>
          </a:xfrm>
          <a:prstGeom prst="rect">
            <a:avLst/>
          </a:prstGeom>
          <a:noFill/>
        </p:spPr>
        <p:txBody>
          <a:bodyPr wrap="square">
            <a:spAutoFit/>
          </a:bodyPr>
          <a:lstStyle/>
          <a:p>
            <a:pPr algn="ctr"/>
            <a:r>
              <a:rPr lang="en-US" altLang="zh-CN" sz="2000" b="1" dirty="0">
                <a:solidFill>
                  <a:schemeClr val="tx2"/>
                </a:solidFill>
                <a:cs typeface="Poppins" pitchFamily="2" charset="77"/>
              </a:rPr>
              <a:t>Strategy and Talent</a:t>
            </a:r>
          </a:p>
          <a:p>
            <a:r>
              <a:rPr lang="en-US" sz="1200" dirty="0">
                <a:solidFill>
                  <a:schemeClr val="tx1">
                    <a:lumMod val="50000"/>
                    <a:lumOff val="50000"/>
                  </a:schemeClr>
                </a:solidFill>
                <a:cs typeface="Poppins" pitchFamily="2" charset="77"/>
              </a:rPr>
              <a:t>Strategy and plan of digital twin tech empower parks’ business, the relevant policy, organization and talent foster &amp; promotion plan.</a:t>
            </a:r>
          </a:p>
        </p:txBody>
      </p:sp>
    </p:spTree>
    <p:extLst>
      <p:ext uri="{BB962C8B-B14F-4D97-AF65-F5344CB8AC3E}">
        <p14:creationId xmlns:p14="http://schemas.microsoft.com/office/powerpoint/2010/main" val="2263432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
            <a:extLst>
              <a:ext uri="{FF2B5EF4-FFF2-40B4-BE49-F238E27FC236}">
                <a16:creationId xmlns:a16="http://schemas.microsoft.com/office/drawing/2014/main" id="{D817E1A2-AEBB-4325-BBD6-506D840B2CB3}"/>
              </a:ext>
            </a:extLst>
          </p:cNvPr>
          <p:cNvSpPr/>
          <p:nvPr/>
        </p:nvSpPr>
        <p:spPr>
          <a:xfrm>
            <a:off x="694883" y="912073"/>
            <a:ext cx="4892430" cy="430887"/>
          </a:xfrm>
          <a:prstGeom prst="rect">
            <a:avLst/>
          </a:prstGeom>
        </p:spPr>
        <p:txBody>
          <a:bodyPr wrap="none">
            <a:spAutoFit/>
          </a:bodyPr>
          <a:lstStyle/>
          <a:p>
            <a:pPr>
              <a:defRPr/>
            </a:pPr>
            <a:r>
              <a:rPr lang="en-GB" sz="2200" b="1" dirty="0">
                <a:solidFill>
                  <a:prstClr val="black"/>
                </a:solidFill>
                <a:latin typeface="+mj-lt"/>
                <a:ea typeface="Helvetica Neue Medium" panose="02000503000000020004" pitchFamily="2" charset="0"/>
                <a:cs typeface="Helvetica Neue Medium" panose="02000503000000020004" pitchFamily="2" charset="0"/>
              </a:rPr>
              <a:t>Action</a:t>
            </a:r>
            <a:r>
              <a:rPr lang="en-US" sz="2200" b="1" dirty="0">
                <a:solidFill>
                  <a:prstClr val="black"/>
                </a:solidFill>
                <a:latin typeface="+mj-lt"/>
                <a:ea typeface="Helvetica Neue Medium" panose="02000503000000020004" pitchFamily="2" charset="0"/>
                <a:cs typeface="Helvetica Neue Medium" panose="02000503000000020004" pitchFamily="2" charset="0"/>
              </a:rPr>
              <a:t> plan of Phase II – Pioneer Projects </a:t>
            </a:r>
            <a:endParaRPr kumimoji="0" lang="en-GB"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12" name="Conector recto 2">
            <a:extLst>
              <a:ext uri="{FF2B5EF4-FFF2-40B4-BE49-F238E27FC236}">
                <a16:creationId xmlns:a16="http://schemas.microsoft.com/office/drawing/2014/main" id="{AB2DA2D5-9DDD-4A84-A773-0A78A206DF7D}"/>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16" name="AutoShape 3">
            <a:extLst>
              <a:ext uri="{FF2B5EF4-FFF2-40B4-BE49-F238E27FC236}">
                <a16:creationId xmlns:a16="http://schemas.microsoft.com/office/drawing/2014/main" id="{9431225F-E883-467F-B99E-D64F7275FE42}"/>
              </a:ext>
            </a:extLst>
          </p:cNvPr>
          <p:cNvSpPr>
            <a:spLocks noChangeArrowheads="1"/>
          </p:cNvSpPr>
          <p:nvPr/>
        </p:nvSpPr>
        <p:spPr bwMode="auto">
          <a:xfrm rot="10800000" flipV="1">
            <a:off x="2253747" y="2132608"/>
            <a:ext cx="2418513" cy="3862951"/>
          </a:xfrm>
          <a:custGeom>
            <a:avLst/>
            <a:gdLst>
              <a:gd name="G0" fmla="+- 6101 0 0"/>
              <a:gd name="G1" fmla="+- 21600 0 6101"/>
              <a:gd name="G2" fmla="*/ 6101 1 2"/>
              <a:gd name="G3" fmla="+- 21600 0 G2"/>
              <a:gd name="G4" fmla="+/ 6101 21600 2"/>
              <a:gd name="G5" fmla="+/ G1 0 2"/>
              <a:gd name="G6" fmla="*/ 21600 21600 6101"/>
              <a:gd name="G7" fmla="*/ G6 1 2"/>
              <a:gd name="G8" fmla="+- 21600 0 G7"/>
              <a:gd name="G9" fmla="*/ 21600 1 2"/>
              <a:gd name="G10" fmla="+- 6101 0 G9"/>
              <a:gd name="G11" fmla="?: G10 G8 0"/>
              <a:gd name="G12" fmla="?: G10 G7 21600"/>
              <a:gd name="T0" fmla="*/ 18549 w 21600"/>
              <a:gd name="T1" fmla="*/ 10800 h 21600"/>
              <a:gd name="T2" fmla="*/ 10800 w 21600"/>
              <a:gd name="T3" fmla="*/ 21600 h 21600"/>
              <a:gd name="T4" fmla="*/ 3051 w 21600"/>
              <a:gd name="T5" fmla="*/ 10800 h 21600"/>
              <a:gd name="T6" fmla="*/ 10800 w 21600"/>
              <a:gd name="T7" fmla="*/ 0 h 21600"/>
              <a:gd name="T8" fmla="*/ 4851 w 21600"/>
              <a:gd name="T9" fmla="*/ 4851 h 21600"/>
              <a:gd name="T10" fmla="*/ 16749 w 21600"/>
              <a:gd name="T11" fmla="*/ 16749 h 21600"/>
            </a:gdLst>
            <a:ahLst/>
            <a:cxnLst>
              <a:cxn ang="0">
                <a:pos x="T0" y="T1"/>
              </a:cxn>
              <a:cxn ang="0">
                <a:pos x="T2" y="T3"/>
              </a:cxn>
              <a:cxn ang="0">
                <a:pos x="T4" y="T5"/>
              </a:cxn>
              <a:cxn ang="0">
                <a:pos x="T6" y="T7"/>
              </a:cxn>
            </a:cxnLst>
            <a:rect l="T8" t="T9" r="T10" b="T11"/>
            <a:pathLst>
              <a:path w="21600" h="21600">
                <a:moveTo>
                  <a:pt x="0" y="0"/>
                </a:moveTo>
                <a:lnTo>
                  <a:pt x="6101" y="21600"/>
                </a:lnTo>
                <a:lnTo>
                  <a:pt x="15499" y="21600"/>
                </a:lnTo>
                <a:lnTo>
                  <a:pt x="21600" y="0"/>
                </a:lnTo>
                <a:close/>
              </a:path>
            </a:pathLst>
          </a:custGeom>
          <a:pattFill prst="dkUpDiag">
            <a:fgClr>
              <a:srgbClr val="96968C">
                <a:lumMod val="40000"/>
                <a:lumOff val="60000"/>
              </a:srgbClr>
            </a:fgClr>
            <a:bgClr>
              <a:srgbClr val="FFFFFF"/>
            </a:bgClr>
          </a:pattFill>
          <a:ln w="6350">
            <a:noFill/>
            <a:miter lim="800000"/>
            <a:headEnd/>
            <a:tailEnd/>
          </a:ln>
          <a:effectLst/>
        </p:spPr>
        <p:txBody>
          <a:bodyPr wrap="none" lIns="72000" tIns="72000" rIns="72000" bIns="7200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chemeClr val="bg1"/>
              </a:solidFill>
              <a:effectLst/>
              <a:uLnTx/>
              <a:uFillTx/>
              <a:latin typeface="Arial"/>
              <a:ea typeface="+mn-ea"/>
              <a:cs typeface="+mn-cs"/>
            </a:endParaRPr>
          </a:p>
        </p:txBody>
      </p:sp>
      <p:sp>
        <p:nvSpPr>
          <p:cNvPr id="17" name="Oval 4">
            <a:extLst>
              <a:ext uri="{FF2B5EF4-FFF2-40B4-BE49-F238E27FC236}">
                <a16:creationId xmlns:a16="http://schemas.microsoft.com/office/drawing/2014/main" id="{A0796922-455D-4F53-9F3F-0B5B1D798581}"/>
              </a:ext>
            </a:extLst>
          </p:cNvPr>
          <p:cNvSpPr>
            <a:spLocks noChangeArrowheads="1"/>
          </p:cNvSpPr>
          <p:nvPr/>
        </p:nvSpPr>
        <p:spPr bwMode="auto">
          <a:xfrm rot="5400000" flipV="1">
            <a:off x="3221710" y="919694"/>
            <a:ext cx="481505" cy="2419597"/>
          </a:xfrm>
          <a:prstGeom prst="ellipse">
            <a:avLst/>
          </a:prstGeom>
          <a:solidFill>
            <a:schemeClr val="accent3"/>
          </a:solidFill>
          <a:ln w="6350">
            <a:noFill/>
            <a:round/>
            <a:headEnd/>
            <a:tailEnd/>
          </a:ln>
          <a:effectLst/>
        </p:spPr>
        <p:txBody>
          <a:bodyPr vert="eaVert" wrap="none" lIns="72000" tIns="72000" rIns="72000" bIns="72000" anchor="ctr"/>
          <a:lstStyle/>
          <a:p>
            <a:pPr marL="0" marR="0" lvl="0" indent="0" algn="ctr" defTabSz="914400" rtl="0" eaLnBrk="0" fontAlgn="auto" latinLnBrk="0" hangingPunct="0">
              <a:lnSpc>
                <a:spcPct val="100000"/>
              </a:lnSpc>
              <a:spcBef>
                <a:spcPts val="0"/>
              </a:spcBef>
              <a:spcAft>
                <a:spcPts val="0"/>
              </a:spcAft>
              <a:buClrTx/>
              <a:buSzTx/>
              <a:buFontTx/>
              <a:buNone/>
              <a:tabLst/>
              <a:defRPr/>
            </a:pPr>
            <a:r>
              <a:rPr lang="en-GB" sz="1100" b="1" kern="0" dirty="0">
                <a:solidFill>
                  <a:schemeClr val="bg1"/>
                </a:solidFill>
                <a:latin typeface="Arial"/>
              </a:rPr>
              <a:t>Online submission</a:t>
            </a:r>
            <a:endParaRPr kumimoji="0" lang="en-GB" sz="1100" b="1" i="0" u="none" strike="noStrike" kern="0" cap="none" spc="0" normalizeH="0" baseline="0" noProof="0" dirty="0">
              <a:ln>
                <a:noFill/>
              </a:ln>
              <a:solidFill>
                <a:schemeClr val="bg1"/>
              </a:solidFill>
              <a:effectLst/>
              <a:uLnTx/>
              <a:uFillTx/>
              <a:latin typeface="Arial"/>
              <a:ea typeface="+mn-ea"/>
              <a:cs typeface="+mn-cs"/>
            </a:endParaRPr>
          </a:p>
        </p:txBody>
      </p:sp>
      <p:sp>
        <p:nvSpPr>
          <p:cNvPr id="18" name="Oval 5">
            <a:extLst>
              <a:ext uri="{FF2B5EF4-FFF2-40B4-BE49-F238E27FC236}">
                <a16:creationId xmlns:a16="http://schemas.microsoft.com/office/drawing/2014/main" id="{6FA72894-AECC-4A52-B387-0A6E2E0DC724}"/>
              </a:ext>
            </a:extLst>
          </p:cNvPr>
          <p:cNvSpPr>
            <a:spLocks noChangeArrowheads="1"/>
          </p:cNvSpPr>
          <p:nvPr/>
        </p:nvSpPr>
        <p:spPr bwMode="auto">
          <a:xfrm rot="5400000" flipV="1">
            <a:off x="3270002" y="2138947"/>
            <a:ext cx="392684" cy="2028655"/>
          </a:xfrm>
          <a:prstGeom prst="ellipse">
            <a:avLst/>
          </a:prstGeom>
          <a:solidFill>
            <a:schemeClr val="accent2"/>
          </a:solidFill>
          <a:ln w="6350">
            <a:noFill/>
            <a:round/>
            <a:headEnd/>
            <a:tailEnd/>
          </a:ln>
          <a:effectLst/>
        </p:spPr>
        <p:txBody>
          <a:bodyPr vert="eaVert" wrap="none" lIns="72000" tIns="72000" rIns="72000" bIns="72000" anchor="ctr"/>
          <a:lstStyle/>
          <a:p>
            <a:pPr marL="0" marR="0" lvl="0" indent="0" algn="ctr" defTabSz="914400" rtl="0" eaLnBrk="0" fontAlgn="auto" latinLnBrk="0" hangingPunct="0">
              <a:lnSpc>
                <a:spcPct val="100000"/>
              </a:lnSpc>
              <a:spcBef>
                <a:spcPts val="0"/>
              </a:spcBef>
              <a:spcAft>
                <a:spcPts val="0"/>
              </a:spcAft>
              <a:buClrTx/>
              <a:buSzTx/>
              <a:buFontTx/>
              <a:buNone/>
              <a:tabLst/>
              <a:defRPr/>
            </a:pPr>
            <a:r>
              <a:rPr lang="en-GB" sz="1100" b="1" kern="0" dirty="0">
                <a:solidFill>
                  <a:schemeClr val="bg1"/>
                </a:solidFill>
                <a:latin typeface="Arial"/>
              </a:rPr>
              <a:t>Document selection</a:t>
            </a:r>
            <a:endParaRPr kumimoji="0" lang="en-GB" sz="1100" b="1" i="0" u="none" strike="noStrike" kern="0" cap="none" spc="0" normalizeH="0" baseline="0" noProof="0" dirty="0">
              <a:ln>
                <a:noFill/>
              </a:ln>
              <a:solidFill>
                <a:schemeClr val="bg1"/>
              </a:solidFill>
              <a:effectLst/>
              <a:uLnTx/>
              <a:uFillTx/>
              <a:latin typeface="Arial"/>
              <a:ea typeface="+mn-ea"/>
              <a:cs typeface="+mn-cs"/>
            </a:endParaRPr>
          </a:p>
        </p:txBody>
      </p:sp>
      <p:sp>
        <p:nvSpPr>
          <p:cNvPr id="19" name="Oval 6">
            <a:extLst>
              <a:ext uri="{FF2B5EF4-FFF2-40B4-BE49-F238E27FC236}">
                <a16:creationId xmlns:a16="http://schemas.microsoft.com/office/drawing/2014/main" id="{A0D7184E-2F35-4355-A9CD-19A31EEC8B52}"/>
              </a:ext>
            </a:extLst>
          </p:cNvPr>
          <p:cNvSpPr>
            <a:spLocks noChangeArrowheads="1"/>
          </p:cNvSpPr>
          <p:nvPr/>
        </p:nvSpPr>
        <p:spPr bwMode="auto">
          <a:xfrm rot="5400000" flipV="1">
            <a:off x="3177719" y="3421183"/>
            <a:ext cx="577265" cy="1610629"/>
          </a:xfrm>
          <a:prstGeom prst="ellipse">
            <a:avLst/>
          </a:prstGeom>
          <a:solidFill>
            <a:schemeClr val="accent1"/>
          </a:solidFill>
          <a:ln w="6350">
            <a:noFill/>
            <a:round/>
            <a:headEnd/>
            <a:tailEnd/>
          </a:ln>
          <a:effectLst/>
        </p:spPr>
        <p:txBody>
          <a:bodyPr vert="eaVert" wrap="none" lIns="72000" tIns="72000" rIns="72000" bIns="72000" anchor="ctr"/>
          <a:lstStyle/>
          <a:p>
            <a:pPr marL="0" marR="0" lvl="0" indent="0" algn="ctr" defTabSz="914400" rtl="0" eaLnBrk="0" fontAlgn="auto" latinLnBrk="0" hangingPunct="0">
              <a:lnSpc>
                <a:spcPct val="100000"/>
              </a:lnSpc>
              <a:spcBef>
                <a:spcPts val="0"/>
              </a:spcBef>
              <a:spcAft>
                <a:spcPts val="0"/>
              </a:spcAft>
              <a:buClrTx/>
              <a:buSzTx/>
              <a:buFontTx/>
              <a:buNone/>
              <a:tabLst/>
              <a:defRPr/>
            </a:pPr>
            <a:r>
              <a:rPr lang="en-US" altLang="zh-CN" sz="1050" b="1" kern="0" dirty="0">
                <a:solidFill>
                  <a:schemeClr val="bg1"/>
                </a:solidFill>
                <a:latin typeface="Arial"/>
              </a:rPr>
              <a:t>Site visit and </a:t>
            </a:r>
          </a:p>
          <a:p>
            <a:pPr marL="0" marR="0" lvl="0" indent="0" algn="ctr" defTabSz="914400" rtl="0" eaLnBrk="0" fontAlgn="auto" latinLnBrk="0" hangingPunct="0">
              <a:lnSpc>
                <a:spcPct val="100000"/>
              </a:lnSpc>
              <a:spcBef>
                <a:spcPts val="0"/>
              </a:spcBef>
              <a:spcAft>
                <a:spcPts val="0"/>
              </a:spcAft>
              <a:buClrTx/>
              <a:buSzTx/>
              <a:buFontTx/>
              <a:buNone/>
              <a:tabLst/>
              <a:defRPr/>
            </a:pPr>
            <a:r>
              <a:rPr lang="en-US" altLang="zh-CN" sz="1050" b="1" kern="0" dirty="0">
                <a:solidFill>
                  <a:schemeClr val="bg1"/>
                </a:solidFill>
                <a:latin typeface="Arial"/>
              </a:rPr>
              <a:t>evaluation</a:t>
            </a:r>
            <a:endParaRPr kumimoji="0" lang="en-GB" sz="1050" b="1" i="0" u="none" strike="noStrike" kern="0" cap="none" spc="0" normalizeH="0" baseline="0" noProof="0" dirty="0">
              <a:ln>
                <a:noFill/>
              </a:ln>
              <a:solidFill>
                <a:schemeClr val="bg1"/>
              </a:solidFill>
              <a:effectLst/>
              <a:uLnTx/>
              <a:uFillTx/>
              <a:latin typeface="Arial"/>
              <a:ea typeface="+mn-ea"/>
              <a:cs typeface="+mn-cs"/>
            </a:endParaRPr>
          </a:p>
        </p:txBody>
      </p:sp>
      <p:sp>
        <p:nvSpPr>
          <p:cNvPr id="20" name="Oval 7">
            <a:extLst>
              <a:ext uri="{FF2B5EF4-FFF2-40B4-BE49-F238E27FC236}">
                <a16:creationId xmlns:a16="http://schemas.microsoft.com/office/drawing/2014/main" id="{DB33CDC0-93D7-4D0D-8037-76968190DFF0}"/>
              </a:ext>
            </a:extLst>
          </p:cNvPr>
          <p:cNvSpPr>
            <a:spLocks noChangeArrowheads="1"/>
          </p:cNvSpPr>
          <p:nvPr/>
        </p:nvSpPr>
        <p:spPr bwMode="auto">
          <a:xfrm rot="5400000" flipV="1">
            <a:off x="3259520" y="4445245"/>
            <a:ext cx="377101" cy="1316266"/>
          </a:xfrm>
          <a:prstGeom prst="ellipse">
            <a:avLst/>
          </a:prstGeom>
          <a:solidFill>
            <a:schemeClr val="accent6"/>
          </a:solidFill>
          <a:ln w="6350">
            <a:noFill/>
            <a:round/>
            <a:headEnd/>
            <a:tailEnd/>
          </a:ln>
          <a:effectLst/>
        </p:spPr>
        <p:txBody>
          <a:bodyPr vert="eaVert" wrap="none" lIns="72000" tIns="72000" rIns="72000" bIns="72000" anchor="ct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1050" b="1" i="0" u="none" strike="noStrike" kern="0" cap="none" spc="0" normalizeH="0" baseline="0" noProof="0" dirty="0">
                <a:ln>
                  <a:noFill/>
                </a:ln>
                <a:solidFill>
                  <a:schemeClr val="bg1"/>
                </a:solidFill>
                <a:effectLst/>
                <a:uLnTx/>
                <a:uFillTx/>
                <a:latin typeface="Arial"/>
                <a:ea typeface="+mn-ea"/>
                <a:cs typeface="+mn-cs"/>
              </a:rPr>
              <a:t>Fostering</a:t>
            </a:r>
          </a:p>
        </p:txBody>
      </p:sp>
      <p:sp>
        <p:nvSpPr>
          <p:cNvPr id="21" name="Oval 9">
            <a:extLst>
              <a:ext uri="{FF2B5EF4-FFF2-40B4-BE49-F238E27FC236}">
                <a16:creationId xmlns:a16="http://schemas.microsoft.com/office/drawing/2014/main" id="{C90156DF-CC72-4360-A5D4-8943A8036F50}"/>
              </a:ext>
            </a:extLst>
          </p:cNvPr>
          <p:cNvSpPr>
            <a:spLocks noChangeArrowheads="1"/>
          </p:cNvSpPr>
          <p:nvPr/>
        </p:nvSpPr>
        <p:spPr bwMode="auto">
          <a:xfrm rot="5400000" flipV="1">
            <a:off x="3218552" y="5447091"/>
            <a:ext cx="442342" cy="1054295"/>
          </a:xfrm>
          <a:prstGeom prst="ellipse">
            <a:avLst/>
          </a:prstGeom>
          <a:solidFill>
            <a:schemeClr val="accent4"/>
          </a:solidFill>
          <a:ln w="6350">
            <a:noFill/>
            <a:round/>
            <a:headEnd/>
            <a:tailEnd/>
          </a:ln>
          <a:effectLst/>
        </p:spPr>
        <p:txBody>
          <a:bodyPr vert="eaVert" wrap="none" lIns="72000" tIns="72000" rIns="72000" bIns="72000" anchor="ctr"/>
          <a:lstStyle/>
          <a:p>
            <a:pPr marL="0" marR="0" lvl="0" indent="0" algn="ctr" defTabSz="914400" rtl="0" eaLnBrk="0" fontAlgn="auto" latinLnBrk="0" hangingPunct="0">
              <a:lnSpc>
                <a:spcPct val="100000"/>
              </a:lnSpc>
              <a:spcBef>
                <a:spcPts val="0"/>
              </a:spcBef>
              <a:spcAft>
                <a:spcPts val="0"/>
              </a:spcAft>
              <a:buClrTx/>
              <a:buSzTx/>
              <a:buFontTx/>
              <a:buNone/>
              <a:tabLst/>
              <a:defRPr/>
            </a:pPr>
            <a:r>
              <a:rPr lang="en-GB" sz="900" b="1" kern="0" dirty="0">
                <a:solidFill>
                  <a:schemeClr val="bg1"/>
                </a:solidFill>
                <a:latin typeface="Arial"/>
              </a:rPr>
              <a:t>Nomination</a:t>
            </a:r>
            <a:endParaRPr kumimoji="0" lang="en-GB" sz="900" b="1" i="0" u="none" strike="noStrike" kern="0" cap="none" spc="0" normalizeH="0" baseline="0" noProof="0" dirty="0">
              <a:ln>
                <a:noFill/>
              </a:ln>
              <a:solidFill>
                <a:schemeClr val="bg1"/>
              </a:solidFill>
              <a:effectLst/>
              <a:uLnTx/>
              <a:uFillTx/>
              <a:latin typeface="Arial"/>
              <a:ea typeface="+mn-ea"/>
              <a:cs typeface="+mn-cs"/>
            </a:endParaRPr>
          </a:p>
        </p:txBody>
      </p:sp>
      <p:sp>
        <p:nvSpPr>
          <p:cNvPr id="22" name="Callout: Line with Accent Bar 21">
            <a:extLst>
              <a:ext uri="{FF2B5EF4-FFF2-40B4-BE49-F238E27FC236}">
                <a16:creationId xmlns:a16="http://schemas.microsoft.com/office/drawing/2014/main" id="{3EF67EFA-9175-416C-BE32-34A3C7CBCE01}"/>
              </a:ext>
            </a:extLst>
          </p:cNvPr>
          <p:cNvSpPr/>
          <p:nvPr/>
        </p:nvSpPr>
        <p:spPr>
          <a:xfrm>
            <a:off x="4918971" y="2048936"/>
            <a:ext cx="2123567" cy="412293"/>
          </a:xfrm>
          <a:prstGeom prst="accentCallout1">
            <a:avLst>
              <a:gd name="adj1" fmla="val 19076"/>
              <a:gd name="adj2" fmla="val -2440"/>
              <a:gd name="adj3" fmla="val 20681"/>
              <a:gd name="adj4" fmla="val -46425"/>
            </a:avLst>
          </a:prstGeom>
          <a:noFill/>
          <a:ln w="19050">
            <a:solidFill>
              <a:srgbClr val="A5A5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Calibri" panose="020F0502020204030204" pitchFamily="34" charset="0"/>
              <a:buChar char="‐"/>
            </a:pPr>
            <a:r>
              <a:rPr lang="en-US" sz="1100" b="0" i="0" dirty="0">
                <a:solidFill>
                  <a:srgbClr val="202122"/>
                </a:solidFill>
                <a:effectLst/>
              </a:rPr>
              <a:t>June 2022</a:t>
            </a:r>
          </a:p>
          <a:p>
            <a:pPr marL="171450" indent="-171450">
              <a:buFont typeface="Calibri" panose="020F0502020204030204" pitchFamily="34" charset="0"/>
              <a:buChar char="‐"/>
            </a:pPr>
            <a:r>
              <a:rPr lang="en-US" sz="1100" dirty="0">
                <a:solidFill>
                  <a:srgbClr val="202122"/>
                </a:solidFill>
              </a:rPr>
              <a:t>WEF website submission</a:t>
            </a:r>
          </a:p>
        </p:txBody>
      </p:sp>
      <p:sp>
        <p:nvSpPr>
          <p:cNvPr id="23" name="Callout: Line with Accent Bar 22">
            <a:extLst>
              <a:ext uri="{FF2B5EF4-FFF2-40B4-BE49-F238E27FC236}">
                <a16:creationId xmlns:a16="http://schemas.microsoft.com/office/drawing/2014/main" id="{22F12731-981E-4C91-8410-E0366D573523}"/>
              </a:ext>
            </a:extLst>
          </p:cNvPr>
          <p:cNvSpPr/>
          <p:nvPr/>
        </p:nvSpPr>
        <p:spPr>
          <a:xfrm flipH="1">
            <a:off x="130245" y="3010606"/>
            <a:ext cx="2004811" cy="688223"/>
          </a:xfrm>
          <a:prstGeom prst="accentCallout1">
            <a:avLst>
              <a:gd name="adj1" fmla="val 18750"/>
              <a:gd name="adj2" fmla="val -8333"/>
              <a:gd name="adj3" fmla="val 18922"/>
              <a:gd name="adj4" fmla="val -39434"/>
            </a:avLst>
          </a:prstGeom>
          <a:noFill/>
          <a:ln w="19050">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Calibri" panose="020F0502020204030204" pitchFamily="34" charset="0"/>
              <a:buChar char="‐"/>
            </a:pPr>
            <a:r>
              <a:rPr lang="en-US" sz="1100" b="0" i="0" dirty="0">
                <a:solidFill>
                  <a:srgbClr val="202122"/>
                </a:solidFill>
                <a:effectLst/>
              </a:rPr>
              <a:t>July 2022</a:t>
            </a:r>
          </a:p>
          <a:p>
            <a:pPr marL="171450" indent="-171450">
              <a:buFont typeface="Calibri" panose="020F0502020204030204" pitchFamily="34" charset="0"/>
              <a:buChar char="‐"/>
            </a:pPr>
            <a:r>
              <a:rPr lang="en-US" sz="1100" dirty="0">
                <a:solidFill>
                  <a:srgbClr val="202122"/>
                </a:solidFill>
              </a:rPr>
              <a:t>GAC review the documents</a:t>
            </a:r>
          </a:p>
          <a:p>
            <a:pPr marL="171450" indent="-171450">
              <a:buFont typeface="Calibri" panose="020F0502020204030204" pitchFamily="34" charset="0"/>
              <a:buChar char="‐"/>
            </a:pPr>
            <a:r>
              <a:rPr lang="en-US" sz="1100" dirty="0">
                <a:solidFill>
                  <a:srgbClr val="202122"/>
                </a:solidFill>
              </a:rPr>
              <a:t>Engage with selected projects.</a:t>
            </a:r>
          </a:p>
        </p:txBody>
      </p:sp>
      <p:sp>
        <p:nvSpPr>
          <p:cNvPr id="24" name="Callout: Line with Accent Bar 23">
            <a:extLst>
              <a:ext uri="{FF2B5EF4-FFF2-40B4-BE49-F238E27FC236}">
                <a16:creationId xmlns:a16="http://schemas.microsoft.com/office/drawing/2014/main" id="{427DF6DA-1587-4972-B6EF-2386334CE429}"/>
              </a:ext>
            </a:extLst>
          </p:cNvPr>
          <p:cNvSpPr/>
          <p:nvPr/>
        </p:nvSpPr>
        <p:spPr>
          <a:xfrm>
            <a:off x="4639299" y="4120495"/>
            <a:ext cx="2263033" cy="649938"/>
          </a:xfrm>
          <a:prstGeom prst="accentCallout1">
            <a:avLst>
              <a:gd name="adj1" fmla="val 20215"/>
              <a:gd name="adj2" fmla="val -863"/>
              <a:gd name="adj3" fmla="val 20681"/>
              <a:gd name="adj4" fmla="val -21277"/>
            </a:avLst>
          </a:prstGeom>
          <a:noFill/>
          <a:ln w="19050">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Calibri" panose="020F0502020204030204" pitchFamily="34" charset="0"/>
              <a:buChar char="‐"/>
            </a:pPr>
            <a:r>
              <a:rPr lang="en-US" sz="1100" dirty="0">
                <a:solidFill>
                  <a:schemeClr val="tx1"/>
                </a:solidFill>
              </a:rPr>
              <a:t>July - September 2022</a:t>
            </a:r>
          </a:p>
          <a:p>
            <a:pPr marL="171450" indent="-171450">
              <a:buFont typeface="Calibri" panose="020F0502020204030204" pitchFamily="34" charset="0"/>
              <a:buChar char="‐"/>
            </a:pPr>
            <a:r>
              <a:rPr lang="en-US" sz="1100" dirty="0">
                <a:solidFill>
                  <a:schemeClr val="tx1"/>
                </a:solidFill>
              </a:rPr>
              <a:t>Onsite visit, evaluation by Project team and GAC </a:t>
            </a:r>
          </a:p>
        </p:txBody>
      </p:sp>
      <p:sp>
        <p:nvSpPr>
          <p:cNvPr id="25" name="Callout: Line with Accent Bar 24">
            <a:extLst>
              <a:ext uri="{FF2B5EF4-FFF2-40B4-BE49-F238E27FC236}">
                <a16:creationId xmlns:a16="http://schemas.microsoft.com/office/drawing/2014/main" id="{FFBC5ED9-8C92-498A-819E-513CE9D9F7D5}"/>
              </a:ext>
            </a:extLst>
          </p:cNvPr>
          <p:cNvSpPr/>
          <p:nvPr/>
        </p:nvSpPr>
        <p:spPr>
          <a:xfrm flipH="1">
            <a:off x="23674" y="4895678"/>
            <a:ext cx="2330122" cy="878482"/>
          </a:xfrm>
          <a:prstGeom prst="accentCallout1">
            <a:avLst>
              <a:gd name="adj1" fmla="val 18750"/>
              <a:gd name="adj2" fmla="val -8333"/>
              <a:gd name="adj3" fmla="val 18076"/>
              <a:gd name="adj4" fmla="val -44645"/>
            </a:avLst>
          </a:prstGeom>
          <a:noFill/>
          <a:ln w="19050">
            <a:solidFill>
              <a:srgbClr val="70AD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Calibri" panose="020F0502020204030204" pitchFamily="34" charset="0"/>
              <a:buChar char="‐"/>
            </a:pPr>
            <a:r>
              <a:rPr lang="en-GB" sz="1100" dirty="0">
                <a:solidFill>
                  <a:srgbClr val="202122"/>
                </a:solidFill>
              </a:rPr>
              <a:t>July</a:t>
            </a:r>
            <a:r>
              <a:rPr lang="en-US" sz="1100" dirty="0">
                <a:solidFill>
                  <a:srgbClr val="202122"/>
                </a:solidFill>
              </a:rPr>
              <a:t> 2022 – </a:t>
            </a:r>
            <a:r>
              <a:rPr lang="en-US" altLang="zh-CN" sz="1100" dirty="0">
                <a:solidFill>
                  <a:srgbClr val="202122"/>
                </a:solidFill>
              </a:rPr>
              <a:t>March 2023</a:t>
            </a:r>
          </a:p>
          <a:p>
            <a:pPr marL="171450" indent="-171450">
              <a:buFont typeface="Calibri" panose="020F0502020204030204" pitchFamily="34" charset="0"/>
              <a:buChar char="‐"/>
            </a:pPr>
            <a:r>
              <a:rPr lang="en-US" altLang="zh-CN" sz="1100" dirty="0">
                <a:solidFill>
                  <a:srgbClr val="202122"/>
                </a:solidFill>
              </a:rPr>
              <a:t>Foster projects with guidelines, experts, finance (TBD) and training program with guidance of GAC</a:t>
            </a:r>
          </a:p>
        </p:txBody>
      </p:sp>
      <p:sp>
        <p:nvSpPr>
          <p:cNvPr id="26" name="Callout: Line with Accent Bar 25">
            <a:extLst>
              <a:ext uri="{FF2B5EF4-FFF2-40B4-BE49-F238E27FC236}">
                <a16:creationId xmlns:a16="http://schemas.microsoft.com/office/drawing/2014/main" id="{89C9D902-516D-4BE6-94C8-741D75F2280C}"/>
              </a:ext>
            </a:extLst>
          </p:cNvPr>
          <p:cNvSpPr/>
          <p:nvPr/>
        </p:nvSpPr>
        <p:spPr>
          <a:xfrm>
            <a:off x="4271666" y="5378680"/>
            <a:ext cx="2983867" cy="790960"/>
          </a:xfrm>
          <a:prstGeom prst="accentCallout1">
            <a:avLst>
              <a:gd name="adj1" fmla="val 82478"/>
              <a:gd name="adj2" fmla="val -1284"/>
              <a:gd name="adj3" fmla="val 82438"/>
              <a:gd name="adj4" fmla="val -15758"/>
            </a:avLst>
          </a:prstGeom>
          <a:no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Calibri" panose="020F0502020204030204" pitchFamily="34" charset="0"/>
              <a:buChar char="‐"/>
            </a:pPr>
            <a:r>
              <a:rPr lang="en-US" sz="1100" dirty="0">
                <a:solidFill>
                  <a:schemeClr val="tx1"/>
                </a:solidFill>
              </a:rPr>
              <a:t>May 2023</a:t>
            </a:r>
          </a:p>
          <a:p>
            <a:pPr marL="171450" indent="-171450">
              <a:buFont typeface="Calibri" panose="020F0502020204030204" pitchFamily="34" charset="0"/>
              <a:buChar char="‐"/>
            </a:pPr>
            <a:r>
              <a:rPr lang="en-US" sz="1100" dirty="0">
                <a:solidFill>
                  <a:schemeClr val="tx1"/>
                </a:solidFill>
              </a:rPr>
              <a:t>Final Evaluation by GAC</a:t>
            </a:r>
          </a:p>
          <a:p>
            <a:pPr marL="171450" indent="-171450">
              <a:buFont typeface="Calibri" panose="020F0502020204030204" pitchFamily="34" charset="0"/>
              <a:buChar char="‐"/>
            </a:pPr>
            <a:r>
              <a:rPr lang="en-US" sz="1100" dirty="0">
                <a:solidFill>
                  <a:schemeClr val="tx1"/>
                </a:solidFill>
              </a:rPr>
              <a:t>Announcement &amp; Reword of 2023 Global Digital Twin Pioneer projects</a:t>
            </a:r>
          </a:p>
          <a:p>
            <a:pPr marL="171450" indent="-171450">
              <a:buFont typeface="Calibri" panose="020F0502020204030204" pitchFamily="34" charset="0"/>
              <a:buChar char="‐"/>
            </a:pPr>
            <a:r>
              <a:rPr lang="en-US" sz="1100" dirty="0">
                <a:solidFill>
                  <a:schemeClr val="tx1"/>
                </a:solidFill>
              </a:rPr>
              <a:t>Case promotion in annual report and website  </a:t>
            </a:r>
          </a:p>
        </p:txBody>
      </p:sp>
      <p:pic>
        <p:nvPicPr>
          <p:cNvPr id="4" name="Picture 3" descr="Text&#10;&#10;Description automatically generated with low confidence">
            <a:extLst>
              <a:ext uri="{FF2B5EF4-FFF2-40B4-BE49-F238E27FC236}">
                <a16:creationId xmlns:a16="http://schemas.microsoft.com/office/drawing/2014/main" id="{EADA17E4-E670-4F8F-8641-3710278C0029}"/>
              </a:ext>
            </a:extLst>
          </p:cNvPr>
          <p:cNvPicPr>
            <a:picLocks noChangeAspect="1"/>
          </p:cNvPicPr>
          <p:nvPr/>
        </p:nvPicPr>
        <p:blipFill rotWithShape="1">
          <a:blip r:embed="rId2"/>
          <a:srcRect t="10708"/>
          <a:stretch/>
        </p:blipFill>
        <p:spPr>
          <a:xfrm>
            <a:off x="8229994" y="1036813"/>
            <a:ext cx="2822183" cy="5453513"/>
          </a:xfrm>
          <a:prstGeom prst="rect">
            <a:avLst/>
          </a:prstGeom>
        </p:spPr>
      </p:pic>
      <p:pic>
        <p:nvPicPr>
          <p:cNvPr id="28" name="Picture 7" descr="Qr code&#10;&#10;Description automatically generated">
            <a:extLst>
              <a:ext uri="{FF2B5EF4-FFF2-40B4-BE49-F238E27FC236}">
                <a16:creationId xmlns:a16="http://schemas.microsoft.com/office/drawing/2014/main" id="{F23DF8FA-670C-4206-9A04-279F3009481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75587" y="4842100"/>
            <a:ext cx="899657" cy="899657"/>
          </a:xfrm>
          <a:prstGeom prst="rect">
            <a:avLst/>
          </a:prstGeom>
        </p:spPr>
      </p:pic>
    </p:spTree>
    <p:extLst>
      <p:ext uri="{BB962C8B-B14F-4D97-AF65-F5344CB8AC3E}">
        <p14:creationId xmlns:p14="http://schemas.microsoft.com/office/powerpoint/2010/main" val="170093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train on the railway tracks&#10;&#10;Description automatically generated with medium confidence"/>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0"/>
                    </a14:imgEffect>
                  </a14:imgLayer>
                </a14:imgProps>
              </a:ext>
            </a:extLst>
          </a:blip>
          <a:srcRect/>
          <a:stretch>
            <a:fillRect/>
          </a:stretch>
        </p:blipFill>
        <p:spPr>
          <a:xfrm>
            <a:off x="0" y="-1"/>
            <a:ext cx="12192000" cy="6858001"/>
          </a:xfrm>
          <a:prstGeom prst="rect">
            <a:avLst/>
          </a:prstGeom>
        </p:spPr>
      </p:pic>
      <p:sp>
        <p:nvSpPr>
          <p:cNvPr id="8" name="Rectangle 7"/>
          <p:cNvSpPr/>
          <p:nvPr/>
        </p:nvSpPr>
        <p:spPr>
          <a:xfrm>
            <a:off x="0" y="-18662"/>
            <a:ext cx="12191999" cy="6858000"/>
          </a:xfrm>
          <a:prstGeom prst="rect">
            <a:avLst/>
          </a:prstGeom>
          <a:solidFill>
            <a:srgbClr val="1E2B5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1" name="Conector recto 2"/>
          <p:cNvCxnSpPr/>
          <p:nvPr/>
        </p:nvCxnSpPr>
        <p:spPr>
          <a:xfrm flipH="1">
            <a:off x="1" y="2268874"/>
            <a:ext cx="3341593"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3" name="Rectángulo 8"/>
          <p:cNvSpPr/>
          <p:nvPr/>
        </p:nvSpPr>
        <p:spPr>
          <a:xfrm>
            <a:off x="3341594" y="1925487"/>
            <a:ext cx="4963216" cy="646331"/>
          </a:xfrm>
          <a:prstGeom prst="rect">
            <a:avLst/>
          </a:prstGeom>
        </p:spPr>
        <p:txBody>
          <a:bodyPr wrap="square">
            <a:spAutoFit/>
          </a:bodyPr>
          <a:lstStyle/>
          <a:p>
            <a:r>
              <a:rPr lang="en-US" sz="3600" b="1"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rPr>
              <a:t>Contact Details</a:t>
            </a:r>
          </a:p>
        </p:txBody>
      </p:sp>
      <p:sp>
        <p:nvSpPr>
          <p:cNvPr id="18" name="TextBox 17"/>
          <p:cNvSpPr txBox="1"/>
          <p:nvPr/>
        </p:nvSpPr>
        <p:spPr>
          <a:xfrm>
            <a:off x="4992198" y="2938851"/>
            <a:ext cx="4186636" cy="984885"/>
          </a:xfrm>
          <a:prstGeom prst="rect">
            <a:avLst/>
          </a:prstGeom>
          <a:noFill/>
          <a:ln>
            <a:noFill/>
          </a:ln>
        </p:spPr>
        <p:txBody>
          <a:bodyPr wrap="square" lIns="0" tIns="0" rIns="0" bIns="0" rtlCol="0" anchor="ctr">
            <a:spAutoFit/>
          </a:bodyPr>
          <a:lstStyle/>
          <a:p>
            <a:r>
              <a:rPr lang="en-US" sz="1600" b="1" dirty="0" err="1">
                <a:solidFill>
                  <a:schemeClr val="bg1"/>
                </a:solidFill>
                <a:latin typeface="HelveticaNeueLT Std Med" panose="020B0804020202020204" pitchFamily="34" charset="0"/>
              </a:rPr>
              <a:t>Yamin</a:t>
            </a:r>
            <a:r>
              <a:rPr lang="en-US" sz="1600" b="1" dirty="0">
                <a:solidFill>
                  <a:schemeClr val="bg1"/>
                </a:solidFill>
                <a:latin typeface="HelveticaNeueLT Std Med" panose="020B0804020202020204" pitchFamily="34" charset="0"/>
              </a:rPr>
              <a:t> XU</a:t>
            </a:r>
            <a:br>
              <a:rPr lang="en-US" sz="1400" dirty="0">
                <a:solidFill>
                  <a:schemeClr val="bg1"/>
                </a:solidFill>
                <a:latin typeface="HelveticaNeueLT Pro 45 Lt" panose="020B0403020202020204" pitchFamily="34" charset="0"/>
              </a:rPr>
            </a:br>
            <a:r>
              <a:rPr lang="en-US" sz="1400" dirty="0">
                <a:solidFill>
                  <a:schemeClr val="bg1"/>
                </a:solidFill>
                <a:latin typeface="HelveticaNeueLT Pro 45 Lt" panose="020B0403020202020204" pitchFamily="34" charset="0"/>
              </a:rPr>
              <a:t>Lead of Greater China, Urban Transformation Platform, World Economic Forum</a:t>
            </a:r>
          </a:p>
          <a:p>
            <a:endParaRPr lang="en-GB" sz="600" dirty="0">
              <a:solidFill>
                <a:schemeClr val="bg1"/>
              </a:solidFill>
              <a:latin typeface="HelveticaNeueLT Pro 45 Lt" panose="020B0403020202020204" pitchFamily="34" charset="0"/>
            </a:endParaRPr>
          </a:p>
          <a:p>
            <a:r>
              <a:rPr lang="en-GB" sz="1400" dirty="0">
                <a:solidFill>
                  <a:schemeClr val="bg1"/>
                </a:solidFill>
                <a:latin typeface="HelveticaNeueLT Pro 45 Lt" panose="020B0403020202020204" pitchFamily="34" charset="0"/>
              </a:rPr>
              <a:t>        yamin.xu@weforum.org</a:t>
            </a:r>
            <a:endParaRPr lang="en-US" sz="1400" dirty="0">
              <a:solidFill>
                <a:schemeClr val="bg1"/>
              </a:solidFill>
              <a:latin typeface="HelveticaNeueLT Pro 45 Lt" panose="020B0403020202020204" pitchFamily="34" charset="0"/>
            </a:endParaRP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590075" y="2956045"/>
            <a:ext cx="1062095" cy="1061763"/>
          </a:xfrm>
          <a:prstGeom prst="ellipse">
            <a:avLst/>
          </a:prstGeom>
          <a:ln>
            <a:solidFill>
              <a:srgbClr val="00B0F0"/>
            </a:solidFill>
          </a:ln>
        </p:spPr>
      </p:pic>
      <p:pic>
        <p:nvPicPr>
          <p:cNvPr id="21" name="Picture 20" descr="Icon&#10;&#10;Description automatically generated"/>
          <p:cNvPicPr>
            <a:picLocks noChangeAspect="1"/>
          </p:cNvPicPr>
          <p:nvPr/>
        </p:nvPicPr>
        <p:blipFill>
          <a:blip r:embed="rId5" cstate="screen"/>
          <a:stretch>
            <a:fillRect/>
          </a:stretch>
        </p:blipFill>
        <p:spPr>
          <a:xfrm>
            <a:off x="4992198" y="3679579"/>
            <a:ext cx="289344" cy="28934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p:cNvSpPr txBox="1"/>
          <p:nvPr/>
        </p:nvSpPr>
        <p:spPr>
          <a:xfrm>
            <a:off x="515974" y="1681514"/>
            <a:ext cx="5275226" cy="2246769"/>
          </a:xfrm>
          <a:prstGeom prst="rect">
            <a:avLst/>
          </a:prstGeom>
          <a:noFill/>
        </p:spPr>
        <p:txBody>
          <a:bodyPr wrap="square">
            <a:spAutoFit/>
          </a:bodyPr>
          <a:lstStyle/>
          <a:p>
            <a:pPr algn="l"/>
            <a:r>
              <a:rPr lang="en-US" sz="1400" b="0" i="0" dirty="0">
                <a:solidFill>
                  <a:srgbClr val="222222"/>
                </a:solidFill>
                <a:effectLst/>
                <a:latin typeface="+mj-lt"/>
              </a:rPr>
              <a:t>A digital twin is a digital copy of a real-world place or object. Artificial intelligence and machine learning technologies enable the creation of digital twins, which are dimensionally accurate 3D digital models that can be updated quickly to reflect changes with its physical counterpart. </a:t>
            </a:r>
            <a:r>
              <a:rPr lang="en-US" sz="1400" dirty="0">
                <a:solidFill>
                  <a:srgbClr val="222222"/>
                </a:solidFill>
                <a:latin typeface="+mj-lt"/>
              </a:rPr>
              <a:t>Its goal is to:</a:t>
            </a:r>
          </a:p>
          <a:p>
            <a:pPr marL="342900" indent="-342900" algn="l">
              <a:buFont typeface="+mj-lt"/>
              <a:buAutoNum type="arabicPeriod"/>
            </a:pPr>
            <a:r>
              <a:rPr lang="en-US" altLang="zh-CN" sz="1400" dirty="0">
                <a:solidFill>
                  <a:srgbClr val="222222"/>
                </a:solidFill>
                <a:latin typeface="+mj-lt"/>
              </a:rPr>
              <a:t>S</a:t>
            </a:r>
            <a:r>
              <a:rPr lang="en-US" sz="1400" dirty="0">
                <a:solidFill>
                  <a:srgbClr val="222222"/>
                </a:solidFill>
                <a:latin typeface="+mj-lt"/>
              </a:rPr>
              <a:t>olve the complexity and uncertainty of urban planning, design, construction, management and services through simulation, monitoring, diagnosis, prediction and control; </a:t>
            </a:r>
          </a:p>
          <a:p>
            <a:pPr marL="342900" indent="-342900" algn="l">
              <a:buFont typeface="+mj-lt"/>
              <a:buAutoNum type="arabicPeriod"/>
            </a:pPr>
            <a:r>
              <a:rPr lang="en-US" altLang="zh-CN" sz="1400" dirty="0">
                <a:solidFill>
                  <a:srgbClr val="222222"/>
                </a:solidFill>
                <a:latin typeface="+mj-lt"/>
              </a:rPr>
              <a:t>E</a:t>
            </a:r>
            <a:r>
              <a:rPr lang="en-US" sz="1400" dirty="0">
                <a:solidFill>
                  <a:srgbClr val="222222"/>
                </a:solidFill>
                <a:latin typeface="+mj-lt"/>
              </a:rPr>
              <a:t>stablish the simultaneous operation of and interaction between the physical and digital dimensions of the city.</a:t>
            </a:r>
          </a:p>
        </p:txBody>
      </p:sp>
      <p:sp>
        <p:nvSpPr>
          <p:cNvPr id="16" name="Rectángulo 1">
            <a:extLst>
              <a:ext uri="{FF2B5EF4-FFF2-40B4-BE49-F238E27FC236}">
                <a16:creationId xmlns:a16="http://schemas.microsoft.com/office/drawing/2014/main" id="{C9B9C759-0767-42AC-AD74-6C53F26E15FC}"/>
              </a:ext>
            </a:extLst>
          </p:cNvPr>
          <p:cNvSpPr/>
          <p:nvPr/>
        </p:nvSpPr>
        <p:spPr>
          <a:xfrm>
            <a:off x="694883" y="912073"/>
            <a:ext cx="4924810" cy="430887"/>
          </a:xfrm>
          <a:prstGeom prst="rect">
            <a:avLst/>
          </a:prstGeom>
        </p:spPr>
        <p:txBody>
          <a:bodyPr wrap="none">
            <a:spAutoFit/>
          </a:bodyPr>
          <a:lstStyle/>
          <a:p>
            <a:pPr>
              <a:defRPr/>
            </a:pPr>
            <a:r>
              <a:rPr lang="en-US" sz="2200" b="1" dirty="0">
                <a:solidFill>
                  <a:prstClr val="black"/>
                </a:solidFill>
                <a:latin typeface="+mj-lt"/>
              </a:rPr>
              <a:t>Phase I Achievement: Concept and market</a:t>
            </a:r>
            <a:endParaRPr lang="en-GB" sz="2200" b="1" dirty="0">
              <a:solidFill>
                <a:prstClr val="black"/>
              </a:solidFill>
              <a:latin typeface="+mj-lt"/>
            </a:endParaRPr>
          </a:p>
        </p:txBody>
      </p:sp>
      <p:cxnSp>
        <p:nvCxnSpPr>
          <p:cNvPr id="17" name="Conector recto 2">
            <a:extLst>
              <a:ext uri="{FF2B5EF4-FFF2-40B4-BE49-F238E27FC236}">
                <a16:creationId xmlns:a16="http://schemas.microsoft.com/office/drawing/2014/main" id="{649843F0-DFB2-4F1A-83E3-5452F124110D}"/>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20" name="TextBox 19">
            <a:extLst>
              <a:ext uri="{FF2B5EF4-FFF2-40B4-BE49-F238E27FC236}">
                <a16:creationId xmlns:a16="http://schemas.microsoft.com/office/drawing/2014/main" id="{EDFBC647-9E0E-4FAD-9B59-01990B97F057}"/>
              </a:ext>
            </a:extLst>
          </p:cNvPr>
          <p:cNvSpPr txBox="1"/>
          <p:nvPr/>
        </p:nvSpPr>
        <p:spPr>
          <a:xfrm>
            <a:off x="6096000" y="1525018"/>
            <a:ext cx="4894218" cy="369332"/>
          </a:xfrm>
          <a:prstGeom prst="rect">
            <a:avLst/>
          </a:prstGeom>
          <a:noFill/>
        </p:spPr>
        <p:txBody>
          <a:bodyPr wrap="square">
            <a:spAutoFit/>
          </a:bodyPr>
          <a:lstStyle/>
          <a:p>
            <a:r>
              <a:rPr lang="en-US" dirty="0"/>
              <a:t>Booming and disordered Market</a:t>
            </a:r>
          </a:p>
        </p:txBody>
      </p:sp>
      <p:pic>
        <p:nvPicPr>
          <p:cNvPr id="5" name="Picture 4" descr="Chart&#10;&#10;Description automatically generated">
            <a:extLst>
              <a:ext uri="{FF2B5EF4-FFF2-40B4-BE49-F238E27FC236}">
                <a16:creationId xmlns:a16="http://schemas.microsoft.com/office/drawing/2014/main" id="{B15D6274-28E8-48A8-91B2-EF5BAD42847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32044" y="4528457"/>
            <a:ext cx="2726437" cy="1961417"/>
          </a:xfrm>
          <a:prstGeom prst="rect">
            <a:avLst/>
          </a:prstGeom>
        </p:spPr>
      </p:pic>
      <p:sp>
        <p:nvSpPr>
          <p:cNvPr id="25" name="TextBox 24">
            <a:extLst>
              <a:ext uri="{FF2B5EF4-FFF2-40B4-BE49-F238E27FC236}">
                <a16:creationId xmlns:a16="http://schemas.microsoft.com/office/drawing/2014/main" id="{70CFDC6C-98FE-4F52-AF7C-FA78EF4FA87B}"/>
              </a:ext>
            </a:extLst>
          </p:cNvPr>
          <p:cNvSpPr txBox="1"/>
          <p:nvPr/>
        </p:nvSpPr>
        <p:spPr>
          <a:xfrm>
            <a:off x="6032044" y="6500571"/>
            <a:ext cx="2726437" cy="215444"/>
          </a:xfrm>
          <a:prstGeom prst="rect">
            <a:avLst/>
          </a:prstGeom>
          <a:noFill/>
        </p:spPr>
        <p:txBody>
          <a:bodyPr wrap="square">
            <a:spAutoFit/>
          </a:bodyPr>
          <a:lstStyle/>
          <a:p>
            <a:pPr algn="l"/>
            <a:r>
              <a:rPr lang="en-US" sz="800" b="0" i="0" u="none" strike="noStrike" baseline="0" dirty="0">
                <a:solidFill>
                  <a:srgbClr val="585757"/>
                </a:solidFill>
                <a:latin typeface="HelveticaNeueLTPro-Md" panose="020B0604020202020204" pitchFamily="34" charset="0"/>
              </a:rPr>
              <a:t>* Source: </a:t>
            </a:r>
            <a:r>
              <a:rPr lang="en-US" sz="800" b="0" i="0" u="none" strike="noStrike" baseline="0" dirty="0" err="1">
                <a:solidFill>
                  <a:srgbClr val="585757"/>
                </a:solidFill>
                <a:latin typeface="HelveticaNeueLTPro-Lt" panose="020B0403020202020204" pitchFamily="34" charset="0"/>
              </a:rPr>
              <a:t>Marketsandmarkets</a:t>
            </a:r>
            <a:r>
              <a:rPr lang="en-US" sz="800" b="0" i="0" u="none" strike="noStrike" baseline="0" dirty="0">
                <a:solidFill>
                  <a:srgbClr val="585757"/>
                </a:solidFill>
                <a:latin typeface="HelveticaNeueLTPro-Lt" panose="020B0403020202020204" pitchFamily="34" charset="0"/>
              </a:rPr>
              <a:t>, collated by CAICT</a:t>
            </a:r>
            <a:endParaRPr lang="en-US" dirty="0"/>
          </a:p>
        </p:txBody>
      </p:sp>
      <p:sp>
        <p:nvSpPr>
          <p:cNvPr id="26" name="TextBox 25">
            <a:extLst>
              <a:ext uri="{FF2B5EF4-FFF2-40B4-BE49-F238E27FC236}">
                <a16:creationId xmlns:a16="http://schemas.microsoft.com/office/drawing/2014/main" id="{D37CB370-0522-4C49-AB87-2D9F066E6127}"/>
              </a:ext>
            </a:extLst>
          </p:cNvPr>
          <p:cNvSpPr txBox="1"/>
          <p:nvPr/>
        </p:nvSpPr>
        <p:spPr>
          <a:xfrm>
            <a:off x="6096000" y="1869221"/>
            <a:ext cx="5799909" cy="954107"/>
          </a:xfrm>
          <a:prstGeom prst="rect">
            <a:avLst/>
          </a:prstGeom>
          <a:noFill/>
        </p:spPr>
        <p:txBody>
          <a:bodyPr wrap="square">
            <a:spAutoFit/>
          </a:bodyPr>
          <a:lstStyle/>
          <a:p>
            <a:pPr algn="l"/>
            <a:r>
              <a:rPr lang="en-US" sz="1400" dirty="0">
                <a:solidFill>
                  <a:srgbClr val="222222"/>
                </a:solidFill>
                <a:latin typeface="+mj-lt"/>
              </a:rPr>
              <a:t>It is predicted that by 2030, the application of digital twin technology will save $280 billion for urban planning, construction and operation, the digital twin market is expected to reach $48.2 billion by 2026 and grow at a 58% CAGR (compound annual growth rate)*.</a:t>
            </a:r>
          </a:p>
        </p:txBody>
      </p:sp>
      <p:sp>
        <p:nvSpPr>
          <p:cNvPr id="30" name="TextBox 29">
            <a:extLst>
              <a:ext uri="{FF2B5EF4-FFF2-40B4-BE49-F238E27FC236}">
                <a16:creationId xmlns:a16="http://schemas.microsoft.com/office/drawing/2014/main" id="{120BE6CE-CD77-4A84-A6B3-2A685E3B224E}"/>
              </a:ext>
            </a:extLst>
          </p:cNvPr>
          <p:cNvSpPr txBox="1"/>
          <p:nvPr/>
        </p:nvSpPr>
        <p:spPr>
          <a:xfrm>
            <a:off x="6121276" y="2865050"/>
            <a:ext cx="5469833" cy="1384995"/>
          </a:xfrm>
          <a:prstGeom prst="rect">
            <a:avLst/>
          </a:prstGeom>
          <a:noFill/>
        </p:spPr>
        <p:txBody>
          <a:bodyPr wrap="square">
            <a:spAutoFit/>
          </a:bodyPr>
          <a:lstStyle/>
          <a:p>
            <a:pPr algn="l"/>
            <a:r>
              <a:rPr lang="en-US" sz="1400" dirty="0">
                <a:solidFill>
                  <a:srgbClr val="222222"/>
                </a:solidFill>
                <a:latin typeface="+mj-lt"/>
              </a:rPr>
              <a:t>The total investment scale of China’s new smart cities in 2020 was about </a:t>
            </a:r>
            <a:r>
              <a:rPr lang="en-US" sz="1400" b="1" dirty="0">
                <a:solidFill>
                  <a:srgbClr val="222222"/>
                </a:solidFill>
                <a:latin typeface="+mj-lt"/>
              </a:rPr>
              <a:t>RMB 2.4 trillion ($0.38 trillion)</a:t>
            </a:r>
            <a:r>
              <a:rPr lang="en-US" sz="1400" dirty="0">
                <a:solidFill>
                  <a:srgbClr val="222222"/>
                </a:solidFill>
                <a:latin typeface="+mj-lt"/>
              </a:rPr>
              <a:t>. In particular,  China’s City Information Modelling (</a:t>
            </a:r>
            <a:r>
              <a:rPr lang="en-US" sz="1400" b="1" dirty="0">
                <a:solidFill>
                  <a:srgbClr val="222222"/>
                </a:solidFill>
                <a:latin typeface="+mj-lt"/>
              </a:rPr>
              <a:t>CIM</a:t>
            </a:r>
            <a:r>
              <a:rPr lang="en-US" sz="1400" dirty="0">
                <a:solidFill>
                  <a:srgbClr val="222222"/>
                </a:solidFill>
                <a:latin typeface="+mj-lt"/>
              </a:rPr>
              <a:t>) construction projects have shown a trend of rapid growth year on year, with the number of projects growing from 2 in 2018 to </a:t>
            </a:r>
            <a:r>
              <a:rPr lang="en-US" sz="1400" b="1" dirty="0">
                <a:solidFill>
                  <a:srgbClr val="222222"/>
                </a:solidFill>
                <a:latin typeface="+mj-lt"/>
              </a:rPr>
              <a:t>72 in 2021</a:t>
            </a:r>
            <a:r>
              <a:rPr lang="en-US" sz="1400" dirty="0">
                <a:solidFill>
                  <a:srgbClr val="222222"/>
                </a:solidFill>
                <a:latin typeface="+mj-lt"/>
              </a:rPr>
              <a:t>, the average investment of the projects reached </a:t>
            </a:r>
            <a:r>
              <a:rPr lang="en-US" sz="1400" b="1" dirty="0">
                <a:solidFill>
                  <a:srgbClr val="222222"/>
                </a:solidFill>
                <a:latin typeface="+mj-lt"/>
              </a:rPr>
              <a:t>RMB 28 million </a:t>
            </a:r>
            <a:r>
              <a:rPr lang="en-US" sz="1400" dirty="0">
                <a:solidFill>
                  <a:srgbClr val="222222"/>
                </a:solidFill>
                <a:latin typeface="+mj-lt"/>
              </a:rPr>
              <a:t>(</a:t>
            </a:r>
            <a:r>
              <a:rPr lang="en-GB" sz="1400" dirty="0">
                <a:solidFill>
                  <a:srgbClr val="222222"/>
                </a:solidFill>
                <a:latin typeface="+mj-lt"/>
              </a:rPr>
              <a:t>$</a:t>
            </a:r>
            <a:r>
              <a:rPr lang="zh-CN" altLang="en-US" sz="1400" dirty="0">
                <a:solidFill>
                  <a:srgbClr val="222222"/>
                </a:solidFill>
                <a:latin typeface="+mj-lt"/>
              </a:rPr>
              <a:t> </a:t>
            </a:r>
            <a:r>
              <a:rPr lang="en-GB" altLang="zh-CN" sz="1400" dirty="0">
                <a:solidFill>
                  <a:srgbClr val="222222"/>
                </a:solidFill>
                <a:latin typeface="+mj-lt"/>
              </a:rPr>
              <a:t>4 million</a:t>
            </a:r>
            <a:r>
              <a:rPr lang="en-US" sz="1400" dirty="0">
                <a:solidFill>
                  <a:srgbClr val="222222"/>
                </a:solidFill>
                <a:latin typeface="+mj-lt"/>
              </a:rPr>
              <a:t>).</a:t>
            </a:r>
          </a:p>
        </p:txBody>
      </p:sp>
      <p:pic>
        <p:nvPicPr>
          <p:cNvPr id="11" name="Picture 10" descr="Chart&#10;&#10;Description automatically generated">
            <a:extLst>
              <a:ext uri="{FF2B5EF4-FFF2-40B4-BE49-F238E27FC236}">
                <a16:creationId xmlns:a16="http://schemas.microsoft.com/office/drawing/2014/main" id="{89B15B50-C509-4ADC-9D78-CD50A5A2937B}"/>
              </a:ext>
            </a:extLst>
          </p:cNvPr>
          <p:cNvPicPr>
            <a:picLocks noChangeAspect="1"/>
          </p:cNvPicPr>
          <p:nvPr/>
        </p:nvPicPr>
        <p:blipFill>
          <a:blip r:embed="rId3"/>
          <a:stretch>
            <a:fillRect/>
          </a:stretch>
        </p:blipFill>
        <p:spPr>
          <a:xfrm>
            <a:off x="8772823" y="4524526"/>
            <a:ext cx="3123086" cy="1934955"/>
          </a:xfrm>
          <a:prstGeom prst="rect">
            <a:avLst/>
          </a:prstGeom>
        </p:spPr>
      </p:pic>
      <p:pic>
        <p:nvPicPr>
          <p:cNvPr id="1026" name="Picture 2">
            <a:extLst>
              <a:ext uri="{FF2B5EF4-FFF2-40B4-BE49-F238E27FC236}">
                <a16:creationId xmlns:a16="http://schemas.microsoft.com/office/drawing/2014/main" id="{93619061-74A8-47E5-97AB-F2DD0D344F1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28650" y="4274154"/>
            <a:ext cx="4169774" cy="2341031"/>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2E69EA5E-7561-4562-8A0E-D28EBAAC0DFA}"/>
              </a:ext>
            </a:extLst>
          </p:cNvPr>
          <p:cNvSpPr txBox="1"/>
          <p:nvPr/>
        </p:nvSpPr>
        <p:spPr>
          <a:xfrm>
            <a:off x="8772823" y="6511268"/>
            <a:ext cx="2726437" cy="215444"/>
          </a:xfrm>
          <a:prstGeom prst="rect">
            <a:avLst/>
          </a:prstGeom>
          <a:noFill/>
        </p:spPr>
        <p:txBody>
          <a:bodyPr wrap="square">
            <a:spAutoFit/>
          </a:bodyPr>
          <a:lstStyle/>
          <a:p>
            <a:pPr algn="l"/>
            <a:r>
              <a:rPr lang="en-US" sz="800" b="0" i="0" u="none" strike="noStrike" baseline="0" dirty="0">
                <a:solidFill>
                  <a:srgbClr val="585757"/>
                </a:solidFill>
                <a:latin typeface="HelveticaNeueLTPro-Md" panose="020B0604020202020204" pitchFamily="34" charset="0"/>
              </a:rPr>
              <a:t>* Source: </a:t>
            </a:r>
            <a:r>
              <a:rPr lang="en-US" sz="800" dirty="0">
                <a:solidFill>
                  <a:srgbClr val="585757"/>
                </a:solidFill>
                <a:latin typeface="HelveticaNeueLTPro-Lt" panose="020B0403020202020204" pitchFamily="34" charset="0"/>
              </a:rPr>
              <a:t>Project research</a:t>
            </a:r>
            <a:endParaRPr lang="en-US" dirty="0"/>
          </a:p>
        </p:txBody>
      </p:sp>
    </p:spTree>
    <p:extLst>
      <p:ext uri="{BB962C8B-B14F-4D97-AF65-F5344CB8AC3E}">
        <p14:creationId xmlns:p14="http://schemas.microsoft.com/office/powerpoint/2010/main" val="2677405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F978BC7-E0C9-43D2-8056-CBEDF14F0EA9}"/>
              </a:ext>
            </a:extLst>
          </p:cNvPr>
          <p:cNvSpPr txBox="1"/>
          <p:nvPr/>
        </p:nvSpPr>
        <p:spPr>
          <a:xfrm>
            <a:off x="7871930" y="3429000"/>
            <a:ext cx="3495251" cy="1456874"/>
          </a:xfrm>
          <a:prstGeom prst="rect">
            <a:avLst/>
          </a:prstGeom>
          <a:noFill/>
        </p:spPr>
        <p:txBody>
          <a:bodyPr wrap="square" rtlCol="0" anchor="t">
            <a:spAutoFit/>
          </a:bodyPr>
          <a:lstStyle/>
          <a:p>
            <a:pPr marL="182869" indent="-182869">
              <a:lnSpc>
                <a:spcPts val="1792"/>
              </a:lnSpc>
              <a:buFont typeface="Arial" panose="020B0604020202020204" pitchFamily="34" charset="0"/>
              <a:buChar char="•"/>
            </a:pPr>
            <a:r>
              <a:rPr lang="en-US" sz="1200" spc="-15" dirty="0">
                <a:latin typeface="+mj-lt"/>
                <a:ea typeface="Microsoft YaHei" panose="020B0503020204020204" pitchFamily="34" charset="-122"/>
              </a:rPr>
              <a:t>There is a lack of rational, objective awareness on digital twin cities.</a:t>
            </a:r>
          </a:p>
          <a:p>
            <a:pPr marL="182869" indent="-182869">
              <a:lnSpc>
                <a:spcPts val="1792"/>
              </a:lnSpc>
              <a:buFont typeface="Arial" panose="020B0604020202020204" pitchFamily="34" charset="0"/>
              <a:buChar char="•"/>
            </a:pPr>
            <a:r>
              <a:rPr lang="en-US" sz="1200" spc="-15" dirty="0">
                <a:latin typeface="+mj-lt"/>
                <a:ea typeface="Microsoft YaHei" panose="020B0503020204020204" pitchFamily="34" charset="-122"/>
              </a:rPr>
              <a:t>Too much dependence on visual modeling techniques hampers the realization of the ultimate value of simulation extrapolation and the optimization of reality.  </a:t>
            </a:r>
          </a:p>
        </p:txBody>
      </p:sp>
      <p:sp>
        <p:nvSpPr>
          <p:cNvPr id="28" name="TextBox 27">
            <a:extLst>
              <a:ext uri="{FF2B5EF4-FFF2-40B4-BE49-F238E27FC236}">
                <a16:creationId xmlns:a16="http://schemas.microsoft.com/office/drawing/2014/main" id="{B17B2D2F-8C59-47DC-BDE6-92C4927F625B}"/>
              </a:ext>
            </a:extLst>
          </p:cNvPr>
          <p:cNvSpPr txBox="1"/>
          <p:nvPr/>
        </p:nvSpPr>
        <p:spPr>
          <a:xfrm>
            <a:off x="7871930" y="3064157"/>
            <a:ext cx="3019883" cy="364843"/>
          </a:xfrm>
          <a:prstGeom prst="rect">
            <a:avLst/>
          </a:prstGeom>
          <a:noFill/>
        </p:spPr>
        <p:txBody>
          <a:bodyPr wrap="square" rtlCol="0" anchor="b">
            <a:spAutoFit/>
          </a:bodyPr>
          <a:lstStyle/>
          <a:p>
            <a:pPr>
              <a:lnSpc>
                <a:spcPts val="2150"/>
              </a:lnSpc>
            </a:pPr>
            <a:r>
              <a:rPr lang="en-US" sz="1400" b="1" spc="-15" dirty="0">
                <a:solidFill>
                  <a:schemeClr val="tx2"/>
                </a:solidFill>
                <a:latin typeface="+mj-lt"/>
                <a:ea typeface="Source Sans Pro" panose="020B0503030403020204" pitchFamily="34" charset="0"/>
              </a:rPr>
              <a:t>Value Cognition</a:t>
            </a:r>
          </a:p>
        </p:txBody>
      </p:sp>
      <p:sp>
        <p:nvSpPr>
          <p:cNvPr id="29" name="TextBox 28">
            <a:extLst>
              <a:ext uri="{FF2B5EF4-FFF2-40B4-BE49-F238E27FC236}">
                <a16:creationId xmlns:a16="http://schemas.microsoft.com/office/drawing/2014/main" id="{3C35544E-6961-4BC9-89EB-D160F9B96D35}"/>
              </a:ext>
            </a:extLst>
          </p:cNvPr>
          <p:cNvSpPr txBox="1"/>
          <p:nvPr/>
        </p:nvSpPr>
        <p:spPr>
          <a:xfrm>
            <a:off x="7937983" y="5140504"/>
            <a:ext cx="3585847" cy="1452192"/>
          </a:xfrm>
          <a:prstGeom prst="rect">
            <a:avLst/>
          </a:prstGeom>
          <a:noFill/>
        </p:spPr>
        <p:txBody>
          <a:bodyPr wrap="square" rtlCol="0" anchor="t">
            <a:spAutoFit/>
          </a:bodyPr>
          <a:lstStyle>
            <a:defPPr>
              <a:defRPr lang="en-US"/>
            </a:defPPr>
            <a:lvl1pPr marL="182869" indent="-182869">
              <a:lnSpc>
                <a:spcPts val="1792"/>
              </a:lnSpc>
              <a:buFont typeface="Arial" panose="020B0604020202020204" pitchFamily="34" charset="0"/>
              <a:buChar char="•"/>
              <a:defRPr sz="1200" spc="-15">
                <a:latin typeface="+mj-lt"/>
                <a:ea typeface="Microsoft YaHei" panose="020B0503020204020204" pitchFamily="34" charset="-122"/>
              </a:defRPr>
            </a:lvl1pPr>
          </a:lstStyle>
          <a:p>
            <a:r>
              <a:rPr lang="en-US" dirty="0"/>
              <a:t>Limited IOT sensing data collection hinders the depth of application.</a:t>
            </a:r>
          </a:p>
          <a:p>
            <a:r>
              <a:rPr lang="en-US" dirty="0"/>
              <a:t>There is a lack of standardized governance on multi-source heterogeneous data.</a:t>
            </a:r>
          </a:p>
          <a:p>
            <a:r>
              <a:rPr lang="en-US" dirty="0"/>
              <a:t>Centralized processing of massive amount of data increases the risk of data breach.</a:t>
            </a:r>
          </a:p>
        </p:txBody>
      </p:sp>
      <p:sp>
        <p:nvSpPr>
          <p:cNvPr id="31" name="TextBox 30">
            <a:extLst>
              <a:ext uri="{FF2B5EF4-FFF2-40B4-BE49-F238E27FC236}">
                <a16:creationId xmlns:a16="http://schemas.microsoft.com/office/drawing/2014/main" id="{88D8DE1A-D021-4DAC-BE8A-A21F0D38FBA6}"/>
              </a:ext>
            </a:extLst>
          </p:cNvPr>
          <p:cNvSpPr txBox="1"/>
          <p:nvPr/>
        </p:nvSpPr>
        <p:spPr>
          <a:xfrm>
            <a:off x="7937983" y="2346943"/>
            <a:ext cx="3495251" cy="767774"/>
          </a:xfrm>
          <a:prstGeom prst="rect">
            <a:avLst/>
          </a:prstGeom>
          <a:noFill/>
        </p:spPr>
        <p:txBody>
          <a:bodyPr wrap="square" rtlCol="0" anchor="t">
            <a:spAutoFit/>
          </a:bodyPr>
          <a:lstStyle/>
          <a:p>
            <a:pPr marL="182869" indent="-182869">
              <a:lnSpc>
                <a:spcPts val="1792"/>
              </a:lnSpc>
              <a:buFont typeface="Arial" panose="020B0604020202020204" pitchFamily="34" charset="0"/>
              <a:buChar char="•"/>
            </a:pPr>
            <a:r>
              <a:rPr lang="en-US" sz="1200" spc="-15" dirty="0">
                <a:latin typeface="+mj-lt"/>
                <a:ea typeface="Microsoft YaHei" panose="020B0503020204020204" pitchFamily="34" charset="-122"/>
              </a:rPr>
              <a:t>There is a lack of composite human resources.</a:t>
            </a:r>
          </a:p>
          <a:p>
            <a:pPr marL="182869" indent="-182869">
              <a:lnSpc>
                <a:spcPts val="1792"/>
              </a:lnSpc>
              <a:buFont typeface="Arial" panose="020B0604020202020204" pitchFamily="34" charset="0"/>
              <a:buChar char="•"/>
            </a:pPr>
            <a:r>
              <a:rPr lang="en-US" sz="1200" spc="-15" dirty="0">
                <a:latin typeface="+mj-lt"/>
                <a:ea typeface="Microsoft YaHei" panose="020B0503020204020204" pitchFamily="34" charset="-122"/>
              </a:rPr>
              <a:t>Intra-city algorithm model resources is inadequate. </a:t>
            </a:r>
          </a:p>
          <a:p>
            <a:pPr marL="182869" indent="-182869">
              <a:lnSpc>
                <a:spcPts val="1792"/>
              </a:lnSpc>
              <a:buFont typeface="Arial" panose="020B0604020202020204" pitchFamily="34" charset="0"/>
              <a:buChar char="•"/>
            </a:pPr>
            <a:r>
              <a:rPr lang="en-US" sz="1200" spc="-15" dirty="0">
                <a:latin typeface="+mj-lt"/>
                <a:ea typeface="Microsoft YaHei" panose="020B0503020204020204" pitchFamily="34" charset="-122"/>
              </a:rPr>
              <a:t>Too much dependence on government funding. </a:t>
            </a:r>
          </a:p>
        </p:txBody>
      </p:sp>
      <p:sp>
        <p:nvSpPr>
          <p:cNvPr id="37" name="TextBox 36">
            <a:extLst>
              <a:ext uri="{FF2B5EF4-FFF2-40B4-BE49-F238E27FC236}">
                <a16:creationId xmlns:a16="http://schemas.microsoft.com/office/drawing/2014/main" id="{6BA8B21C-69D6-4BA3-8B52-59C3510263FC}"/>
              </a:ext>
            </a:extLst>
          </p:cNvPr>
          <p:cNvSpPr txBox="1"/>
          <p:nvPr/>
        </p:nvSpPr>
        <p:spPr>
          <a:xfrm>
            <a:off x="7937983" y="2032979"/>
            <a:ext cx="3114122" cy="351315"/>
          </a:xfrm>
          <a:prstGeom prst="rect">
            <a:avLst/>
          </a:prstGeom>
          <a:noFill/>
        </p:spPr>
        <p:txBody>
          <a:bodyPr wrap="square" rtlCol="0" anchor="b">
            <a:spAutoFit/>
          </a:bodyPr>
          <a:lstStyle/>
          <a:p>
            <a:pPr>
              <a:lnSpc>
                <a:spcPts val="2150"/>
              </a:lnSpc>
            </a:pPr>
            <a:r>
              <a:rPr lang="en-US" sz="1400" b="1" spc="-15" dirty="0">
                <a:solidFill>
                  <a:schemeClr val="tx2"/>
                </a:solidFill>
                <a:latin typeface="+mj-lt"/>
                <a:ea typeface="Source Sans Pro" panose="020B0503030403020204" pitchFamily="34" charset="0"/>
              </a:rPr>
              <a:t>Resources and Business</a:t>
            </a:r>
          </a:p>
        </p:txBody>
      </p:sp>
      <p:sp>
        <p:nvSpPr>
          <p:cNvPr id="38" name="TextBox 37">
            <a:extLst>
              <a:ext uri="{FF2B5EF4-FFF2-40B4-BE49-F238E27FC236}">
                <a16:creationId xmlns:a16="http://schemas.microsoft.com/office/drawing/2014/main" id="{8FB6372F-1C4F-4C67-80DD-BC2BB16718CB}"/>
              </a:ext>
            </a:extLst>
          </p:cNvPr>
          <p:cNvSpPr txBox="1"/>
          <p:nvPr/>
        </p:nvSpPr>
        <p:spPr>
          <a:xfrm>
            <a:off x="7937983" y="4816664"/>
            <a:ext cx="2596714" cy="358047"/>
          </a:xfrm>
          <a:prstGeom prst="rect">
            <a:avLst/>
          </a:prstGeom>
          <a:noFill/>
        </p:spPr>
        <p:txBody>
          <a:bodyPr wrap="square" rtlCol="0" anchor="b">
            <a:spAutoFit/>
          </a:bodyPr>
          <a:lstStyle/>
          <a:p>
            <a:pPr>
              <a:lnSpc>
                <a:spcPts val="2150"/>
              </a:lnSpc>
            </a:pPr>
            <a:r>
              <a:rPr lang="en-US" sz="1400" b="1" spc="-15" dirty="0">
                <a:solidFill>
                  <a:schemeClr val="tx2"/>
                </a:solidFill>
                <a:latin typeface="+mj-lt"/>
                <a:ea typeface="Source Sans Pro" panose="020B0503030403020204" pitchFamily="34" charset="0"/>
              </a:rPr>
              <a:t>Data Governance</a:t>
            </a:r>
          </a:p>
        </p:txBody>
      </p:sp>
      <p:sp>
        <p:nvSpPr>
          <p:cNvPr id="20" name="Rectángulo 1">
            <a:extLst>
              <a:ext uri="{FF2B5EF4-FFF2-40B4-BE49-F238E27FC236}">
                <a16:creationId xmlns:a16="http://schemas.microsoft.com/office/drawing/2014/main" id="{2EEC482C-1A57-4FD2-B7EA-19FE5DFE707B}"/>
              </a:ext>
            </a:extLst>
          </p:cNvPr>
          <p:cNvSpPr/>
          <p:nvPr/>
        </p:nvSpPr>
        <p:spPr>
          <a:xfrm>
            <a:off x="694883" y="912073"/>
            <a:ext cx="5007205" cy="430887"/>
          </a:xfrm>
          <a:prstGeom prst="rect">
            <a:avLst/>
          </a:prstGeom>
        </p:spPr>
        <p:txBody>
          <a:bodyPr wrap="none">
            <a:spAutoFit/>
          </a:bodyPr>
          <a:lstStyle/>
          <a:p>
            <a:pPr>
              <a:defRPr/>
            </a:pPr>
            <a:r>
              <a:rPr lang="en-US" sz="2200" b="1" dirty="0">
                <a:solidFill>
                  <a:prstClr val="black"/>
                </a:solidFill>
                <a:latin typeface="+mj-lt"/>
              </a:rPr>
              <a:t>Phase I Achievement: Vision</a:t>
            </a:r>
            <a:r>
              <a:rPr kumimoji="0" lang="en-US" altLang="zh-CN" sz="2200" b="1"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rPr>
              <a:t> and challenges</a:t>
            </a:r>
            <a:endParaRPr kumimoji="0" lang="en-GB" sz="2200"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21" name="Conector recto 2">
            <a:extLst>
              <a:ext uri="{FF2B5EF4-FFF2-40B4-BE49-F238E27FC236}">
                <a16:creationId xmlns:a16="http://schemas.microsoft.com/office/drawing/2014/main" id="{08766362-2C32-4C19-BD17-D58A3FCEF8DA}"/>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pic>
        <p:nvPicPr>
          <p:cNvPr id="3" name="Picture 2">
            <a:extLst>
              <a:ext uri="{FF2B5EF4-FFF2-40B4-BE49-F238E27FC236}">
                <a16:creationId xmlns:a16="http://schemas.microsoft.com/office/drawing/2014/main" id="{A52565A7-1298-4CEF-918A-C277202CB8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02088" y="3429000"/>
            <a:ext cx="1694474" cy="1446765"/>
          </a:xfrm>
          <a:prstGeom prst="rect">
            <a:avLst/>
          </a:prstGeom>
        </p:spPr>
      </p:pic>
      <p:cxnSp>
        <p:nvCxnSpPr>
          <p:cNvPr id="11" name="Connector: Elbow 10">
            <a:extLst>
              <a:ext uri="{FF2B5EF4-FFF2-40B4-BE49-F238E27FC236}">
                <a16:creationId xmlns:a16="http://schemas.microsoft.com/office/drawing/2014/main" id="{6B524FA3-11B3-4E18-9C71-599A7820B350}"/>
              </a:ext>
            </a:extLst>
          </p:cNvPr>
          <p:cNvCxnSpPr>
            <a:cxnSpLocks/>
            <a:stCxn id="3" idx="3"/>
            <a:endCxn id="31" idx="1"/>
          </p:cNvCxnSpPr>
          <p:nvPr/>
        </p:nvCxnSpPr>
        <p:spPr>
          <a:xfrm flipV="1">
            <a:off x="7396562" y="2730830"/>
            <a:ext cx="541421" cy="142155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5" name="Connector: Elbow 44">
            <a:extLst>
              <a:ext uri="{FF2B5EF4-FFF2-40B4-BE49-F238E27FC236}">
                <a16:creationId xmlns:a16="http://schemas.microsoft.com/office/drawing/2014/main" id="{04B96D16-F857-466C-9F07-460E012A7EC4}"/>
              </a:ext>
            </a:extLst>
          </p:cNvPr>
          <p:cNvCxnSpPr>
            <a:cxnSpLocks/>
            <a:stCxn id="3" idx="3"/>
            <a:endCxn id="29" idx="1"/>
          </p:cNvCxnSpPr>
          <p:nvPr/>
        </p:nvCxnSpPr>
        <p:spPr>
          <a:xfrm>
            <a:off x="7396562" y="4152383"/>
            <a:ext cx="541421" cy="1714217"/>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E1E07921-759E-4DBC-8B9D-8B95230835C1}"/>
              </a:ext>
            </a:extLst>
          </p:cNvPr>
          <p:cNvCxnSpPr>
            <a:stCxn id="3" idx="3"/>
            <a:endCxn id="24" idx="1"/>
          </p:cNvCxnSpPr>
          <p:nvPr/>
        </p:nvCxnSpPr>
        <p:spPr>
          <a:xfrm>
            <a:off x="7396562" y="4152383"/>
            <a:ext cx="475368" cy="5054"/>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13B131B8-8035-4280-99FF-9CD81005C550}"/>
              </a:ext>
            </a:extLst>
          </p:cNvPr>
          <p:cNvSpPr txBox="1"/>
          <p:nvPr/>
        </p:nvSpPr>
        <p:spPr>
          <a:xfrm>
            <a:off x="960077" y="1493822"/>
            <a:ext cx="6096000" cy="338554"/>
          </a:xfrm>
          <a:prstGeom prst="rect">
            <a:avLst/>
          </a:prstGeom>
          <a:noFill/>
        </p:spPr>
        <p:txBody>
          <a:bodyPr wrap="square">
            <a:spAutoFit/>
          </a:bodyPr>
          <a:lstStyle/>
          <a:p>
            <a:r>
              <a:rPr lang="en-US" sz="1600" b="0" i="0" u="none" strike="noStrike" baseline="0" dirty="0">
                <a:solidFill>
                  <a:srgbClr val="3D3C3B"/>
                </a:solidFill>
                <a:latin typeface="+mj-lt"/>
              </a:rPr>
              <a:t>3 Visions:</a:t>
            </a:r>
            <a:endParaRPr lang="en-US" sz="1600" dirty="0">
              <a:latin typeface="+mj-lt"/>
            </a:endParaRPr>
          </a:p>
        </p:txBody>
      </p:sp>
      <p:sp>
        <p:nvSpPr>
          <p:cNvPr id="17" name="TextBox 16">
            <a:extLst>
              <a:ext uri="{FF2B5EF4-FFF2-40B4-BE49-F238E27FC236}">
                <a16:creationId xmlns:a16="http://schemas.microsoft.com/office/drawing/2014/main" id="{78426743-5E67-4B85-A58E-DD3F939D71E1}"/>
              </a:ext>
            </a:extLst>
          </p:cNvPr>
          <p:cNvSpPr txBox="1"/>
          <p:nvPr/>
        </p:nvSpPr>
        <p:spPr>
          <a:xfrm>
            <a:off x="5751459" y="1502809"/>
            <a:ext cx="6096000" cy="338554"/>
          </a:xfrm>
          <a:prstGeom prst="rect">
            <a:avLst/>
          </a:prstGeom>
          <a:noFill/>
        </p:spPr>
        <p:txBody>
          <a:bodyPr wrap="square">
            <a:spAutoFit/>
          </a:bodyPr>
          <a:lstStyle/>
          <a:p>
            <a:r>
              <a:rPr lang="en-US" sz="1600" dirty="0">
                <a:solidFill>
                  <a:srgbClr val="3D3C3B"/>
                </a:solidFill>
                <a:latin typeface="+mj-lt"/>
              </a:rPr>
              <a:t>3 Challenges:</a:t>
            </a:r>
          </a:p>
        </p:txBody>
      </p:sp>
      <p:sp>
        <p:nvSpPr>
          <p:cNvPr id="5" name="TextBox 4">
            <a:extLst>
              <a:ext uri="{FF2B5EF4-FFF2-40B4-BE49-F238E27FC236}">
                <a16:creationId xmlns:a16="http://schemas.microsoft.com/office/drawing/2014/main" id="{3A1288A3-7200-440E-8CA7-666F0F8829A6}"/>
              </a:ext>
            </a:extLst>
          </p:cNvPr>
          <p:cNvSpPr txBox="1"/>
          <p:nvPr/>
        </p:nvSpPr>
        <p:spPr>
          <a:xfrm>
            <a:off x="1978022" y="2453831"/>
            <a:ext cx="3246895" cy="553998"/>
          </a:xfrm>
          <a:prstGeom prst="rect">
            <a:avLst/>
          </a:prstGeom>
          <a:noFill/>
        </p:spPr>
        <p:txBody>
          <a:bodyPr wrap="square" rtlCol="0">
            <a:spAutoFit/>
          </a:bodyPr>
          <a:lstStyle/>
          <a:p>
            <a:r>
              <a:rPr lang="en-GB" sz="1400" dirty="0">
                <a:latin typeface="+mj-lt"/>
              </a:rPr>
              <a:t>Urban production and operation are highly </a:t>
            </a:r>
            <a:r>
              <a:rPr lang="en-GB" sz="1600" b="1" dirty="0">
                <a:solidFill>
                  <a:schemeClr val="accent1"/>
                </a:solidFill>
                <a:latin typeface="+mj-lt"/>
              </a:rPr>
              <a:t>efficient</a:t>
            </a:r>
            <a:r>
              <a:rPr lang="en-GB" sz="1400" dirty="0">
                <a:latin typeface="+mj-lt"/>
              </a:rPr>
              <a:t> and </a:t>
            </a:r>
            <a:r>
              <a:rPr lang="en-GB" sz="1600" b="1" dirty="0">
                <a:solidFill>
                  <a:schemeClr val="accent1"/>
                </a:solidFill>
                <a:latin typeface="+mj-lt"/>
              </a:rPr>
              <a:t>intensive</a:t>
            </a:r>
          </a:p>
        </p:txBody>
      </p:sp>
      <p:sp>
        <p:nvSpPr>
          <p:cNvPr id="22" name="TextBox 21">
            <a:extLst>
              <a:ext uri="{FF2B5EF4-FFF2-40B4-BE49-F238E27FC236}">
                <a16:creationId xmlns:a16="http://schemas.microsoft.com/office/drawing/2014/main" id="{DF2840E2-12DF-4F8B-9345-E27CE07E2327}"/>
              </a:ext>
            </a:extLst>
          </p:cNvPr>
          <p:cNvSpPr txBox="1"/>
          <p:nvPr/>
        </p:nvSpPr>
        <p:spPr>
          <a:xfrm>
            <a:off x="1972505" y="3676407"/>
            <a:ext cx="3246895" cy="338554"/>
          </a:xfrm>
          <a:prstGeom prst="rect">
            <a:avLst/>
          </a:prstGeom>
          <a:noFill/>
        </p:spPr>
        <p:txBody>
          <a:bodyPr wrap="square" rtlCol="0">
            <a:spAutoFit/>
          </a:bodyPr>
          <a:lstStyle/>
          <a:p>
            <a:r>
              <a:rPr lang="en-GB" sz="1400" dirty="0">
                <a:latin typeface="+mj-lt"/>
              </a:rPr>
              <a:t>Urban space is </a:t>
            </a:r>
            <a:r>
              <a:rPr lang="en-GB" sz="1600" b="1" dirty="0">
                <a:solidFill>
                  <a:schemeClr val="accent6"/>
                </a:solidFill>
                <a:latin typeface="+mj-lt"/>
              </a:rPr>
              <a:t>liveable</a:t>
            </a:r>
            <a:r>
              <a:rPr lang="en-GB" sz="1400" dirty="0">
                <a:latin typeface="+mj-lt"/>
              </a:rPr>
              <a:t> and </a:t>
            </a:r>
            <a:r>
              <a:rPr lang="en-GB" sz="1600" b="1" dirty="0">
                <a:solidFill>
                  <a:schemeClr val="accent6"/>
                </a:solidFill>
                <a:latin typeface="+mj-lt"/>
              </a:rPr>
              <a:t>convenient</a:t>
            </a:r>
          </a:p>
        </p:txBody>
      </p:sp>
      <p:sp>
        <p:nvSpPr>
          <p:cNvPr id="23" name="TextBox 22">
            <a:extLst>
              <a:ext uri="{FF2B5EF4-FFF2-40B4-BE49-F238E27FC236}">
                <a16:creationId xmlns:a16="http://schemas.microsoft.com/office/drawing/2014/main" id="{1A597689-830F-43F1-A70B-826C354864AD}"/>
              </a:ext>
            </a:extLst>
          </p:cNvPr>
          <p:cNvSpPr txBox="1"/>
          <p:nvPr/>
        </p:nvSpPr>
        <p:spPr>
          <a:xfrm>
            <a:off x="1978021" y="4941910"/>
            <a:ext cx="3246895" cy="338554"/>
          </a:xfrm>
          <a:prstGeom prst="rect">
            <a:avLst/>
          </a:prstGeom>
          <a:noFill/>
        </p:spPr>
        <p:txBody>
          <a:bodyPr wrap="square" rtlCol="0">
            <a:spAutoFit/>
          </a:bodyPr>
          <a:lstStyle/>
          <a:p>
            <a:r>
              <a:rPr lang="en-GB" sz="1400" dirty="0">
                <a:latin typeface="+mj-lt"/>
              </a:rPr>
              <a:t>Urban environment is </a:t>
            </a:r>
            <a:r>
              <a:rPr lang="en-GB" sz="1600" b="1" dirty="0">
                <a:solidFill>
                  <a:srgbClr val="FFC000"/>
                </a:solidFill>
                <a:latin typeface="+mj-lt"/>
              </a:rPr>
              <a:t>sustainable</a:t>
            </a:r>
          </a:p>
        </p:txBody>
      </p:sp>
      <p:grpSp>
        <p:nvGrpSpPr>
          <p:cNvPr id="7" name="Group 6">
            <a:extLst>
              <a:ext uri="{FF2B5EF4-FFF2-40B4-BE49-F238E27FC236}">
                <a16:creationId xmlns:a16="http://schemas.microsoft.com/office/drawing/2014/main" id="{235EB21A-4675-490B-95DA-6DA7CE763575}"/>
              </a:ext>
            </a:extLst>
          </p:cNvPr>
          <p:cNvGrpSpPr/>
          <p:nvPr/>
        </p:nvGrpSpPr>
        <p:grpSpPr>
          <a:xfrm>
            <a:off x="-3293253" y="1734531"/>
            <a:ext cx="4857752" cy="4478044"/>
            <a:chOff x="-3293253" y="1480531"/>
            <a:chExt cx="4857752" cy="4478044"/>
          </a:xfrm>
        </p:grpSpPr>
        <p:sp>
          <p:nvSpPr>
            <p:cNvPr id="6" name="Oval 5">
              <a:extLst>
                <a:ext uri="{FF2B5EF4-FFF2-40B4-BE49-F238E27FC236}">
                  <a16:creationId xmlns:a16="http://schemas.microsoft.com/office/drawing/2014/main" id="{9D0567F1-4891-403E-A9EE-D49667A60B08}"/>
                </a:ext>
              </a:extLst>
            </p:cNvPr>
            <p:cNvSpPr/>
            <p:nvPr/>
          </p:nvSpPr>
          <p:spPr>
            <a:xfrm>
              <a:off x="-3293253" y="1480531"/>
              <a:ext cx="4478044" cy="4478044"/>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EC70B620-335A-4C2E-AEDC-CCF8EBD177AB}"/>
                </a:ext>
              </a:extLst>
            </p:cNvPr>
            <p:cNvSpPr/>
            <p:nvPr/>
          </p:nvSpPr>
          <p:spPr>
            <a:xfrm>
              <a:off x="379057" y="2103298"/>
              <a:ext cx="759417" cy="759417"/>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a:t>
              </a:r>
            </a:p>
          </p:txBody>
        </p:sp>
        <p:sp>
          <p:nvSpPr>
            <p:cNvPr id="26" name="Oval 25">
              <a:extLst>
                <a:ext uri="{FF2B5EF4-FFF2-40B4-BE49-F238E27FC236}">
                  <a16:creationId xmlns:a16="http://schemas.microsoft.com/office/drawing/2014/main" id="{C3BC870E-22A1-404F-8BD1-D90AF4105AA1}"/>
                </a:ext>
              </a:extLst>
            </p:cNvPr>
            <p:cNvSpPr/>
            <p:nvPr/>
          </p:nvSpPr>
          <p:spPr>
            <a:xfrm>
              <a:off x="805082" y="3211976"/>
              <a:ext cx="759417" cy="759417"/>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a:t>
              </a:r>
            </a:p>
          </p:txBody>
        </p:sp>
      </p:grpSp>
      <p:sp>
        <p:nvSpPr>
          <p:cNvPr id="30" name="Oval 29">
            <a:extLst>
              <a:ext uri="{FF2B5EF4-FFF2-40B4-BE49-F238E27FC236}">
                <a16:creationId xmlns:a16="http://schemas.microsoft.com/office/drawing/2014/main" id="{25299C69-6E89-46BF-8378-4FB9D5C1F04D}"/>
              </a:ext>
            </a:extLst>
          </p:cNvPr>
          <p:cNvSpPr/>
          <p:nvPr/>
        </p:nvSpPr>
        <p:spPr>
          <a:xfrm>
            <a:off x="694883" y="4628993"/>
            <a:ext cx="759417" cy="759417"/>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a:t>
            </a:r>
          </a:p>
        </p:txBody>
      </p:sp>
    </p:spTree>
    <p:extLst>
      <p:ext uri="{BB962C8B-B14F-4D97-AF65-F5344CB8AC3E}">
        <p14:creationId xmlns:p14="http://schemas.microsoft.com/office/powerpoint/2010/main" val="1475238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ángulo 1">
            <a:extLst>
              <a:ext uri="{FF2B5EF4-FFF2-40B4-BE49-F238E27FC236}">
                <a16:creationId xmlns:a16="http://schemas.microsoft.com/office/drawing/2014/main" id="{2EEC482C-1A57-4FD2-B7EA-19FE5DFE707B}"/>
              </a:ext>
            </a:extLst>
          </p:cNvPr>
          <p:cNvSpPr/>
          <p:nvPr/>
        </p:nvSpPr>
        <p:spPr>
          <a:xfrm>
            <a:off x="694883" y="912073"/>
            <a:ext cx="8016425" cy="430887"/>
          </a:xfrm>
          <a:prstGeom prst="rect">
            <a:avLst/>
          </a:prstGeom>
        </p:spPr>
        <p:txBody>
          <a:bodyPr wrap="none">
            <a:spAutoFit/>
          </a:bodyPr>
          <a:lstStyle/>
          <a:p>
            <a:pPr>
              <a:defRPr/>
            </a:pPr>
            <a:r>
              <a:rPr lang="en-US" sz="2200" b="1" dirty="0">
                <a:solidFill>
                  <a:prstClr val="black"/>
                </a:solidFill>
                <a:latin typeface="+mj-lt"/>
              </a:rPr>
              <a:t>Phase I Achievement: 4*5 Key elements </a:t>
            </a:r>
            <a:r>
              <a:rPr lang="en-US" altLang="zh-CN" sz="2200" b="1" dirty="0">
                <a:solidFill>
                  <a:prstClr val="black"/>
                </a:solidFill>
                <a:latin typeface="+mj-lt"/>
              </a:rPr>
              <a:t>as</a:t>
            </a:r>
            <a:r>
              <a:rPr lang="en-US" sz="2200" b="1" dirty="0">
                <a:solidFill>
                  <a:prstClr val="black"/>
                </a:solidFill>
                <a:latin typeface="+mj-lt"/>
              </a:rPr>
              <a:t> internal and external drivers</a:t>
            </a:r>
            <a:endParaRPr kumimoji="0" lang="en-GB" sz="2200"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21" name="Conector recto 2">
            <a:extLst>
              <a:ext uri="{FF2B5EF4-FFF2-40B4-BE49-F238E27FC236}">
                <a16:creationId xmlns:a16="http://schemas.microsoft.com/office/drawing/2014/main" id="{08766362-2C32-4C19-BD17-D58A3FCEF8DA}"/>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pic>
        <p:nvPicPr>
          <p:cNvPr id="5" name="Picture 4" descr="Diagram&#10;&#10;Description automatically generated">
            <a:extLst>
              <a:ext uri="{FF2B5EF4-FFF2-40B4-BE49-F238E27FC236}">
                <a16:creationId xmlns:a16="http://schemas.microsoft.com/office/drawing/2014/main" id="{81430597-E55D-484F-999D-917069A87C41}"/>
              </a:ext>
            </a:extLst>
          </p:cNvPr>
          <p:cNvPicPr>
            <a:picLocks noChangeAspect="1"/>
          </p:cNvPicPr>
          <p:nvPr/>
        </p:nvPicPr>
        <p:blipFill>
          <a:blip r:embed="rId3"/>
          <a:stretch>
            <a:fillRect/>
          </a:stretch>
        </p:blipFill>
        <p:spPr>
          <a:xfrm>
            <a:off x="2297219" y="1616188"/>
            <a:ext cx="6994825" cy="4836944"/>
          </a:xfrm>
          <a:prstGeom prst="rect">
            <a:avLst/>
          </a:prstGeom>
        </p:spPr>
      </p:pic>
      <p:pic>
        <p:nvPicPr>
          <p:cNvPr id="26" name="Picture 25" descr="Graphical user interface, application&#10;&#10;Description automatically generated">
            <a:extLst>
              <a:ext uri="{FF2B5EF4-FFF2-40B4-BE49-F238E27FC236}">
                <a16:creationId xmlns:a16="http://schemas.microsoft.com/office/drawing/2014/main" id="{5A5B27D7-BC9C-483E-834C-DF75B0315EF8}"/>
              </a:ext>
            </a:extLst>
          </p:cNvPr>
          <p:cNvPicPr>
            <a:picLocks noChangeAspect="1"/>
          </p:cNvPicPr>
          <p:nvPr/>
        </p:nvPicPr>
        <p:blipFill>
          <a:blip r:embed="rId4"/>
          <a:stretch>
            <a:fillRect/>
          </a:stretch>
        </p:blipFill>
        <p:spPr>
          <a:xfrm>
            <a:off x="912597" y="1447897"/>
            <a:ext cx="10197737" cy="5167217"/>
          </a:xfrm>
          <a:prstGeom prst="rect">
            <a:avLst/>
          </a:prstGeom>
        </p:spPr>
      </p:pic>
    </p:spTree>
    <p:extLst>
      <p:ext uri="{BB962C8B-B14F-4D97-AF65-F5344CB8AC3E}">
        <p14:creationId xmlns:p14="http://schemas.microsoft.com/office/powerpoint/2010/main" val="168813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ángulo 1">
            <a:extLst>
              <a:ext uri="{FF2B5EF4-FFF2-40B4-BE49-F238E27FC236}">
                <a16:creationId xmlns:a16="http://schemas.microsoft.com/office/drawing/2014/main" id="{2EEC482C-1A57-4FD2-B7EA-19FE5DFE707B}"/>
              </a:ext>
            </a:extLst>
          </p:cNvPr>
          <p:cNvSpPr/>
          <p:nvPr/>
        </p:nvSpPr>
        <p:spPr>
          <a:xfrm>
            <a:off x="694883" y="912073"/>
            <a:ext cx="6315896" cy="430887"/>
          </a:xfrm>
          <a:prstGeom prst="rect">
            <a:avLst/>
          </a:prstGeom>
        </p:spPr>
        <p:txBody>
          <a:bodyPr wrap="none">
            <a:spAutoFit/>
          </a:bodyPr>
          <a:lstStyle/>
          <a:p>
            <a:pPr>
              <a:defRPr/>
            </a:pPr>
            <a:r>
              <a:rPr lang="en-US" sz="2200" b="1" dirty="0">
                <a:solidFill>
                  <a:prstClr val="black"/>
                </a:solidFill>
                <a:latin typeface="+mj-lt"/>
              </a:rPr>
              <a:t>Phase I Achievement: 7 global use cases in 4 continents</a:t>
            </a:r>
            <a:endParaRPr kumimoji="0" lang="en-GB" sz="2200"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21" name="Conector recto 2">
            <a:extLst>
              <a:ext uri="{FF2B5EF4-FFF2-40B4-BE49-F238E27FC236}">
                <a16:creationId xmlns:a16="http://schemas.microsoft.com/office/drawing/2014/main" id="{08766362-2C32-4C19-BD17-D58A3FCEF8DA}"/>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16" name="TextBox 15">
            <a:extLst>
              <a:ext uri="{FF2B5EF4-FFF2-40B4-BE49-F238E27FC236}">
                <a16:creationId xmlns:a16="http://schemas.microsoft.com/office/drawing/2014/main" id="{8B4D229D-A49F-44A2-B516-C68ACB5A4872}"/>
              </a:ext>
            </a:extLst>
          </p:cNvPr>
          <p:cNvSpPr txBox="1"/>
          <p:nvPr/>
        </p:nvSpPr>
        <p:spPr>
          <a:xfrm>
            <a:off x="1426017" y="5077039"/>
            <a:ext cx="4748432" cy="552011"/>
          </a:xfrm>
          <a:prstGeom prst="rect">
            <a:avLst/>
          </a:prstGeom>
          <a:noFill/>
        </p:spPr>
        <p:txBody>
          <a:bodyPr wrap="square" rtlCol="0">
            <a:spAutoFit/>
          </a:bodyPr>
          <a:lstStyle/>
          <a:p>
            <a:pPr defTabSz="1706910">
              <a:defRPr/>
            </a:pPr>
            <a:endParaRPr lang="en-US" sz="2987" dirty="0">
              <a:solidFill>
                <a:prstClr val="black">
                  <a:lumMod val="65000"/>
                  <a:lumOff val="35000"/>
                </a:prstClr>
              </a:solidFill>
              <a:latin typeface="Arial"/>
              <a:cs typeface="Helvetica"/>
            </a:endParaRPr>
          </a:p>
        </p:txBody>
      </p:sp>
      <p:pic>
        <p:nvPicPr>
          <p:cNvPr id="3" name="Picture 2" descr="A picture containing graphical user interface&#10;&#10;Description automatically generated">
            <a:extLst>
              <a:ext uri="{FF2B5EF4-FFF2-40B4-BE49-F238E27FC236}">
                <a16:creationId xmlns:a16="http://schemas.microsoft.com/office/drawing/2014/main" id="{3141A610-911E-4064-9A29-020FECD2B5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48322" y="1490329"/>
            <a:ext cx="3937487" cy="1121481"/>
          </a:xfrm>
          <a:prstGeom prst="rect">
            <a:avLst/>
          </a:prstGeom>
        </p:spPr>
      </p:pic>
      <p:pic>
        <p:nvPicPr>
          <p:cNvPr id="5" name="Picture 4" descr="Graphical user interface&#10;&#10;Description automatically generated">
            <a:extLst>
              <a:ext uri="{FF2B5EF4-FFF2-40B4-BE49-F238E27FC236}">
                <a16:creationId xmlns:a16="http://schemas.microsoft.com/office/drawing/2014/main" id="{59652383-645C-4CA9-899C-321A2BC3CE2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02051" y="3982732"/>
            <a:ext cx="3830030" cy="1139313"/>
          </a:xfrm>
          <a:prstGeom prst="rect">
            <a:avLst/>
          </a:prstGeom>
        </p:spPr>
      </p:pic>
      <p:pic>
        <p:nvPicPr>
          <p:cNvPr id="7" name="Picture 6" descr="Graphical user interface&#10;&#10;Description automatically generated">
            <a:extLst>
              <a:ext uri="{FF2B5EF4-FFF2-40B4-BE49-F238E27FC236}">
                <a16:creationId xmlns:a16="http://schemas.microsoft.com/office/drawing/2014/main" id="{48D5320C-0582-4D90-9D61-DF669898215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165085" y="2768122"/>
            <a:ext cx="3866996" cy="1117366"/>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C4FCDF66-70F7-4D0E-8A99-853FBA3DAF8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9626" y="4248111"/>
            <a:ext cx="3991565" cy="1132542"/>
          </a:xfrm>
          <a:prstGeom prst="rect">
            <a:avLst/>
          </a:prstGeom>
        </p:spPr>
      </p:pic>
      <p:pic>
        <p:nvPicPr>
          <p:cNvPr id="11" name="Picture 10" descr="A picture containing graphical user interface&#10;&#10;Description automatically generated">
            <a:extLst>
              <a:ext uri="{FF2B5EF4-FFF2-40B4-BE49-F238E27FC236}">
                <a16:creationId xmlns:a16="http://schemas.microsoft.com/office/drawing/2014/main" id="{E38F3499-8D66-45E6-AF50-87687D2BB5A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38907" y="2980496"/>
            <a:ext cx="3823726" cy="1094011"/>
          </a:xfrm>
          <a:prstGeom prst="rect">
            <a:avLst/>
          </a:prstGeom>
        </p:spPr>
      </p:pic>
      <p:grpSp>
        <p:nvGrpSpPr>
          <p:cNvPr id="18" name="组合 4528">
            <a:extLst>
              <a:ext uri="{FF2B5EF4-FFF2-40B4-BE49-F238E27FC236}">
                <a16:creationId xmlns:a16="http://schemas.microsoft.com/office/drawing/2014/main" id="{C604BD02-4A7D-4D9C-A82F-AC4E02065E40}"/>
              </a:ext>
            </a:extLst>
          </p:cNvPr>
          <p:cNvGrpSpPr/>
          <p:nvPr/>
        </p:nvGrpSpPr>
        <p:grpSpPr>
          <a:xfrm>
            <a:off x="4219139" y="2464920"/>
            <a:ext cx="3697621" cy="1723770"/>
            <a:chOff x="0" y="0"/>
            <a:chExt cx="3394" cy="1685"/>
          </a:xfrm>
        </p:grpSpPr>
        <p:sp>
          <p:nvSpPr>
            <p:cNvPr id="19" name="未知">
              <a:extLst>
                <a:ext uri="{FF2B5EF4-FFF2-40B4-BE49-F238E27FC236}">
                  <a16:creationId xmlns:a16="http://schemas.microsoft.com/office/drawing/2014/main" id="{097DA3F8-DD09-4DE9-8780-6BE714D0DEEC}"/>
                </a:ext>
              </a:extLst>
            </p:cNvPr>
            <p:cNvSpPr/>
            <p:nvPr/>
          </p:nvSpPr>
          <p:spPr>
            <a:xfrm>
              <a:off x="1042" y="0"/>
              <a:ext cx="446" cy="239"/>
            </a:xfrm>
            <a:custGeom>
              <a:avLst/>
              <a:gdLst/>
              <a:ahLst/>
              <a:cxnLst/>
              <a:rect l="0" t="0" r="0" b="0"/>
              <a:pathLst>
                <a:path w="446" h="239">
                  <a:moveTo>
                    <a:pt x="332" y="0"/>
                  </a:moveTo>
                  <a:lnTo>
                    <a:pt x="350" y="2"/>
                  </a:lnTo>
                  <a:lnTo>
                    <a:pt x="369" y="3"/>
                  </a:lnTo>
                  <a:lnTo>
                    <a:pt x="370" y="4"/>
                  </a:lnTo>
                  <a:lnTo>
                    <a:pt x="370" y="6"/>
                  </a:lnTo>
                  <a:lnTo>
                    <a:pt x="360" y="7"/>
                  </a:lnTo>
                  <a:lnTo>
                    <a:pt x="352" y="9"/>
                  </a:lnTo>
                  <a:lnTo>
                    <a:pt x="370" y="9"/>
                  </a:lnTo>
                  <a:lnTo>
                    <a:pt x="387" y="10"/>
                  </a:lnTo>
                  <a:lnTo>
                    <a:pt x="387" y="10"/>
                  </a:lnTo>
                  <a:lnTo>
                    <a:pt x="387" y="12"/>
                  </a:lnTo>
                  <a:lnTo>
                    <a:pt x="386" y="13"/>
                  </a:lnTo>
                  <a:lnTo>
                    <a:pt x="383" y="14"/>
                  </a:lnTo>
                  <a:lnTo>
                    <a:pt x="372" y="14"/>
                  </a:lnTo>
                  <a:lnTo>
                    <a:pt x="360" y="16"/>
                  </a:lnTo>
                  <a:lnTo>
                    <a:pt x="360" y="17"/>
                  </a:lnTo>
                  <a:lnTo>
                    <a:pt x="360" y="20"/>
                  </a:lnTo>
                  <a:lnTo>
                    <a:pt x="364" y="20"/>
                  </a:lnTo>
                  <a:lnTo>
                    <a:pt x="367" y="20"/>
                  </a:lnTo>
                  <a:lnTo>
                    <a:pt x="386" y="16"/>
                  </a:lnTo>
                  <a:lnTo>
                    <a:pt x="406" y="13"/>
                  </a:lnTo>
                  <a:lnTo>
                    <a:pt x="426" y="12"/>
                  </a:lnTo>
                  <a:lnTo>
                    <a:pt x="444" y="13"/>
                  </a:lnTo>
                  <a:lnTo>
                    <a:pt x="444" y="14"/>
                  </a:lnTo>
                  <a:lnTo>
                    <a:pt x="446" y="16"/>
                  </a:lnTo>
                  <a:lnTo>
                    <a:pt x="444" y="19"/>
                  </a:lnTo>
                  <a:lnTo>
                    <a:pt x="442" y="22"/>
                  </a:lnTo>
                  <a:lnTo>
                    <a:pt x="432" y="22"/>
                  </a:lnTo>
                  <a:lnTo>
                    <a:pt x="422" y="23"/>
                  </a:lnTo>
                  <a:lnTo>
                    <a:pt x="412" y="24"/>
                  </a:lnTo>
                  <a:lnTo>
                    <a:pt x="403" y="27"/>
                  </a:lnTo>
                  <a:lnTo>
                    <a:pt x="394" y="30"/>
                  </a:lnTo>
                  <a:lnTo>
                    <a:pt x="387" y="34"/>
                  </a:lnTo>
                  <a:lnTo>
                    <a:pt x="380" y="37"/>
                  </a:lnTo>
                  <a:lnTo>
                    <a:pt x="374" y="42"/>
                  </a:lnTo>
                  <a:lnTo>
                    <a:pt x="376" y="46"/>
                  </a:lnTo>
                  <a:lnTo>
                    <a:pt x="376" y="50"/>
                  </a:lnTo>
                  <a:lnTo>
                    <a:pt x="383" y="53"/>
                  </a:lnTo>
                  <a:lnTo>
                    <a:pt x="389" y="54"/>
                  </a:lnTo>
                  <a:lnTo>
                    <a:pt x="389" y="56"/>
                  </a:lnTo>
                  <a:lnTo>
                    <a:pt x="387" y="57"/>
                  </a:lnTo>
                  <a:lnTo>
                    <a:pt x="376" y="57"/>
                  </a:lnTo>
                  <a:lnTo>
                    <a:pt x="364" y="59"/>
                  </a:lnTo>
                  <a:lnTo>
                    <a:pt x="364" y="60"/>
                  </a:lnTo>
                  <a:lnTo>
                    <a:pt x="364" y="63"/>
                  </a:lnTo>
                  <a:lnTo>
                    <a:pt x="370" y="63"/>
                  </a:lnTo>
                  <a:lnTo>
                    <a:pt x="374" y="64"/>
                  </a:lnTo>
                  <a:lnTo>
                    <a:pt x="376" y="67"/>
                  </a:lnTo>
                  <a:lnTo>
                    <a:pt x="376" y="72"/>
                  </a:lnTo>
                  <a:lnTo>
                    <a:pt x="376" y="72"/>
                  </a:lnTo>
                  <a:lnTo>
                    <a:pt x="376" y="73"/>
                  </a:lnTo>
                  <a:lnTo>
                    <a:pt x="382" y="73"/>
                  </a:lnTo>
                  <a:lnTo>
                    <a:pt x="386" y="73"/>
                  </a:lnTo>
                  <a:lnTo>
                    <a:pt x="386" y="76"/>
                  </a:lnTo>
                  <a:lnTo>
                    <a:pt x="384" y="79"/>
                  </a:lnTo>
                  <a:lnTo>
                    <a:pt x="376" y="79"/>
                  </a:lnTo>
                  <a:lnTo>
                    <a:pt x="367" y="79"/>
                  </a:lnTo>
                  <a:lnTo>
                    <a:pt x="367" y="83"/>
                  </a:lnTo>
                  <a:lnTo>
                    <a:pt x="367" y="87"/>
                  </a:lnTo>
                  <a:lnTo>
                    <a:pt x="359" y="89"/>
                  </a:lnTo>
                  <a:lnTo>
                    <a:pt x="353" y="90"/>
                  </a:lnTo>
                  <a:lnTo>
                    <a:pt x="347" y="93"/>
                  </a:lnTo>
                  <a:lnTo>
                    <a:pt x="340" y="96"/>
                  </a:lnTo>
                  <a:lnTo>
                    <a:pt x="342" y="102"/>
                  </a:lnTo>
                  <a:lnTo>
                    <a:pt x="343" y="107"/>
                  </a:lnTo>
                  <a:lnTo>
                    <a:pt x="337" y="107"/>
                  </a:lnTo>
                  <a:lnTo>
                    <a:pt x="332" y="107"/>
                  </a:lnTo>
                  <a:lnTo>
                    <a:pt x="336" y="109"/>
                  </a:lnTo>
                  <a:lnTo>
                    <a:pt x="337" y="110"/>
                  </a:lnTo>
                  <a:lnTo>
                    <a:pt x="339" y="113"/>
                  </a:lnTo>
                  <a:lnTo>
                    <a:pt x="340" y="119"/>
                  </a:lnTo>
                  <a:lnTo>
                    <a:pt x="339" y="120"/>
                  </a:lnTo>
                  <a:lnTo>
                    <a:pt x="339" y="121"/>
                  </a:lnTo>
                  <a:lnTo>
                    <a:pt x="322" y="117"/>
                  </a:lnTo>
                  <a:lnTo>
                    <a:pt x="307" y="113"/>
                  </a:lnTo>
                  <a:lnTo>
                    <a:pt x="309" y="116"/>
                  </a:lnTo>
                  <a:lnTo>
                    <a:pt x="310" y="119"/>
                  </a:lnTo>
                  <a:lnTo>
                    <a:pt x="303" y="119"/>
                  </a:lnTo>
                  <a:lnTo>
                    <a:pt x="297" y="119"/>
                  </a:lnTo>
                  <a:lnTo>
                    <a:pt x="297" y="121"/>
                  </a:lnTo>
                  <a:lnTo>
                    <a:pt x="297" y="124"/>
                  </a:lnTo>
                  <a:lnTo>
                    <a:pt x="313" y="124"/>
                  </a:lnTo>
                  <a:lnTo>
                    <a:pt x="327" y="124"/>
                  </a:lnTo>
                  <a:lnTo>
                    <a:pt x="329" y="127"/>
                  </a:lnTo>
                  <a:lnTo>
                    <a:pt x="329" y="131"/>
                  </a:lnTo>
                  <a:lnTo>
                    <a:pt x="317" y="136"/>
                  </a:lnTo>
                  <a:lnTo>
                    <a:pt x="306" y="140"/>
                  </a:lnTo>
                  <a:lnTo>
                    <a:pt x="294" y="143"/>
                  </a:lnTo>
                  <a:lnTo>
                    <a:pt x="285" y="147"/>
                  </a:lnTo>
                  <a:lnTo>
                    <a:pt x="263" y="149"/>
                  </a:lnTo>
                  <a:lnTo>
                    <a:pt x="243" y="150"/>
                  </a:lnTo>
                  <a:lnTo>
                    <a:pt x="232" y="161"/>
                  </a:lnTo>
                  <a:lnTo>
                    <a:pt x="219" y="171"/>
                  </a:lnTo>
                  <a:lnTo>
                    <a:pt x="207" y="174"/>
                  </a:lnTo>
                  <a:lnTo>
                    <a:pt x="192" y="177"/>
                  </a:lnTo>
                  <a:lnTo>
                    <a:pt x="176" y="179"/>
                  </a:lnTo>
                  <a:lnTo>
                    <a:pt x="163" y="181"/>
                  </a:lnTo>
                  <a:lnTo>
                    <a:pt x="162" y="190"/>
                  </a:lnTo>
                  <a:lnTo>
                    <a:pt x="160" y="197"/>
                  </a:lnTo>
                  <a:lnTo>
                    <a:pt x="149" y="204"/>
                  </a:lnTo>
                  <a:lnTo>
                    <a:pt x="139" y="210"/>
                  </a:lnTo>
                  <a:lnTo>
                    <a:pt x="137" y="216"/>
                  </a:lnTo>
                  <a:lnTo>
                    <a:pt x="136" y="221"/>
                  </a:lnTo>
                  <a:lnTo>
                    <a:pt x="125" y="230"/>
                  </a:lnTo>
                  <a:lnTo>
                    <a:pt x="112" y="239"/>
                  </a:lnTo>
                  <a:lnTo>
                    <a:pt x="105" y="233"/>
                  </a:lnTo>
                  <a:lnTo>
                    <a:pt x="95" y="229"/>
                  </a:lnTo>
                  <a:lnTo>
                    <a:pt x="87" y="230"/>
                  </a:lnTo>
                  <a:lnTo>
                    <a:pt x="80" y="230"/>
                  </a:lnTo>
                  <a:lnTo>
                    <a:pt x="75" y="213"/>
                  </a:lnTo>
                  <a:lnTo>
                    <a:pt x="67" y="196"/>
                  </a:lnTo>
                  <a:lnTo>
                    <a:pt x="72" y="191"/>
                  </a:lnTo>
                  <a:lnTo>
                    <a:pt x="76" y="187"/>
                  </a:lnTo>
                  <a:lnTo>
                    <a:pt x="73" y="187"/>
                  </a:lnTo>
                  <a:lnTo>
                    <a:pt x="70" y="187"/>
                  </a:lnTo>
                  <a:lnTo>
                    <a:pt x="69" y="189"/>
                  </a:lnTo>
                  <a:lnTo>
                    <a:pt x="66" y="190"/>
                  </a:lnTo>
                  <a:lnTo>
                    <a:pt x="70" y="170"/>
                  </a:lnTo>
                  <a:lnTo>
                    <a:pt x="76" y="149"/>
                  </a:lnTo>
                  <a:lnTo>
                    <a:pt x="76" y="149"/>
                  </a:lnTo>
                  <a:lnTo>
                    <a:pt x="77" y="149"/>
                  </a:lnTo>
                  <a:lnTo>
                    <a:pt x="82" y="150"/>
                  </a:lnTo>
                  <a:lnTo>
                    <a:pt x="86" y="151"/>
                  </a:lnTo>
                  <a:lnTo>
                    <a:pt x="89" y="151"/>
                  </a:lnTo>
                  <a:lnTo>
                    <a:pt x="93" y="150"/>
                  </a:lnTo>
                  <a:lnTo>
                    <a:pt x="90" y="147"/>
                  </a:lnTo>
                  <a:lnTo>
                    <a:pt x="89" y="144"/>
                  </a:lnTo>
                  <a:lnTo>
                    <a:pt x="99" y="139"/>
                  </a:lnTo>
                  <a:lnTo>
                    <a:pt x="107" y="133"/>
                  </a:lnTo>
                  <a:lnTo>
                    <a:pt x="106" y="121"/>
                  </a:lnTo>
                  <a:lnTo>
                    <a:pt x="103" y="110"/>
                  </a:lnTo>
                  <a:lnTo>
                    <a:pt x="96" y="110"/>
                  </a:lnTo>
                  <a:lnTo>
                    <a:pt x="90" y="109"/>
                  </a:lnTo>
                  <a:lnTo>
                    <a:pt x="86" y="107"/>
                  </a:lnTo>
                  <a:lnTo>
                    <a:pt x="83" y="103"/>
                  </a:lnTo>
                  <a:lnTo>
                    <a:pt x="86" y="99"/>
                  </a:lnTo>
                  <a:lnTo>
                    <a:pt x="89" y="94"/>
                  </a:lnTo>
                  <a:lnTo>
                    <a:pt x="90" y="89"/>
                  </a:lnTo>
                  <a:lnTo>
                    <a:pt x="92" y="82"/>
                  </a:lnTo>
                  <a:lnTo>
                    <a:pt x="83" y="76"/>
                  </a:lnTo>
                  <a:lnTo>
                    <a:pt x="77" y="67"/>
                  </a:lnTo>
                  <a:lnTo>
                    <a:pt x="60" y="66"/>
                  </a:lnTo>
                  <a:lnTo>
                    <a:pt x="45" y="66"/>
                  </a:lnTo>
                  <a:lnTo>
                    <a:pt x="29" y="64"/>
                  </a:lnTo>
                  <a:lnTo>
                    <a:pt x="12" y="64"/>
                  </a:lnTo>
                  <a:lnTo>
                    <a:pt x="12" y="62"/>
                  </a:lnTo>
                  <a:lnTo>
                    <a:pt x="12" y="59"/>
                  </a:lnTo>
                  <a:lnTo>
                    <a:pt x="13" y="57"/>
                  </a:lnTo>
                  <a:lnTo>
                    <a:pt x="15" y="56"/>
                  </a:lnTo>
                  <a:lnTo>
                    <a:pt x="28" y="56"/>
                  </a:lnTo>
                  <a:lnTo>
                    <a:pt x="39" y="57"/>
                  </a:lnTo>
                  <a:lnTo>
                    <a:pt x="39" y="56"/>
                  </a:lnTo>
                  <a:lnTo>
                    <a:pt x="39" y="56"/>
                  </a:lnTo>
                  <a:lnTo>
                    <a:pt x="38" y="53"/>
                  </a:lnTo>
                  <a:lnTo>
                    <a:pt x="36" y="50"/>
                  </a:lnTo>
                  <a:lnTo>
                    <a:pt x="25" y="52"/>
                  </a:lnTo>
                  <a:lnTo>
                    <a:pt x="15" y="52"/>
                  </a:lnTo>
                  <a:lnTo>
                    <a:pt x="10" y="52"/>
                  </a:lnTo>
                  <a:lnTo>
                    <a:pt x="6" y="50"/>
                  </a:lnTo>
                  <a:lnTo>
                    <a:pt x="3" y="49"/>
                  </a:lnTo>
                  <a:lnTo>
                    <a:pt x="0" y="46"/>
                  </a:lnTo>
                  <a:lnTo>
                    <a:pt x="2" y="44"/>
                  </a:lnTo>
                  <a:lnTo>
                    <a:pt x="5" y="42"/>
                  </a:lnTo>
                  <a:lnTo>
                    <a:pt x="15" y="39"/>
                  </a:lnTo>
                  <a:lnTo>
                    <a:pt x="23" y="37"/>
                  </a:lnTo>
                  <a:lnTo>
                    <a:pt x="32" y="36"/>
                  </a:lnTo>
                  <a:lnTo>
                    <a:pt x="42" y="36"/>
                  </a:lnTo>
                  <a:lnTo>
                    <a:pt x="59" y="36"/>
                  </a:lnTo>
                  <a:lnTo>
                    <a:pt x="76" y="36"/>
                  </a:lnTo>
                  <a:lnTo>
                    <a:pt x="72" y="30"/>
                  </a:lnTo>
                  <a:lnTo>
                    <a:pt x="67" y="24"/>
                  </a:lnTo>
                  <a:lnTo>
                    <a:pt x="87" y="23"/>
                  </a:lnTo>
                  <a:lnTo>
                    <a:pt x="106" y="22"/>
                  </a:lnTo>
                  <a:lnTo>
                    <a:pt x="123" y="17"/>
                  </a:lnTo>
                  <a:lnTo>
                    <a:pt x="140" y="12"/>
                  </a:lnTo>
                  <a:lnTo>
                    <a:pt x="153" y="13"/>
                  </a:lnTo>
                  <a:lnTo>
                    <a:pt x="166" y="14"/>
                  </a:lnTo>
                  <a:lnTo>
                    <a:pt x="180" y="14"/>
                  </a:lnTo>
                  <a:lnTo>
                    <a:pt x="193" y="13"/>
                  </a:lnTo>
                  <a:lnTo>
                    <a:pt x="220" y="10"/>
                  </a:lnTo>
                  <a:lnTo>
                    <a:pt x="249" y="6"/>
                  </a:lnTo>
                  <a:lnTo>
                    <a:pt x="267" y="4"/>
                  </a:lnTo>
                  <a:lnTo>
                    <a:pt x="293" y="4"/>
                  </a:lnTo>
                  <a:lnTo>
                    <a:pt x="306" y="3"/>
                  </a:lnTo>
                  <a:lnTo>
                    <a:pt x="317" y="3"/>
                  </a:lnTo>
                  <a:lnTo>
                    <a:pt x="326" y="2"/>
                  </a:lnTo>
                  <a:lnTo>
                    <a:pt x="332" y="0"/>
                  </a:lnTo>
                  <a:close/>
                </a:path>
              </a:pathLst>
            </a:custGeom>
            <a:solidFill>
              <a:srgbClr val="B5C2CE"/>
            </a:solidFill>
            <a:ln w="9525">
              <a:noFill/>
            </a:ln>
          </p:spPr>
          <p:txBody>
            <a:bodyPr/>
            <a:lstStyle/>
            <a:p>
              <a:endParaRPr lang="zh-CN" altLang="en-US"/>
            </a:p>
          </p:txBody>
        </p:sp>
        <p:sp>
          <p:nvSpPr>
            <p:cNvPr id="22" name="未知">
              <a:extLst>
                <a:ext uri="{FF2B5EF4-FFF2-40B4-BE49-F238E27FC236}">
                  <a16:creationId xmlns:a16="http://schemas.microsoft.com/office/drawing/2014/main" id="{0DC7A41D-C134-42AF-8458-90BDA5604A5F}"/>
                </a:ext>
              </a:extLst>
            </p:cNvPr>
            <p:cNvSpPr/>
            <p:nvPr/>
          </p:nvSpPr>
          <p:spPr>
            <a:xfrm>
              <a:off x="917" y="4"/>
              <a:ext cx="234" cy="63"/>
            </a:xfrm>
            <a:custGeom>
              <a:avLst/>
              <a:gdLst/>
              <a:ahLst/>
              <a:cxnLst/>
              <a:rect l="0" t="0" r="0" b="0"/>
              <a:pathLst>
                <a:path w="234" h="63">
                  <a:moveTo>
                    <a:pt x="155" y="0"/>
                  </a:moveTo>
                  <a:lnTo>
                    <a:pt x="175" y="2"/>
                  </a:lnTo>
                  <a:lnTo>
                    <a:pt x="194" y="3"/>
                  </a:lnTo>
                  <a:lnTo>
                    <a:pt x="214" y="5"/>
                  </a:lnTo>
                  <a:lnTo>
                    <a:pt x="234" y="6"/>
                  </a:lnTo>
                  <a:lnTo>
                    <a:pt x="234" y="8"/>
                  </a:lnTo>
                  <a:lnTo>
                    <a:pt x="232" y="9"/>
                  </a:lnTo>
                  <a:lnTo>
                    <a:pt x="211" y="12"/>
                  </a:lnTo>
                  <a:lnTo>
                    <a:pt x="194" y="16"/>
                  </a:lnTo>
                  <a:lnTo>
                    <a:pt x="180" y="20"/>
                  </a:lnTo>
                  <a:lnTo>
                    <a:pt x="161" y="26"/>
                  </a:lnTo>
                  <a:lnTo>
                    <a:pt x="145" y="28"/>
                  </a:lnTo>
                  <a:lnTo>
                    <a:pt x="130" y="29"/>
                  </a:lnTo>
                  <a:lnTo>
                    <a:pt x="114" y="30"/>
                  </a:lnTo>
                  <a:lnTo>
                    <a:pt x="100" y="32"/>
                  </a:lnTo>
                  <a:lnTo>
                    <a:pt x="100" y="33"/>
                  </a:lnTo>
                  <a:lnTo>
                    <a:pt x="100" y="33"/>
                  </a:lnTo>
                  <a:lnTo>
                    <a:pt x="104" y="35"/>
                  </a:lnTo>
                  <a:lnTo>
                    <a:pt x="108" y="35"/>
                  </a:lnTo>
                  <a:lnTo>
                    <a:pt x="108" y="39"/>
                  </a:lnTo>
                  <a:lnTo>
                    <a:pt x="108" y="42"/>
                  </a:lnTo>
                  <a:lnTo>
                    <a:pt x="107" y="42"/>
                  </a:lnTo>
                  <a:lnTo>
                    <a:pt x="105" y="42"/>
                  </a:lnTo>
                  <a:lnTo>
                    <a:pt x="93" y="45"/>
                  </a:lnTo>
                  <a:lnTo>
                    <a:pt x="78" y="48"/>
                  </a:lnTo>
                  <a:lnTo>
                    <a:pt x="71" y="56"/>
                  </a:lnTo>
                  <a:lnTo>
                    <a:pt x="63" y="63"/>
                  </a:lnTo>
                  <a:lnTo>
                    <a:pt x="53" y="63"/>
                  </a:lnTo>
                  <a:lnTo>
                    <a:pt x="33" y="60"/>
                  </a:lnTo>
                  <a:lnTo>
                    <a:pt x="13" y="59"/>
                  </a:lnTo>
                  <a:lnTo>
                    <a:pt x="1" y="58"/>
                  </a:lnTo>
                  <a:lnTo>
                    <a:pt x="0" y="56"/>
                  </a:lnTo>
                  <a:lnTo>
                    <a:pt x="0" y="55"/>
                  </a:lnTo>
                  <a:lnTo>
                    <a:pt x="0" y="53"/>
                  </a:lnTo>
                  <a:lnTo>
                    <a:pt x="0" y="53"/>
                  </a:lnTo>
                  <a:lnTo>
                    <a:pt x="11" y="53"/>
                  </a:lnTo>
                  <a:lnTo>
                    <a:pt x="24" y="52"/>
                  </a:lnTo>
                  <a:lnTo>
                    <a:pt x="30" y="50"/>
                  </a:lnTo>
                  <a:lnTo>
                    <a:pt x="35" y="49"/>
                  </a:lnTo>
                  <a:lnTo>
                    <a:pt x="38" y="46"/>
                  </a:lnTo>
                  <a:lnTo>
                    <a:pt x="40" y="43"/>
                  </a:lnTo>
                  <a:lnTo>
                    <a:pt x="40" y="43"/>
                  </a:lnTo>
                  <a:lnTo>
                    <a:pt x="40" y="42"/>
                  </a:lnTo>
                  <a:lnTo>
                    <a:pt x="47" y="40"/>
                  </a:lnTo>
                  <a:lnTo>
                    <a:pt x="55" y="39"/>
                  </a:lnTo>
                  <a:lnTo>
                    <a:pt x="51" y="38"/>
                  </a:lnTo>
                  <a:lnTo>
                    <a:pt x="47" y="36"/>
                  </a:lnTo>
                  <a:lnTo>
                    <a:pt x="53" y="38"/>
                  </a:lnTo>
                  <a:lnTo>
                    <a:pt x="57" y="38"/>
                  </a:lnTo>
                  <a:lnTo>
                    <a:pt x="61" y="38"/>
                  </a:lnTo>
                  <a:lnTo>
                    <a:pt x="64" y="36"/>
                  </a:lnTo>
                  <a:lnTo>
                    <a:pt x="60" y="33"/>
                  </a:lnTo>
                  <a:lnTo>
                    <a:pt x="57" y="29"/>
                  </a:lnTo>
                  <a:lnTo>
                    <a:pt x="57" y="26"/>
                  </a:lnTo>
                  <a:lnTo>
                    <a:pt x="58" y="23"/>
                  </a:lnTo>
                  <a:lnTo>
                    <a:pt x="73" y="26"/>
                  </a:lnTo>
                  <a:lnTo>
                    <a:pt x="85" y="30"/>
                  </a:lnTo>
                  <a:lnTo>
                    <a:pt x="88" y="26"/>
                  </a:lnTo>
                  <a:lnTo>
                    <a:pt x="93" y="25"/>
                  </a:lnTo>
                  <a:lnTo>
                    <a:pt x="98" y="22"/>
                  </a:lnTo>
                  <a:lnTo>
                    <a:pt x="104" y="22"/>
                  </a:lnTo>
                  <a:lnTo>
                    <a:pt x="110" y="20"/>
                  </a:lnTo>
                  <a:lnTo>
                    <a:pt x="115" y="19"/>
                  </a:lnTo>
                  <a:lnTo>
                    <a:pt x="120" y="18"/>
                  </a:lnTo>
                  <a:lnTo>
                    <a:pt x="124" y="15"/>
                  </a:lnTo>
                  <a:lnTo>
                    <a:pt x="107" y="18"/>
                  </a:lnTo>
                  <a:lnTo>
                    <a:pt x="90" y="18"/>
                  </a:lnTo>
                  <a:lnTo>
                    <a:pt x="80" y="16"/>
                  </a:lnTo>
                  <a:lnTo>
                    <a:pt x="73" y="15"/>
                  </a:lnTo>
                  <a:lnTo>
                    <a:pt x="64" y="13"/>
                  </a:lnTo>
                  <a:lnTo>
                    <a:pt x="57" y="10"/>
                  </a:lnTo>
                  <a:lnTo>
                    <a:pt x="57" y="9"/>
                  </a:lnTo>
                  <a:lnTo>
                    <a:pt x="58" y="8"/>
                  </a:lnTo>
                  <a:lnTo>
                    <a:pt x="83" y="6"/>
                  </a:lnTo>
                  <a:lnTo>
                    <a:pt x="110" y="6"/>
                  </a:lnTo>
                  <a:lnTo>
                    <a:pt x="123" y="6"/>
                  </a:lnTo>
                  <a:lnTo>
                    <a:pt x="134" y="6"/>
                  </a:lnTo>
                  <a:lnTo>
                    <a:pt x="145" y="3"/>
                  </a:lnTo>
                  <a:lnTo>
                    <a:pt x="155" y="0"/>
                  </a:lnTo>
                  <a:close/>
                </a:path>
              </a:pathLst>
            </a:custGeom>
            <a:solidFill>
              <a:srgbClr val="B5C2CE"/>
            </a:solidFill>
            <a:ln w="9525">
              <a:noFill/>
            </a:ln>
          </p:spPr>
          <p:txBody>
            <a:bodyPr/>
            <a:lstStyle/>
            <a:p>
              <a:endParaRPr lang="zh-CN" altLang="en-US"/>
            </a:p>
          </p:txBody>
        </p:sp>
        <p:sp>
          <p:nvSpPr>
            <p:cNvPr id="23" name="未知">
              <a:extLst>
                <a:ext uri="{FF2B5EF4-FFF2-40B4-BE49-F238E27FC236}">
                  <a16:creationId xmlns:a16="http://schemas.microsoft.com/office/drawing/2014/main" id="{8F44775D-CBFD-4FA1-95CF-7AA5137943E5}"/>
                </a:ext>
              </a:extLst>
            </p:cNvPr>
            <p:cNvSpPr/>
            <p:nvPr/>
          </p:nvSpPr>
          <p:spPr>
            <a:xfrm>
              <a:off x="2206" y="17"/>
              <a:ext cx="64" cy="23"/>
            </a:xfrm>
            <a:custGeom>
              <a:avLst/>
              <a:gdLst/>
              <a:ahLst/>
              <a:cxnLst/>
              <a:rect l="0" t="0" r="0" b="0"/>
              <a:pathLst>
                <a:path w="64" h="23">
                  <a:moveTo>
                    <a:pt x="0" y="12"/>
                  </a:moveTo>
                  <a:lnTo>
                    <a:pt x="0" y="6"/>
                  </a:lnTo>
                  <a:lnTo>
                    <a:pt x="0" y="0"/>
                  </a:lnTo>
                  <a:lnTo>
                    <a:pt x="16" y="0"/>
                  </a:lnTo>
                  <a:lnTo>
                    <a:pt x="34" y="2"/>
                  </a:lnTo>
                  <a:lnTo>
                    <a:pt x="49" y="10"/>
                  </a:lnTo>
                  <a:lnTo>
                    <a:pt x="64" y="17"/>
                  </a:lnTo>
                  <a:lnTo>
                    <a:pt x="64" y="20"/>
                  </a:lnTo>
                  <a:lnTo>
                    <a:pt x="64" y="23"/>
                  </a:lnTo>
                  <a:lnTo>
                    <a:pt x="61" y="23"/>
                  </a:lnTo>
                  <a:lnTo>
                    <a:pt x="57" y="23"/>
                  </a:lnTo>
                  <a:lnTo>
                    <a:pt x="44" y="20"/>
                  </a:lnTo>
                  <a:lnTo>
                    <a:pt x="29" y="16"/>
                  </a:lnTo>
                  <a:lnTo>
                    <a:pt x="11" y="13"/>
                  </a:lnTo>
                  <a:lnTo>
                    <a:pt x="0" y="12"/>
                  </a:lnTo>
                  <a:close/>
                </a:path>
              </a:pathLst>
            </a:custGeom>
            <a:solidFill>
              <a:srgbClr val="B5C2CE"/>
            </a:solidFill>
            <a:ln w="9525">
              <a:noFill/>
            </a:ln>
          </p:spPr>
          <p:txBody>
            <a:bodyPr/>
            <a:lstStyle/>
            <a:p>
              <a:endParaRPr lang="zh-CN" altLang="en-US"/>
            </a:p>
          </p:txBody>
        </p:sp>
        <p:sp>
          <p:nvSpPr>
            <p:cNvPr id="24" name="未知">
              <a:extLst>
                <a:ext uri="{FF2B5EF4-FFF2-40B4-BE49-F238E27FC236}">
                  <a16:creationId xmlns:a16="http://schemas.microsoft.com/office/drawing/2014/main" id="{4B5834D8-0F0D-419E-A52E-4AACCE560B5B}"/>
                </a:ext>
              </a:extLst>
            </p:cNvPr>
            <p:cNvSpPr/>
            <p:nvPr/>
          </p:nvSpPr>
          <p:spPr>
            <a:xfrm>
              <a:off x="891" y="19"/>
              <a:ext cx="70" cy="27"/>
            </a:xfrm>
            <a:custGeom>
              <a:avLst/>
              <a:gdLst/>
              <a:ahLst/>
              <a:cxnLst/>
              <a:rect l="0" t="0" r="0" b="0"/>
              <a:pathLst>
                <a:path w="70" h="27">
                  <a:moveTo>
                    <a:pt x="33" y="0"/>
                  </a:moveTo>
                  <a:lnTo>
                    <a:pt x="39" y="0"/>
                  </a:lnTo>
                  <a:lnTo>
                    <a:pt x="46" y="1"/>
                  </a:lnTo>
                  <a:lnTo>
                    <a:pt x="51" y="3"/>
                  </a:lnTo>
                  <a:lnTo>
                    <a:pt x="56" y="5"/>
                  </a:lnTo>
                  <a:lnTo>
                    <a:pt x="61" y="8"/>
                  </a:lnTo>
                  <a:lnTo>
                    <a:pt x="64" y="11"/>
                  </a:lnTo>
                  <a:lnTo>
                    <a:pt x="67" y="15"/>
                  </a:lnTo>
                  <a:lnTo>
                    <a:pt x="70" y="20"/>
                  </a:lnTo>
                  <a:lnTo>
                    <a:pt x="69" y="20"/>
                  </a:lnTo>
                  <a:lnTo>
                    <a:pt x="67" y="20"/>
                  </a:lnTo>
                  <a:lnTo>
                    <a:pt x="56" y="24"/>
                  </a:lnTo>
                  <a:lnTo>
                    <a:pt x="43" y="25"/>
                  </a:lnTo>
                  <a:lnTo>
                    <a:pt x="31" y="27"/>
                  </a:lnTo>
                  <a:lnTo>
                    <a:pt x="24" y="27"/>
                  </a:lnTo>
                  <a:lnTo>
                    <a:pt x="17" y="25"/>
                  </a:lnTo>
                  <a:lnTo>
                    <a:pt x="10" y="21"/>
                  </a:lnTo>
                  <a:lnTo>
                    <a:pt x="4" y="17"/>
                  </a:lnTo>
                  <a:lnTo>
                    <a:pt x="0" y="11"/>
                  </a:lnTo>
                  <a:lnTo>
                    <a:pt x="9" y="11"/>
                  </a:lnTo>
                  <a:lnTo>
                    <a:pt x="17" y="8"/>
                  </a:lnTo>
                  <a:lnTo>
                    <a:pt x="26" y="4"/>
                  </a:lnTo>
                  <a:lnTo>
                    <a:pt x="33" y="0"/>
                  </a:lnTo>
                  <a:close/>
                </a:path>
              </a:pathLst>
            </a:custGeom>
            <a:solidFill>
              <a:srgbClr val="B5C2CE"/>
            </a:solidFill>
            <a:ln w="9525">
              <a:noFill/>
            </a:ln>
          </p:spPr>
          <p:txBody>
            <a:bodyPr/>
            <a:lstStyle/>
            <a:p>
              <a:endParaRPr lang="zh-CN" altLang="en-US"/>
            </a:p>
          </p:txBody>
        </p:sp>
        <p:sp>
          <p:nvSpPr>
            <p:cNvPr id="25" name="未知">
              <a:extLst>
                <a:ext uri="{FF2B5EF4-FFF2-40B4-BE49-F238E27FC236}">
                  <a16:creationId xmlns:a16="http://schemas.microsoft.com/office/drawing/2014/main" id="{C11E8331-7118-4B0F-9552-66E3A2912412}"/>
                </a:ext>
              </a:extLst>
            </p:cNvPr>
            <p:cNvSpPr/>
            <p:nvPr/>
          </p:nvSpPr>
          <p:spPr>
            <a:xfrm>
              <a:off x="1703" y="27"/>
              <a:ext cx="3" cy="1"/>
            </a:xfrm>
            <a:custGeom>
              <a:avLst/>
              <a:gdLst/>
              <a:ahLst/>
              <a:cxnLst/>
              <a:rect l="0" t="0" r="0" b="0"/>
              <a:pathLst>
                <a:path w="3">
                  <a:moveTo>
                    <a:pt x="0" y="0"/>
                  </a:moveTo>
                  <a:lnTo>
                    <a:pt x="2" y="0"/>
                  </a:lnTo>
                  <a:lnTo>
                    <a:pt x="3" y="0"/>
                  </a:lnTo>
                  <a:lnTo>
                    <a:pt x="2" y="0"/>
                  </a:lnTo>
                  <a:lnTo>
                    <a:pt x="0" y="0"/>
                  </a:lnTo>
                  <a:close/>
                </a:path>
              </a:pathLst>
            </a:custGeom>
            <a:solidFill>
              <a:srgbClr val="B5C2CE"/>
            </a:solidFill>
            <a:ln w="9525">
              <a:noFill/>
            </a:ln>
          </p:spPr>
          <p:txBody>
            <a:bodyPr/>
            <a:lstStyle/>
            <a:p>
              <a:endParaRPr lang="zh-CN" altLang="en-US"/>
            </a:p>
          </p:txBody>
        </p:sp>
        <p:sp>
          <p:nvSpPr>
            <p:cNvPr id="26" name="未知">
              <a:extLst>
                <a:ext uri="{FF2B5EF4-FFF2-40B4-BE49-F238E27FC236}">
                  <a16:creationId xmlns:a16="http://schemas.microsoft.com/office/drawing/2014/main" id="{F49458F6-7BE6-4E01-AFCD-8394A8CE48FF}"/>
                </a:ext>
              </a:extLst>
            </p:cNvPr>
            <p:cNvSpPr/>
            <p:nvPr/>
          </p:nvSpPr>
          <p:spPr>
            <a:xfrm>
              <a:off x="1711" y="27"/>
              <a:ext cx="48" cy="12"/>
            </a:xfrm>
            <a:custGeom>
              <a:avLst/>
              <a:gdLst/>
              <a:ahLst/>
              <a:cxnLst/>
              <a:rect l="0" t="0" r="0" b="0"/>
              <a:pathLst>
                <a:path w="48" h="12">
                  <a:moveTo>
                    <a:pt x="0" y="0"/>
                  </a:moveTo>
                  <a:lnTo>
                    <a:pt x="11" y="0"/>
                  </a:lnTo>
                  <a:lnTo>
                    <a:pt x="24" y="2"/>
                  </a:lnTo>
                  <a:lnTo>
                    <a:pt x="35" y="2"/>
                  </a:lnTo>
                  <a:lnTo>
                    <a:pt x="48" y="2"/>
                  </a:lnTo>
                  <a:lnTo>
                    <a:pt x="48" y="3"/>
                  </a:lnTo>
                  <a:lnTo>
                    <a:pt x="48" y="3"/>
                  </a:lnTo>
                  <a:lnTo>
                    <a:pt x="48" y="5"/>
                  </a:lnTo>
                  <a:lnTo>
                    <a:pt x="48" y="6"/>
                  </a:lnTo>
                  <a:lnTo>
                    <a:pt x="40" y="9"/>
                  </a:lnTo>
                  <a:lnTo>
                    <a:pt x="30" y="12"/>
                  </a:lnTo>
                  <a:lnTo>
                    <a:pt x="20" y="12"/>
                  </a:lnTo>
                  <a:lnTo>
                    <a:pt x="8" y="10"/>
                  </a:lnTo>
                  <a:lnTo>
                    <a:pt x="4" y="6"/>
                  </a:lnTo>
                  <a:lnTo>
                    <a:pt x="0" y="0"/>
                  </a:lnTo>
                  <a:close/>
                </a:path>
              </a:pathLst>
            </a:custGeom>
            <a:solidFill>
              <a:srgbClr val="B5C2CE"/>
            </a:solidFill>
            <a:ln w="9525">
              <a:noFill/>
            </a:ln>
          </p:spPr>
          <p:txBody>
            <a:bodyPr/>
            <a:lstStyle/>
            <a:p>
              <a:endParaRPr lang="zh-CN" altLang="en-US"/>
            </a:p>
          </p:txBody>
        </p:sp>
        <p:sp>
          <p:nvSpPr>
            <p:cNvPr id="27" name="未知">
              <a:extLst>
                <a:ext uri="{FF2B5EF4-FFF2-40B4-BE49-F238E27FC236}">
                  <a16:creationId xmlns:a16="http://schemas.microsoft.com/office/drawing/2014/main" id="{DEA978FF-2324-4619-81E4-C478DDE7B1D4}"/>
                </a:ext>
              </a:extLst>
            </p:cNvPr>
            <p:cNvSpPr/>
            <p:nvPr/>
          </p:nvSpPr>
          <p:spPr>
            <a:xfrm>
              <a:off x="818" y="33"/>
              <a:ext cx="36" cy="14"/>
            </a:xfrm>
            <a:custGeom>
              <a:avLst/>
              <a:gdLst/>
              <a:ahLst/>
              <a:cxnLst/>
              <a:rect l="0" t="0" r="0" b="0"/>
              <a:pathLst>
                <a:path w="36" h="14">
                  <a:moveTo>
                    <a:pt x="19" y="0"/>
                  </a:moveTo>
                  <a:lnTo>
                    <a:pt x="27" y="3"/>
                  </a:lnTo>
                  <a:lnTo>
                    <a:pt x="36" y="4"/>
                  </a:lnTo>
                  <a:lnTo>
                    <a:pt x="36" y="6"/>
                  </a:lnTo>
                  <a:lnTo>
                    <a:pt x="36" y="6"/>
                  </a:lnTo>
                  <a:lnTo>
                    <a:pt x="34" y="9"/>
                  </a:lnTo>
                  <a:lnTo>
                    <a:pt x="34" y="11"/>
                  </a:lnTo>
                  <a:lnTo>
                    <a:pt x="30" y="13"/>
                  </a:lnTo>
                  <a:lnTo>
                    <a:pt x="26" y="14"/>
                  </a:lnTo>
                  <a:lnTo>
                    <a:pt x="13" y="11"/>
                  </a:lnTo>
                  <a:lnTo>
                    <a:pt x="0" y="9"/>
                  </a:lnTo>
                  <a:lnTo>
                    <a:pt x="9" y="4"/>
                  </a:lnTo>
                  <a:lnTo>
                    <a:pt x="19" y="0"/>
                  </a:lnTo>
                  <a:close/>
                </a:path>
              </a:pathLst>
            </a:custGeom>
            <a:solidFill>
              <a:srgbClr val="B5C2CE"/>
            </a:solidFill>
            <a:ln w="9525">
              <a:noFill/>
            </a:ln>
          </p:spPr>
          <p:txBody>
            <a:bodyPr/>
            <a:lstStyle/>
            <a:p>
              <a:endParaRPr lang="zh-CN" altLang="en-US"/>
            </a:p>
          </p:txBody>
        </p:sp>
        <p:sp>
          <p:nvSpPr>
            <p:cNvPr id="28" name="未知">
              <a:extLst>
                <a:ext uri="{FF2B5EF4-FFF2-40B4-BE49-F238E27FC236}">
                  <a16:creationId xmlns:a16="http://schemas.microsoft.com/office/drawing/2014/main" id="{DD57AE88-859A-4651-848C-041CDA51C2C4}"/>
                </a:ext>
              </a:extLst>
            </p:cNvPr>
            <p:cNvSpPr/>
            <p:nvPr/>
          </p:nvSpPr>
          <p:spPr>
            <a:xfrm>
              <a:off x="1646" y="33"/>
              <a:ext cx="63" cy="31"/>
            </a:xfrm>
            <a:custGeom>
              <a:avLst/>
              <a:gdLst/>
              <a:ahLst/>
              <a:cxnLst/>
              <a:rect l="0" t="0" r="0" b="0"/>
              <a:pathLst>
                <a:path w="63" h="31">
                  <a:moveTo>
                    <a:pt x="0" y="0"/>
                  </a:moveTo>
                  <a:lnTo>
                    <a:pt x="13" y="1"/>
                  </a:lnTo>
                  <a:lnTo>
                    <a:pt x="30" y="1"/>
                  </a:lnTo>
                  <a:lnTo>
                    <a:pt x="47" y="3"/>
                  </a:lnTo>
                  <a:lnTo>
                    <a:pt x="59" y="4"/>
                  </a:lnTo>
                  <a:lnTo>
                    <a:pt x="60" y="6"/>
                  </a:lnTo>
                  <a:lnTo>
                    <a:pt x="63" y="7"/>
                  </a:lnTo>
                  <a:lnTo>
                    <a:pt x="63" y="9"/>
                  </a:lnTo>
                  <a:lnTo>
                    <a:pt x="63" y="10"/>
                  </a:lnTo>
                  <a:lnTo>
                    <a:pt x="52" y="21"/>
                  </a:lnTo>
                  <a:lnTo>
                    <a:pt x="40" y="31"/>
                  </a:lnTo>
                  <a:lnTo>
                    <a:pt x="36" y="30"/>
                  </a:lnTo>
                  <a:lnTo>
                    <a:pt x="32" y="30"/>
                  </a:lnTo>
                  <a:lnTo>
                    <a:pt x="25" y="24"/>
                  </a:lnTo>
                  <a:lnTo>
                    <a:pt x="15" y="17"/>
                  </a:lnTo>
                  <a:lnTo>
                    <a:pt x="5" y="7"/>
                  </a:lnTo>
                  <a:lnTo>
                    <a:pt x="0" y="0"/>
                  </a:lnTo>
                  <a:close/>
                </a:path>
              </a:pathLst>
            </a:custGeom>
            <a:solidFill>
              <a:srgbClr val="B5C2CE"/>
            </a:solidFill>
            <a:ln w="9525">
              <a:noFill/>
            </a:ln>
          </p:spPr>
          <p:txBody>
            <a:bodyPr/>
            <a:lstStyle/>
            <a:p>
              <a:endParaRPr lang="zh-CN" altLang="en-US"/>
            </a:p>
          </p:txBody>
        </p:sp>
        <p:sp>
          <p:nvSpPr>
            <p:cNvPr id="29" name="未知">
              <a:extLst>
                <a:ext uri="{FF2B5EF4-FFF2-40B4-BE49-F238E27FC236}">
                  <a16:creationId xmlns:a16="http://schemas.microsoft.com/office/drawing/2014/main" id="{A03A8E27-435F-470D-9330-C956A1B113B5}"/>
                </a:ext>
              </a:extLst>
            </p:cNvPr>
            <p:cNvSpPr/>
            <p:nvPr/>
          </p:nvSpPr>
          <p:spPr>
            <a:xfrm>
              <a:off x="865" y="36"/>
              <a:ext cx="20" cy="16"/>
            </a:xfrm>
            <a:custGeom>
              <a:avLst/>
              <a:gdLst/>
              <a:ahLst/>
              <a:cxnLst/>
              <a:rect l="0" t="0" r="0" b="0"/>
              <a:pathLst>
                <a:path w="20" h="16">
                  <a:moveTo>
                    <a:pt x="6" y="0"/>
                  </a:moveTo>
                  <a:lnTo>
                    <a:pt x="7" y="0"/>
                  </a:lnTo>
                  <a:lnTo>
                    <a:pt x="10" y="0"/>
                  </a:lnTo>
                  <a:lnTo>
                    <a:pt x="16" y="7"/>
                  </a:lnTo>
                  <a:lnTo>
                    <a:pt x="20" y="13"/>
                  </a:lnTo>
                  <a:lnTo>
                    <a:pt x="20" y="14"/>
                  </a:lnTo>
                  <a:lnTo>
                    <a:pt x="19" y="16"/>
                  </a:lnTo>
                  <a:lnTo>
                    <a:pt x="12" y="16"/>
                  </a:lnTo>
                  <a:lnTo>
                    <a:pt x="6" y="14"/>
                  </a:lnTo>
                  <a:lnTo>
                    <a:pt x="2" y="11"/>
                  </a:lnTo>
                  <a:lnTo>
                    <a:pt x="0" y="4"/>
                  </a:lnTo>
                  <a:lnTo>
                    <a:pt x="3" y="3"/>
                  </a:lnTo>
                  <a:lnTo>
                    <a:pt x="6" y="0"/>
                  </a:lnTo>
                  <a:close/>
                </a:path>
              </a:pathLst>
            </a:custGeom>
            <a:solidFill>
              <a:srgbClr val="B5C2CE"/>
            </a:solidFill>
            <a:ln w="9525">
              <a:noFill/>
            </a:ln>
          </p:spPr>
          <p:txBody>
            <a:bodyPr/>
            <a:lstStyle/>
            <a:p>
              <a:endParaRPr lang="zh-CN" altLang="en-US"/>
            </a:p>
          </p:txBody>
        </p:sp>
        <p:sp>
          <p:nvSpPr>
            <p:cNvPr id="30" name="未知">
              <a:extLst>
                <a:ext uri="{FF2B5EF4-FFF2-40B4-BE49-F238E27FC236}">
                  <a16:creationId xmlns:a16="http://schemas.microsoft.com/office/drawing/2014/main" id="{B8B4F845-0159-4E1C-98BD-B21D16EE405D}"/>
                </a:ext>
              </a:extLst>
            </p:cNvPr>
            <p:cNvSpPr/>
            <p:nvPr/>
          </p:nvSpPr>
          <p:spPr>
            <a:xfrm>
              <a:off x="745" y="39"/>
              <a:ext cx="36" cy="17"/>
            </a:xfrm>
            <a:custGeom>
              <a:avLst/>
              <a:gdLst/>
              <a:ahLst/>
              <a:cxnLst/>
              <a:rect l="0" t="0" r="0" b="0"/>
              <a:pathLst>
                <a:path w="36" h="17">
                  <a:moveTo>
                    <a:pt x="19" y="0"/>
                  </a:moveTo>
                  <a:lnTo>
                    <a:pt x="28" y="1"/>
                  </a:lnTo>
                  <a:lnTo>
                    <a:pt x="36" y="1"/>
                  </a:lnTo>
                  <a:lnTo>
                    <a:pt x="36" y="3"/>
                  </a:lnTo>
                  <a:lnTo>
                    <a:pt x="36" y="3"/>
                  </a:lnTo>
                  <a:lnTo>
                    <a:pt x="36" y="4"/>
                  </a:lnTo>
                  <a:lnTo>
                    <a:pt x="36" y="4"/>
                  </a:lnTo>
                  <a:lnTo>
                    <a:pt x="29" y="10"/>
                  </a:lnTo>
                  <a:lnTo>
                    <a:pt x="19" y="14"/>
                  </a:lnTo>
                  <a:lnTo>
                    <a:pt x="15" y="17"/>
                  </a:lnTo>
                  <a:lnTo>
                    <a:pt x="9" y="17"/>
                  </a:lnTo>
                  <a:lnTo>
                    <a:pt x="5" y="15"/>
                  </a:lnTo>
                  <a:lnTo>
                    <a:pt x="0" y="11"/>
                  </a:lnTo>
                  <a:lnTo>
                    <a:pt x="9" y="5"/>
                  </a:lnTo>
                  <a:lnTo>
                    <a:pt x="19" y="0"/>
                  </a:lnTo>
                  <a:close/>
                </a:path>
              </a:pathLst>
            </a:custGeom>
            <a:solidFill>
              <a:srgbClr val="B5C2CE"/>
            </a:solidFill>
            <a:ln w="9525">
              <a:noFill/>
            </a:ln>
          </p:spPr>
          <p:txBody>
            <a:bodyPr/>
            <a:lstStyle/>
            <a:p>
              <a:endParaRPr lang="zh-CN" altLang="en-US"/>
            </a:p>
          </p:txBody>
        </p:sp>
        <p:sp>
          <p:nvSpPr>
            <p:cNvPr id="31" name="未知">
              <a:extLst>
                <a:ext uri="{FF2B5EF4-FFF2-40B4-BE49-F238E27FC236}">
                  <a16:creationId xmlns:a16="http://schemas.microsoft.com/office/drawing/2014/main" id="{5A97A2A9-74FD-4006-8CDA-FA6F887EC8B8}"/>
                </a:ext>
              </a:extLst>
            </p:cNvPr>
            <p:cNvSpPr/>
            <p:nvPr/>
          </p:nvSpPr>
          <p:spPr>
            <a:xfrm>
              <a:off x="2279" y="39"/>
              <a:ext cx="34" cy="10"/>
            </a:xfrm>
            <a:custGeom>
              <a:avLst/>
              <a:gdLst/>
              <a:ahLst/>
              <a:cxnLst/>
              <a:rect l="0" t="0" r="0" b="0"/>
              <a:pathLst>
                <a:path w="34" h="10">
                  <a:moveTo>
                    <a:pt x="34" y="8"/>
                  </a:moveTo>
                  <a:lnTo>
                    <a:pt x="23" y="10"/>
                  </a:lnTo>
                  <a:lnTo>
                    <a:pt x="14" y="8"/>
                  </a:lnTo>
                  <a:lnTo>
                    <a:pt x="7" y="7"/>
                  </a:lnTo>
                  <a:lnTo>
                    <a:pt x="0" y="1"/>
                  </a:lnTo>
                  <a:lnTo>
                    <a:pt x="0" y="1"/>
                  </a:lnTo>
                  <a:lnTo>
                    <a:pt x="0" y="0"/>
                  </a:lnTo>
                  <a:lnTo>
                    <a:pt x="17" y="1"/>
                  </a:lnTo>
                  <a:lnTo>
                    <a:pt x="34" y="1"/>
                  </a:lnTo>
                  <a:lnTo>
                    <a:pt x="34" y="5"/>
                  </a:lnTo>
                  <a:lnTo>
                    <a:pt x="34" y="8"/>
                  </a:lnTo>
                  <a:close/>
                </a:path>
              </a:pathLst>
            </a:custGeom>
            <a:solidFill>
              <a:srgbClr val="B5C2CE"/>
            </a:solidFill>
            <a:ln w="9525">
              <a:noFill/>
            </a:ln>
          </p:spPr>
          <p:txBody>
            <a:bodyPr/>
            <a:lstStyle/>
            <a:p>
              <a:endParaRPr lang="zh-CN" altLang="en-US"/>
            </a:p>
          </p:txBody>
        </p:sp>
        <p:sp>
          <p:nvSpPr>
            <p:cNvPr id="32" name="未知">
              <a:extLst>
                <a:ext uri="{FF2B5EF4-FFF2-40B4-BE49-F238E27FC236}">
                  <a16:creationId xmlns:a16="http://schemas.microsoft.com/office/drawing/2014/main" id="{E06CB488-8B1E-4944-991E-C3A133D6CFFF}"/>
                </a:ext>
              </a:extLst>
            </p:cNvPr>
            <p:cNvSpPr/>
            <p:nvPr/>
          </p:nvSpPr>
          <p:spPr>
            <a:xfrm>
              <a:off x="651" y="47"/>
              <a:ext cx="130" cy="30"/>
            </a:xfrm>
            <a:custGeom>
              <a:avLst/>
              <a:gdLst/>
              <a:ahLst/>
              <a:cxnLst/>
              <a:rect l="0" t="0" r="0" b="0"/>
              <a:pathLst>
                <a:path w="130" h="30">
                  <a:moveTo>
                    <a:pt x="64" y="0"/>
                  </a:moveTo>
                  <a:lnTo>
                    <a:pt x="70" y="2"/>
                  </a:lnTo>
                  <a:lnTo>
                    <a:pt x="74" y="3"/>
                  </a:lnTo>
                  <a:lnTo>
                    <a:pt x="76" y="12"/>
                  </a:lnTo>
                  <a:lnTo>
                    <a:pt x="77" y="20"/>
                  </a:lnTo>
                  <a:lnTo>
                    <a:pt x="79" y="20"/>
                  </a:lnTo>
                  <a:lnTo>
                    <a:pt x="80" y="22"/>
                  </a:lnTo>
                  <a:lnTo>
                    <a:pt x="94" y="19"/>
                  </a:lnTo>
                  <a:lnTo>
                    <a:pt x="104" y="15"/>
                  </a:lnTo>
                  <a:lnTo>
                    <a:pt x="112" y="15"/>
                  </a:lnTo>
                  <a:lnTo>
                    <a:pt x="119" y="17"/>
                  </a:lnTo>
                  <a:lnTo>
                    <a:pt x="124" y="20"/>
                  </a:lnTo>
                  <a:lnTo>
                    <a:pt x="130" y="23"/>
                  </a:lnTo>
                  <a:lnTo>
                    <a:pt x="130" y="26"/>
                  </a:lnTo>
                  <a:lnTo>
                    <a:pt x="129" y="29"/>
                  </a:lnTo>
                  <a:lnTo>
                    <a:pt x="113" y="29"/>
                  </a:lnTo>
                  <a:lnTo>
                    <a:pt x="96" y="30"/>
                  </a:lnTo>
                  <a:lnTo>
                    <a:pt x="94" y="27"/>
                  </a:lnTo>
                  <a:lnTo>
                    <a:pt x="94" y="26"/>
                  </a:lnTo>
                  <a:lnTo>
                    <a:pt x="93" y="26"/>
                  </a:lnTo>
                  <a:lnTo>
                    <a:pt x="90" y="25"/>
                  </a:lnTo>
                  <a:lnTo>
                    <a:pt x="84" y="27"/>
                  </a:lnTo>
                  <a:lnTo>
                    <a:pt x="77" y="29"/>
                  </a:lnTo>
                  <a:lnTo>
                    <a:pt x="70" y="27"/>
                  </a:lnTo>
                  <a:lnTo>
                    <a:pt x="64" y="26"/>
                  </a:lnTo>
                  <a:lnTo>
                    <a:pt x="59" y="23"/>
                  </a:lnTo>
                  <a:lnTo>
                    <a:pt x="53" y="20"/>
                  </a:lnTo>
                  <a:lnTo>
                    <a:pt x="47" y="19"/>
                  </a:lnTo>
                  <a:lnTo>
                    <a:pt x="43" y="19"/>
                  </a:lnTo>
                  <a:lnTo>
                    <a:pt x="42" y="22"/>
                  </a:lnTo>
                  <a:lnTo>
                    <a:pt x="39" y="25"/>
                  </a:lnTo>
                  <a:lnTo>
                    <a:pt x="37" y="25"/>
                  </a:lnTo>
                  <a:lnTo>
                    <a:pt x="32" y="26"/>
                  </a:lnTo>
                  <a:lnTo>
                    <a:pt x="16" y="22"/>
                  </a:lnTo>
                  <a:lnTo>
                    <a:pt x="0" y="16"/>
                  </a:lnTo>
                  <a:lnTo>
                    <a:pt x="12" y="15"/>
                  </a:lnTo>
                  <a:lnTo>
                    <a:pt x="30" y="10"/>
                  </a:lnTo>
                  <a:lnTo>
                    <a:pt x="52" y="6"/>
                  </a:lnTo>
                  <a:lnTo>
                    <a:pt x="64" y="0"/>
                  </a:lnTo>
                  <a:close/>
                </a:path>
              </a:pathLst>
            </a:custGeom>
            <a:solidFill>
              <a:srgbClr val="B5C2CE"/>
            </a:solidFill>
            <a:ln w="9525">
              <a:noFill/>
            </a:ln>
          </p:spPr>
          <p:txBody>
            <a:bodyPr/>
            <a:lstStyle/>
            <a:p>
              <a:endParaRPr lang="zh-CN" altLang="en-US"/>
            </a:p>
          </p:txBody>
        </p:sp>
        <p:sp>
          <p:nvSpPr>
            <p:cNvPr id="33" name="未知">
              <a:extLst>
                <a:ext uri="{FF2B5EF4-FFF2-40B4-BE49-F238E27FC236}">
                  <a16:creationId xmlns:a16="http://schemas.microsoft.com/office/drawing/2014/main" id="{9589EC4C-EED1-4400-835B-73F1D9DB781E}"/>
                </a:ext>
              </a:extLst>
            </p:cNvPr>
            <p:cNvSpPr/>
            <p:nvPr/>
          </p:nvSpPr>
          <p:spPr>
            <a:xfrm>
              <a:off x="1334" y="54"/>
              <a:ext cx="1819" cy="1375"/>
            </a:xfrm>
            <a:custGeom>
              <a:avLst/>
              <a:gdLst/>
              <a:ahLst/>
              <a:cxnLst/>
              <a:rect l="0" t="0" r="0" b="0"/>
              <a:pathLst>
                <a:path w="1819" h="1375">
                  <a:moveTo>
                    <a:pt x="1272" y="66"/>
                  </a:moveTo>
                  <a:lnTo>
                    <a:pt x="1272" y="62"/>
                  </a:lnTo>
                  <a:lnTo>
                    <a:pt x="1272" y="59"/>
                  </a:lnTo>
                  <a:lnTo>
                    <a:pt x="1286" y="60"/>
                  </a:lnTo>
                  <a:lnTo>
                    <a:pt x="1302" y="62"/>
                  </a:lnTo>
                  <a:lnTo>
                    <a:pt x="1317" y="63"/>
                  </a:lnTo>
                  <a:lnTo>
                    <a:pt x="1333" y="65"/>
                  </a:lnTo>
                  <a:lnTo>
                    <a:pt x="1333" y="63"/>
                  </a:lnTo>
                  <a:lnTo>
                    <a:pt x="1335" y="62"/>
                  </a:lnTo>
                  <a:lnTo>
                    <a:pt x="1330" y="59"/>
                  </a:lnTo>
                  <a:lnTo>
                    <a:pt x="1327" y="56"/>
                  </a:lnTo>
                  <a:lnTo>
                    <a:pt x="1325" y="53"/>
                  </a:lnTo>
                  <a:lnTo>
                    <a:pt x="1323" y="48"/>
                  </a:lnTo>
                  <a:lnTo>
                    <a:pt x="1337" y="48"/>
                  </a:lnTo>
                  <a:lnTo>
                    <a:pt x="1350" y="49"/>
                  </a:lnTo>
                  <a:lnTo>
                    <a:pt x="1356" y="50"/>
                  </a:lnTo>
                  <a:lnTo>
                    <a:pt x="1362" y="52"/>
                  </a:lnTo>
                  <a:lnTo>
                    <a:pt x="1366" y="55"/>
                  </a:lnTo>
                  <a:lnTo>
                    <a:pt x="1369" y="59"/>
                  </a:lnTo>
                  <a:lnTo>
                    <a:pt x="1377" y="55"/>
                  </a:lnTo>
                  <a:lnTo>
                    <a:pt x="1385" y="53"/>
                  </a:lnTo>
                  <a:lnTo>
                    <a:pt x="1390" y="53"/>
                  </a:lnTo>
                  <a:lnTo>
                    <a:pt x="1396" y="53"/>
                  </a:lnTo>
                  <a:lnTo>
                    <a:pt x="1406" y="58"/>
                  </a:lnTo>
                  <a:lnTo>
                    <a:pt x="1417" y="65"/>
                  </a:lnTo>
                  <a:lnTo>
                    <a:pt x="1435" y="65"/>
                  </a:lnTo>
                  <a:lnTo>
                    <a:pt x="1452" y="65"/>
                  </a:lnTo>
                  <a:lnTo>
                    <a:pt x="1467" y="66"/>
                  </a:lnTo>
                  <a:lnTo>
                    <a:pt x="1484" y="66"/>
                  </a:lnTo>
                  <a:lnTo>
                    <a:pt x="1504" y="72"/>
                  </a:lnTo>
                  <a:lnTo>
                    <a:pt x="1524" y="79"/>
                  </a:lnTo>
                  <a:lnTo>
                    <a:pt x="1542" y="79"/>
                  </a:lnTo>
                  <a:lnTo>
                    <a:pt x="1557" y="80"/>
                  </a:lnTo>
                  <a:lnTo>
                    <a:pt x="1573" y="80"/>
                  </a:lnTo>
                  <a:lnTo>
                    <a:pt x="1590" y="80"/>
                  </a:lnTo>
                  <a:lnTo>
                    <a:pt x="1602" y="86"/>
                  </a:lnTo>
                  <a:lnTo>
                    <a:pt x="1617" y="89"/>
                  </a:lnTo>
                  <a:lnTo>
                    <a:pt x="1617" y="89"/>
                  </a:lnTo>
                  <a:lnTo>
                    <a:pt x="1617" y="87"/>
                  </a:lnTo>
                  <a:lnTo>
                    <a:pt x="1616" y="85"/>
                  </a:lnTo>
                  <a:lnTo>
                    <a:pt x="1613" y="82"/>
                  </a:lnTo>
                  <a:lnTo>
                    <a:pt x="1606" y="80"/>
                  </a:lnTo>
                  <a:lnTo>
                    <a:pt x="1600" y="77"/>
                  </a:lnTo>
                  <a:lnTo>
                    <a:pt x="1600" y="76"/>
                  </a:lnTo>
                  <a:lnTo>
                    <a:pt x="1600" y="75"/>
                  </a:lnTo>
                  <a:lnTo>
                    <a:pt x="1600" y="73"/>
                  </a:lnTo>
                  <a:lnTo>
                    <a:pt x="1602" y="72"/>
                  </a:lnTo>
                  <a:lnTo>
                    <a:pt x="1623" y="72"/>
                  </a:lnTo>
                  <a:lnTo>
                    <a:pt x="1646" y="76"/>
                  </a:lnTo>
                  <a:lnTo>
                    <a:pt x="1667" y="80"/>
                  </a:lnTo>
                  <a:lnTo>
                    <a:pt x="1687" y="86"/>
                  </a:lnTo>
                  <a:lnTo>
                    <a:pt x="1727" y="99"/>
                  </a:lnTo>
                  <a:lnTo>
                    <a:pt x="1764" y="112"/>
                  </a:lnTo>
                  <a:lnTo>
                    <a:pt x="1787" y="113"/>
                  </a:lnTo>
                  <a:lnTo>
                    <a:pt x="1807" y="117"/>
                  </a:lnTo>
                  <a:lnTo>
                    <a:pt x="1813" y="126"/>
                  </a:lnTo>
                  <a:lnTo>
                    <a:pt x="1819" y="136"/>
                  </a:lnTo>
                  <a:lnTo>
                    <a:pt x="1800" y="133"/>
                  </a:lnTo>
                  <a:lnTo>
                    <a:pt x="1776" y="127"/>
                  </a:lnTo>
                  <a:lnTo>
                    <a:pt x="1763" y="125"/>
                  </a:lnTo>
                  <a:lnTo>
                    <a:pt x="1753" y="123"/>
                  </a:lnTo>
                  <a:lnTo>
                    <a:pt x="1744" y="122"/>
                  </a:lnTo>
                  <a:lnTo>
                    <a:pt x="1740" y="123"/>
                  </a:lnTo>
                  <a:lnTo>
                    <a:pt x="1743" y="126"/>
                  </a:lnTo>
                  <a:lnTo>
                    <a:pt x="1746" y="130"/>
                  </a:lnTo>
                  <a:lnTo>
                    <a:pt x="1737" y="130"/>
                  </a:lnTo>
                  <a:lnTo>
                    <a:pt x="1729" y="132"/>
                  </a:lnTo>
                  <a:lnTo>
                    <a:pt x="1729" y="133"/>
                  </a:lnTo>
                  <a:lnTo>
                    <a:pt x="1729" y="133"/>
                  </a:lnTo>
                  <a:lnTo>
                    <a:pt x="1737" y="133"/>
                  </a:lnTo>
                  <a:lnTo>
                    <a:pt x="1744" y="136"/>
                  </a:lnTo>
                  <a:lnTo>
                    <a:pt x="1750" y="137"/>
                  </a:lnTo>
                  <a:lnTo>
                    <a:pt x="1757" y="140"/>
                  </a:lnTo>
                  <a:lnTo>
                    <a:pt x="1770" y="146"/>
                  </a:lnTo>
                  <a:lnTo>
                    <a:pt x="1784" y="152"/>
                  </a:lnTo>
                  <a:lnTo>
                    <a:pt x="1784" y="156"/>
                  </a:lnTo>
                  <a:lnTo>
                    <a:pt x="1784" y="160"/>
                  </a:lnTo>
                  <a:lnTo>
                    <a:pt x="1783" y="162"/>
                  </a:lnTo>
                  <a:lnTo>
                    <a:pt x="1781" y="163"/>
                  </a:lnTo>
                  <a:lnTo>
                    <a:pt x="1767" y="162"/>
                  </a:lnTo>
                  <a:lnTo>
                    <a:pt x="1753" y="165"/>
                  </a:lnTo>
                  <a:lnTo>
                    <a:pt x="1749" y="166"/>
                  </a:lnTo>
                  <a:lnTo>
                    <a:pt x="1744" y="170"/>
                  </a:lnTo>
                  <a:lnTo>
                    <a:pt x="1740" y="176"/>
                  </a:lnTo>
                  <a:lnTo>
                    <a:pt x="1739" y="185"/>
                  </a:lnTo>
                  <a:lnTo>
                    <a:pt x="1731" y="186"/>
                  </a:lnTo>
                  <a:lnTo>
                    <a:pt x="1724" y="186"/>
                  </a:lnTo>
                  <a:lnTo>
                    <a:pt x="1723" y="182"/>
                  </a:lnTo>
                  <a:lnTo>
                    <a:pt x="1720" y="179"/>
                  </a:lnTo>
                  <a:lnTo>
                    <a:pt x="1710" y="180"/>
                  </a:lnTo>
                  <a:lnTo>
                    <a:pt x="1700" y="183"/>
                  </a:lnTo>
                  <a:lnTo>
                    <a:pt x="1690" y="187"/>
                  </a:lnTo>
                  <a:lnTo>
                    <a:pt x="1683" y="193"/>
                  </a:lnTo>
                  <a:lnTo>
                    <a:pt x="1686" y="200"/>
                  </a:lnTo>
                  <a:lnTo>
                    <a:pt x="1689" y="205"/>
                  </a:lnTo>
                  <a:lnTo>
                    <a:pt x="1692" y="207"/>
                  </a:lnTo>
                  <a:lnTo>
                    <a:pt x="1694" y="210"/>
                  </a:lnTo>
                  <a:lnTo>
                    <a:pt x="1702" y="213"/>
                  </a:lnTo>
                  <a:lnTo>
                    <a:pt x="1713" y="219"/>
                  </a:lnTo>
                  <a:lnTo>
                    <a:pt x="1714" y="226"/>
                  </a:lnTo>
                  <a:lnTo>
                    <a:pt x="1716" y="235"/>
                  </a:lnTo>
                  <a:lnTo>
                    <a:pt x="1720" y="235"/>
                  </a:lnTo>
                  <a:lnTo>
                    <a:pt x="1723" y="237"/>
                  </a:lnTo>
                  <a:lnTo>
                    <a:pt x="1726" y="245"/>
                  </a:lnTo>
                  <a:lnTo>
                    <a:pt x="1727" y="252"/>
                  </a:lnTo>
                  <a:lnTo>
                    <a:pt x="1727" y="259"/>
                  </a:lnTo>
                  <a:lnTo>
                    <a:pt x="1727" y="266"/>
                  </a:lnTo>
                  <a:lnTo>
                    <a:pt x="1727" y="277"/>
                  </a:lnTo>
                  <a:lnTo>
                    <a:pt x="1727" y="290"/>
                  </a:lnTo>
                  <a:lnTo>
                    <a:pt x="1723" y="290"/>
                  </a:lnTo>
                  <a:lnTo>
                    <a:pt x="1717" y="290"/>
                  </a:lnTo>
                  <a:lnTo>
                    <a:pt x="1700" y="277"/>
                  </a:lnTo>
                  <a:lnTo>
                    <a:pt x="1682" y="263"/>
                  </a:lnTo>
                  <a:lnTo>
                    <a:pt x="1664" y="247"/>
                  </a:lnTo>
                  <a:lnTo>
                    <a:pt x="1650" y="232"/>
                  </a:lnTo>
                  <a:lnTo>
                    <a:pt x="1652" y="222"/>
                  </a:lnTo>
                  <a:lnTo>
                    <a:pt x="1653" y="212"/>
                  </a:lnTo>
                  <a:lnTo>
                    <a:pt x="1657" y="202"/>
                  </a:lnTo>
                  <a:lnTo>
                    <a:pt x="1660" y="193"/>
                  </a:lnTo>
                  <a:lnTo>
                    <a:pt x="1663" y="185"/>
                  </a:lnTo>
                  <a:lnTo>
                    <a:pt x="1664" y="176"/>
                  </a:lnTo>
                  <a:lnTo>
                    <a:pt x="1664" y="167"/>
                  </a:lnTo>
                  <a:lnTo>
                    <a:pt x="1662" y="160"/>
                  </a:lnTo>
                  <a:lnTo>
                    <a:pt x="1656" y="160"/>
                  </a:lnTo>
                  <a:lnTo>
                    <a:pt x="1650" y="160"/>
                  </a:lnTo>
                  <a:lnTo>
                    <a:pt x="1649" y="166"/>
                  </a:lnTo>
                  <a:lnTo>
                    <a:pt x="1649" y="173"/>
                  </a:lnTo>
                  <a:lnTo>
                    <a:pt x="1646" y="173"/>
                  </a:lnTo>
                  <a:lnTo>
                    <a:pt x="1644" y="175"/>
                  </a:lnTo>
                  <a:lnTo>
                    <a:pt x="1639" y="175"/>
                  </a:lnTo>
                  <a:lnTo>
                    <a:pt x="1633" y="176"/>
                  </a:lnTo>
                  <a:lnTo>
                    <a:pt x="1629" y="170"/>
                  </a:lnTo>
                  <a:lnTo>
                    <a:pt x="1624" y="166"/>
                  </a:lnTo>
                  <a:lnTo>
                    <a:pt x="1619" y="166"/>
                  </a:lnTo>
                  <a:lnTo>
                    <a:pt x="1614" y="166"/>
                  </a:lnTo>
                  <a:lnTo>
                    <a:pt x="1609" y="166"/>
                  </a:lnTo>
                  <a:lnTo>
                    <a:pt x="1606" y="169"/>
                  </a:lnTo>
                  <a:lnTo>
                    <a:pt x="1603" y="170"/>
                  </a:lnTo>
                  <a:lnTo>
                    <a:pt x="1600" y="173"/>
                  </a:lnTo>
                  <a:lnTo>
                    <a:pt x="1600" y="180"/>
                  </a:lnTo>
                  <a:lnTo>
                    <a:pt x="1600" y="187"/>
                  </a:lnTo>
                  <a:lnTo>
                    <a:pt x="1603" y="190"/>
                  </a:lnTo>
                  <a:lnTo>
                    <a:pt x="1607" y="192"/>
                  </a:lnTo>
                  <a:lnTo>
                    <a:pt x="1606" y="193"/>
                  </a:lnTo>
                  <a:lnTo>
                    <a:pt x="1606" y="195"/>
                  </a:lnTo>
                  <a:lnTo>
                    <a:pt x="1582" y="196"/>
                  </a:lnTo>
                  <a:lnTo>
                    <a:pt x="1553" y="196"/>
                  </a:lnTo>
                  <a:lnTo>
                    <a:pt x="1539" y="195"/>
                  </a:lnTo>
                  <a:lnTo>
                    <a:pt x="1524" y="196"/>
                  </a:lnTo>
                  <a:lnTo>
                    <a:pt x="1512" y="197"/>
                  </a:lnTo>
                  <a:lnTo>
                    <a:pt x="1499" y="200"/>
                  </a:lnTo>
                  <a:lnTo>
                    <a:pt x="1494" y="213"/>
                  </a:lnTo>
                  <a:lnTo>
                    <a:pt x="1490" y="227"/>
                  </a:lnTo>
                  <a:lnTo>
                    <a:pt x="1484" y="239"/>
                  </a:lnTo>
                  <a:lnTo>
                    <a:pt x="1480" y="250"/>
                  </a:lnTo>
                  <a:lnTo>
                    <a:pt x="1496" y="257"/>
                  </a:lnTo>
                  <a:lnTo>
                    <a:pt x="1510" y="262"/>
                  </a:lnTo>
                  <a:lnTo>
                    <a:pt x="1520" y="259"/>
                  </a:lnTo>
                  <a:lnTo>
                    <a:pt x="1534" y="256"/>
                  </a:lnTo>
                  <a:lnTo>
                    <a:pt x="1539" y="263"/>
                  </a:lnTo>
                  <a:lnTo>
                    <a:pt x="1544" y="267"/>
                  </a:lnTo>
                  <a:lnTo>
                    <a:pt x="1552" y="273"/>
                  </a:lnTo>
                  <a:lnTo>
                    <a:pt x="1559" y="277"/>
                  </a:lnTo>
                  <a:lnTo>
                    <a:pt x="1557" y="266"/>
                  </a:lnTo>
                  <a:lnTo>
                    <a:pt x="1556" y="256"/>
                  </a:lnTo>
                  <a:lnTo>
                    <a:pt x="1569" y="267"/>
                  </a:lnTo>
                  <a:lnTo>
                    <a:pt x="1590" y="287"/>
                  </a:lnTo>
                  <a:lnTo>
                    <a:pt x="1612" y="307"/>
                  </a:lnTo>
                  <a:lnTo>
                    <a:pt x="1623" y="322"/>
                  </a:lnTo>
                  <a:lnTo>
                    <a:pt x="1614" y="319"/>
                  </a:lnTo>
                  <a:lnTo>
                    <a:pt x="1606" y="316"/>
                  </a:lnTo>
                  <a:lnTo>
                    <a:pt x="1606" y="317"/>
                  </a:lnTo>
                  <a:lnTo>
                    <a:pt x="1606" y="319"/>
                  </a:lnTo>
                  <a:lnTo>
                    <a:pt x="1620" y="334"/>
                  </a:lnTo>
                  <a:lnTo>
                    <a:pt x="1632" y="352"/>
                  </a:lnTo>
                  <a:lnTo>
                    <a:pt x="1632" y="353"/>
                  </a:lnTo>
                  <a:lnTo>
                    <a:pt x="1630" y="353"/>
                  </a:lnTo>
                  <a:lnTo>
                    <a:pt x="1623" y="353"/>
                  </a:lnTo>
                  <a:lnTo>
                    <a:pt x="1616" y="352"/>
                  </a:lnTo>
                  <a:lnTo>
                    <a:pt x="1613" y="343"/>
                  </a:lnTo>
                  <a:lnTo>
                    <a:pt x="1607" y="333"/>
                  </a:lnTo>
                  <a:lnTo>
                    <a:pt x="1602" y="323"/>
                  </a:lnTo>
                  <a:lnTo>
                    <a:pt x="1593" y="312"/>
                  </a:lnTo>
                  <a:lnTo>
                    <a:pt x="1586" y="300"/>
                  </a:lnTo>
                  <a:lnTo>
                    <a:pt x="1577" y="290"/>
                  </a:lnTo>
                  <a:lnTo>
                    <a:pt x="1570" y="283"/>
                  </a:lnTo>
                  <a:lnTo>
                    <a:pt x="1563" y="279"/>
                  </a:lnTo>
                  <a:lnTo>
                    <a:pt x="1563" y="280"/>
                  </a:lnTo>
                  <a:lnTo>
                    <a:pt x="1563" y="283"/>
                  </a:lnTo>
                  <a:lnTo>
                    <a:pt x="1573" y="306"/>
                  </a:lnTo>
                  <a:lnTo>
                    <a:pt x="1579" y="326"/>
                  </a:lnTo>
                  <a:lnTo>
                    <a:pt x="1580" y="334"/>
                  </a:lnTo>
                  <a:lnTo>
                    <a:pt x="1579" y="346"/>
                  </a:lnTo>
                  <a:lnTo>
                    <a:pt x="1576" y="359"/>
                  </a:lnTo>
                  <a:lnTo>
                    <a:pt x="1572" y="374"/>
                  </a:lnTo>
                  <a:lnTo>
                    <a:pt x="1570" y="380"/>
                  </a:lnTo>
                  <a:lnTo>
                    <a:pt x="1570" y="386"/>
                  </a:lnTo>
                  <a:lnTo>
                    <a:pt x="1570" y="389"/>
                  </a:lnTo>
                  <a:lnTo>
                    <a:pt x="1566" y="393"/>
                  </a:lnTo>
                  <a:lnTo>
                    <a:pt x="1559" y="396"/>
                  </a:lnTo>
                  <a:lnTo>
                    <a:pt x="1552" y="396"/>
                  </a:lnTo>
                  <a:lnTo>
                    <a:pt x="1544" y="396"/>
                  </a:lnTo>
                  <a:lnTo>
                    <a:pt x="1536" y="394"/>
                  </a:lnTo>
                  <a:lnTo>
                    <a:pt x="1532" y="399"/>
                  </a:lnTo>
                  <a:lnTo>
                    <a:pt x="1527" y="403"/>
                  </a:lnTo>
                  <a:lnTo>
                    <a:pt x="1532" y="412"/>
                  </a:lnTo>
                  <a:lnTo>
                    <a:pt x="1536" y="420"/>
                  </a:lnTo>
                  <a:lnTo>
                    <a:pt x="1533" y="424"/>
                  </a:lnTo>
                  <a:lnTo>
                    <a:pt x="1530" y="427"/>
                  </a:lnTo>
                  <a:lnTo>
                    <a:pt x="1527" y="429"/>
                  </a:lnTo>
                  <a:lnTo>
                    <a:pt x="1523" y="432"/>
                  </a:lnTo>
                  <a:lnTo>
                    <a:pt x="1523" y="437"/>
                  </a:lnTo>
                  <a:lnTo>
                    <a:pt x="1523" y="443"/>
                  </a:lnTo>
                  <a:lnTo>
                    <a:pt x="1529" y="444"/>
                  </a:lnTo>
                  <a:lnTo>
                    <a:pt x="1536" y="449"/>
                  </a:lnTo>
                  <a:lnTo>
                    <a:pt x="1542" y="453"/>
                  </a:lnTo>
                  <a:lnTo>
                    <a:pt x="1547" y="459"/>
                  </a:lnTo>
                  <a:lnTo>
                    <a:pt x="1552" y="464"/>
                  </a:lnTo>
                  <a:lnTo>
                    <a:pt x="1556" y="472"/>
                  </a:lnTo>
                  <a:lnTo>
                    <a:pt x="1559" y="477"/>
                  </a:lnTo>
                  <a:lnTo>
                    <a:pt x="1560" y="484"/>
                  </a:lnTo>
                  <a:lnTo>
                    <a:pt x="1552" y="494"/>
                  </a:lnTo>
                  <a:lnTo>
                    <a:pt x="1543" y="503"/>
                  </a:lnTo>
                  <a:lnTo>
                    <a:pt x="1537" y="503"/>
                  </a:lnTo>
                  <a:lnTo>
                    <a:pt x="1533" y="500"/>
                  </a:lnTo>
                  <a:lnTo>
                    <a:pt x="1533" y="487"/>
                  </a:lnTo>
                  <a:lnTo>
                    <a:pt x="1532" y="477"/>
                  </a:lnTo>
                  <a:lnTo>
                    <a:pt x="1530" y="473"/>
                  </a:lnTo>
                  <a:lnTo>
                    <a:pt x="1527" y="469"/>
                  </a:lnTo>
                  <a:lnTo>
                    <a:pt x="1526" y="464"/>
                  </a:lnTo>
                  <a:lnTo>
                    <a:pt x="1522" y="462"/>
                  </a:lnTo>
                  <a:lnTo>
                    <a:pt x="1510" y="459"/>
                  </a:lnTo>
                  <a:lnTo>
                    <a:pt x="1500" y="456"/>
                  </a:lnTo>
                  <a:lnTo>
                    <a:pt x="1500" y="447"/>
                  </a:lnTo>
                  <a:lnTo>
                    <a:pt x="1500" y="443"/>
                  </a:lnTo>
                  <a:lnTo>
                    <a:pt x="1499" y="439"/>
                  </a:lnTo>
                  <a:lnTo>
                    <a:pt x="1496" y="434"/>
                  </a:lnTo>
                  <a:lnTo>
                    <a:pt x="1484" y="434"/>
                  </a:lnTo>
                  <a:lnTo>
                    <a:pt x="1476" y="437"/>
                  </a:lnTo>
                  <a:lnTo>
                    <a:pt x="1469" y="440"/>
                  </a:lnTo>
                  <a:lnTo>
                    <a:pt x="1460" y="444"/>
                  </a:lnTo>
                  <a:lnTo>
                    <a:pt x="1460" y="433"/>
                  </a:lnTo>
                  <a:lnTo>
                    <a:pt x="1457" y="424"/>
                  </a:lnTo>
                  <a:lnTo>
                    <a:pt x="1452" y="423"/>
                  </a:lnTo>
                  <a:lnTo>
                    <a:pt x="1445" y="422"/>
                  </a:lnTo>
                  <a:lnTo>
                    <a:pt x="1442" y="429"/>
                  </a:lnTo>
                  <a:lnTo>
                    <a:pt x="1436" y="434"/>
                  </a:lnTo>
                  <a:lnTo>
                    <a:pt x="1430" y="439"/>
                  </a:lnTo>
                  <a:lnTo>
                    <a:pt x="1423" y="442"/>
                  </a:lnTo>
                  <a:lnTo>
                    <a:pt x="1425" y="447"/>
                  </a:lnTo>
                  <a:lnTo>
                    <a:pt x="1426" y="454"/>
                  </a:lnTo>
                  <a:lnTo>
                    <a:pt x="1432" y="456"/>
                  </a:lnTo>
                  <a:lnTo>
                    <a:pt x="1436" y="456"/>
                  </a:lnTo>
                  <a:lnTo>
                    <a:pt x="1439" y="459"/>
                  </a:lnTo>
                  <a:lnTo>
                    <a:pt x="1442" y="460"/>
                  </a:lnTo>
                  <a:lnTo>
                    <a:pt x="1445" y="462"/>
                  </a:lnTo>
                  <a:lnTo>
                    <a:pt x="1447" y="464"/>
                  </a:lnTo>
                  <a:lnTo>
                    <a:pt x="1450" y="466"/>
                  </a:lnTo>
                  <a:lnTo>
                    <a:pt x="1456" y="466"/>
                  </a:lnTo>
                  <a:lnTo>
                    <a:pt x="1459" y="463"/>
                  </a:lnTo>
                  <a:lnTo>
                    <a:pt x="1460" y="462"/>
                  </a:lnTo>
                  <a:lnTo>
                    <a:pt x="1464" y="460"/>
                  </a:lnTo>
                  <a:lnTo>
                    <a:pt x="1467" y="460"/>
                  </a:lnTo>
                  <a:lnTo>
                    <a:pt x="1476" y="463"/>
                  </a:lnTo>
                  <a:lnTo>
                    <a:pt x="1482" y="466"/>
                  </a:lnTo>
                  <a:lnTo>
                    <a:pt x="1474" y="472"/>
                  </a:lnTo>
                  <a:lnTo>
                    <a:pt x="1469" y="477"/>
                  </a:lnTo>
                  <a:lnTo>
                    <a:pt x="1466" y="480"/>
                  </a:lnTo>
                  <a:lnTo>
                    <a:pt x="1463" y="483"/>
                  </a:lnTo>
                  <a:lnTo>
                    <a:pt x="1462" y="487"/>
                  </a:lnTo>
                  <a:lnTo>
                    <a:pt x="1460" y="493"/>
                  </a:lnTo>
                  <a:lnTo>
                    <a:pt x="1464" y="500"/>
                  </a:lnTo>
                  <a:lnTo>
                    <a:pt x="1469" y="506"/>
                  </a:lnTo>
                  <a:lnTo>
                    <a:pt x="1473" y="510"/>
                  </a:lnTo>
                  <a:lnTo>
                    <a:pt x="1479" y="516"/>
                  </a:lnTo>
                  <a:lnTo>
                    <a:pt x="1489" y="524"/>
                  </a:lnTo>
                  <a:lnTo>
                    <a:pt x="1499" y="534"/>
                  </a:lnTo>
                  <a:lnTo>
                    <a:pt x="1496" y="536"/>
                  </a:lnTo>
                  <a:lnTo>
                    <a:pt x="1494" y="536"/>
                  </a:lnTo>
                  <a:lnTo>
                    <a:pt x="1494" y="537"/>
                  </a:lnTo>
                  <a:lnTo>
                    <a:pt x="1494" y="540"/>
                  </a:lnTo>
                  <a:lnTo>
                    <a:pt x="1499" y="542"/>
                  </a:lnTo>
                  <a:lnTo>
                    <a:pt x="1503" y="544"/>
                  </a:lnTo>
                  <a:lnTo>
                    <a:pt x="1497" y="550"/>
                  </a:lnTo>
                  <a:lnTo>
                    <a:pt x="1492" y="556"/>
                  </a:lnTo>
                  <a:lnTo>
                    <a:pt x="1493" y="556"/>
                  </a:lnTo>
                  <a:lnTo>
                    <a:pt x="1494" y="556"/>
                  </a:lnTo>
                  <a:lnTo>
                    <a:pt x="1503" y="557"/>
                  </a:lnTo>
                  <a:lnTo>
                    <a:pt x="1509" y="561"/>
                  </a:lnTo>
                  <a:lnTo>
                    <a:pt x="1510" y="566"/>
                  </a:lnTo>
                  <a:lnTo>
                    <a:pt x="1509" y="569"/>
                  </a:lnTo>
                  <a:lnTo>
                    <a:pt x="1509" y="571"/>
                  </a:lnTo>
                  <a:lnTo>
                    <a:pt x="1507" y="574"/>
                  </a:lnTo>
                  <a:lnTo>
                    <a:pt x="1503" y="580"/>
                  </a:lnTo>
                  <a:lnTo>
                    <a:pt x="1500" y="586"/>
                  </a:lnTo>
                  <a:lnTo>
                    <a:pt x="1492" y="607"/>
                  </a:lnTo>
                  <a:lnTo>
                    <a:pt x="1484" y="626"/>
                  </a:lnTo>
                  <a:lnTo>
                    <a:pt x="1480" y="634"/>
                  </a:lnTo>
                  <a:lnTo>
                    <a:pt x="1473" y="641"/>
                  </a:lnTo>
                  <a:lnTo>
                    <a:pt x="1466" y="647"/>
                  </a:lnTo>
                  <a:lnTo>
                    <a:pt x="1455" y="653"/>
                  </a:lnTo>
                  <a:lnTo>
                    <a:pt x="1442" y="653"/>
                  </a:lnTo>
                  <a:lnTo>
                    <a:pt x="1433" y="651"/>
                  </a:lnTo>
                  <a:lnTo>
                    <a:pt x="1433" y="654"/>
                  </a:lnTo>
                  <a:lnTo>
                    <a:pt x="1433" y="659"/>
                  </a:lnTo>
                  <a:lnTo>
                    <a:pt x="1423" y="661"/>
                  </a:lnTo>
                  <a:lnTo>
                    <a:pt x="1415" y="666"/>
                  </a:lnTo>
                  <a:lnTo>
                    <a:pt x="1409" y="671"/>
                  </a:lnTo>
                  <a:lnTo>
                    <a:pt x="1403" y="677"/>
                  </a:lnTo>
                  <a:lnTo>
                    <a:pt x="1400" y="673"/>
                  </a:lnTo>
                  <a:lnTo>
                    <a:pt x="1396" y="667"/>
                  </a:lnTo>
                  <a:lnTo>
                    <a:pt x="1395" y="666"/>
                  </a:lnTo>
                  <a:lnTo>
                    <a:pt x="1390" y="664"/>
                  </a:lnTo>
                  <a:lnTo>
                    <a:pt x="1386" y="663"/>
                  </a:lnTo>
                  <a:lnTo>
                    <a:pt x="1380" y="661"/>
                  </a:lnTo>
                  <a:lnTo>
                    <a:pt x="1370" y="670"/>
                  </a:lnTo>
                  <a:lnTo>
                    <a:pt x="1363" y="679"/>
                  </a:lnTo>
                  <a:lnTo>
                    <a:pt x="1360" y="684"/>
                  </a:lnTo>
                  <a:lnTo>
                    <a:pt x="1359" y="691"/>
                  </a:lnTo>
                  <a:lnTo>
                    <a:pt x="1357" y="699"/>
                  </a:lnTo>
                  <a:lnTo>
                    <a:pt x="1357" y="709"/>
                  </a:lnTo>
                  <a:lnTo>
                    <a:pt x="1370" y="719"/>
                  </a:lnTo>
                  <a:lnTo>
                    <a:pt x="1383" y="730"/>
                  </a:lnTo>
                  <a:lnTo>
                    <a:pt x="1390" y="736"/>
                  </a:lnTo>
                  <a:lnTo>
                    <a:pt x="1396" y="741"/>
                  </a:lnTo>
                  <a:lnTo>
                    <a:pt x="1400" y="749"/>
                  </a:lnTo>
                  <a:lnTo>
                    <a:pt x="1405" y="756"/>
                  </a:lnTo>
                  <a:lnTo>
                    <a:pt x="1407" y="774"/>
                  </a:lnTo>
                  <a:lnTo>
                    <a:pt x="1409" y="791"/>
                  </a:lnTo>
                  <a:lnTo>
                    <a:pt x="1392" y="810"/>
                  </a:lnTo>
                  <a:lnTo>
                    <a:pt x="1373" y="828"/>
                  </a:lnTo>
                  <a:lnTo>
                    <a:pt x="1366" y="828"/>
                  </a:lnTo>
                  <a:lnTo>
                    <a:pt x="1360" y="826"/>
                  </a:lnTo>
                  <a:lnTo>
                    <a:pt x="1362" y="818"/>
                  </a:lnTo>
                  <a:lnTo>
                    <a:pt x="1365" y="814"/>
                  </a:lnTo>
                  <a:lnTo>
                    <a:pt x="1363" y="813"/>
                  </a:lnTo>
                  <a:lnTo>
                    <a:pt x="1362" y="813"/>
                  </a:lnTo>
                  <a:lnTo>
                    <a:pt x="1352" y="807"/>
                  </a:lnTo>
                  <a:lnTo>
                    <a:pt x="1340" y="803"/>
                  </a:lnTo>
                  <a:lnTo>
                    <a:pt x="1337" y="793"/>
                  </a:lnTo>
                  <a:lnTo>
                    <a:pt x="1336" y="784"/>
                  </a:lnTo>
                  <a:lnTo>
                    <a:pt x="1323" y="774"/>
                  </a:lnTo>
                  <a:lnTo>
                    <a:pt x="1309" y="767"/>
                  </a:lnTo>
                  <a:lnTo>
                    <a:pt x="1307" y="767"/>
                  </a:lnTo>
                  <a:lnTo>
                    <a:pt x="1305" y="769"/>
                  </a:lnTo>
                  <a:lnTo>
                    <a:pt x="1303" y="771"/>
                  </a:lnTo>
                  <a:lnTo>
                    <a:pt x="1302" y="774"/>
                  </a:lnTo>
                  <a:lnTo>
                    <a:pt x="1303" y="780"/>
                  </a:lnTo>
                  <a:lnTo>
                    <a:pt x="1303" y="786"/>
                  </a:lnTo>
                  <a:lnTo>
                    <a:pt x="1302" y="791"/>
                  </a:lnTo>
                  <a:lnTo>
                    <a:pt x="1300" y="797"/>
                  </a:lnTo>
                  <a:lnTo>
                    <a:pt x="1299" y="808"/>
                  </a:lnTo>
                  <a:lnTo>
                    <a:pt x="1299" y="820"/>
                  </a:lnTo>
                  <a:lnTo>
                    <a:pt x="1305" y="824"/>
                  </a:lnTo>
                  <a:lnTo>
                    <a:pt x="1309" y="827"/>
                  </a:lnTo>
                  <a:lnTo>
                    <a:pt x="1310" y="836"/>
                  </a:lnTo>
                  <a:lnTo>
                    <a:pt x="1312" y="844"/>
                  </a:lnTo>
                  <a:lnTo>
                    <a:pt x="1316" y="846"/>
                  </a:lnTo>
                  <a:lnTo>
                    <a:pt x="1322" y="846"/>
                  </a:lnTo>
                  <a:lnTo>
                    <a:pt x="1327" y="851"/>
                  </a:lnTo>
                  <a:lnTo>
                    <a:pt x="1333" y="856"/>
                  </a:lnTo>
                  <a:lnTo>
                    <a:pt x="1337" y="861"/>
                  </a:lnTo>
                  <a:lnTo>
                    <a:pt x="1342" y="867"/>
                  </a:lnTo>
                  <a:lnTo>
                    <a:pt x="1345" y="874"/>
                  </a:lnTo>
                  <a:lnTo>
                    <a:pt x="1346" y="881"/>
                  </a:lnTo>
                  <a:lnTo>
                    <a:pt x="1347" y="891"/>
                  </a:lnTo>
                  <a:lnTo>
                    <a:pt x="1347" y="900"/>
                  </a:lnTo>
                  <a:lnTo>
                    <a:pt x="1352" y="898"/>
                  </a:lnTo>
                  <a:lnTo>
                    <a:pt x="1356" y="897"/>
                  </a:lnTo>
                  <a:lnTo>
                    <a:pt x="1356" y="901"/>
                  </a:lnTo>
                  <a:lnTo>
                    <a:pt x="1356" y="906"/>
                  </a:lnTo>
                  <a:lnTo>
                    <a:pt x="1353" y="913"/>
                  </a:lnTo>
                  <a:lnTo>
                    <a:pt x="1350" y="921"/>
                  </a:lnTo>
                  <a:lnTo>
                    <a:pt x="1340" y="913"/>
                  </a:lnTo>
                  <a:lnTo>
                    <a:pt x="1332" y="903"/>
                  </a:lnTo>
                  <a:lnTo>
                    <a:pt x="1325" y="891"/>
                  </a:lnTo>
                  <a:lnTo>
                    <a:pt x="1317" y="880"/>
                  </a:lnTo>
                  <a:lnTo>
                    <a:pt x="1310" y="867"/>
                  </a:lnTo>
                  <a:lnTo>
                    <a:pt x="1305" y="856"/>
                  </a:lnTo>
                  <a:lnTo>
                    <a:pt x="1297" y="844"/>
                  </a:lnTo>
                  <a:lnTo>
                    <a:pt x="1289" y="833"/>
                  </a:lnTo>
                  <a:lnTo>
                    <a:pt x="1290" y="807"/>
                  </a:lnTo>
                  <a:lnTo>
                    <a:pt x="1290" y="784"/>
                  </a:lnTo>
                  <a:lnTo>
                    <a:pt x="1289" y="774"/>
                  </a:lnTo>
                  <a:lnTo>
                    <a:pt x="1286" y="764"/>
                  </a:lnTo>
                  <a:lnTo>
                    <a:pt x="1280" y="756"/>
                  </a:lnTo>
                  <a:lnTo>
                    <a:pt x="1273" y="749"/>
                  </a:lnTo>
                  <a:lnTo>
                    <a:pt x="1269" y="750"/>
                  </a:lnTo>
                  <a:lnTo>
                    <a:pt x="1266" y="750"/>
                  </a:lnTo>
                  <a:lnTo>
                    <a:pt x="1263" y="750"/>
                  </a:lnTo>
                  <a:lnTo>
                    <a:pt x="1259" y="749"/>
                  </a:lnTo>
                  <a:lnTo>
                    <a:pt x="1259" y="747"/>
                  </a:lnTo>
                  <a:lnTo>
                    <a:pt x="1259" y="747"/>
                  </a:lnTo>
                  <a:lnTo>
                    <a:pt x="1260" y="744"/>
                  </a:lnTo>
                  <a:lnTo>
                    <a:pt x="1260" y="740"/>
                  </a:lnTo>
                  <a:lnTo>
                    <a:pt x="1266" y="741"/>
                  </a:lnTo>
                  <a:lnTo>
                    <a:pt x="1269" y="741"/>
                  </a:lnTo>
                  <a:lnTo>
                    <a:pt x="1270" y="741"/>
                  </a:lnTo>
                  <a:lnTo>
                    <a:pt x="1273" y="737"/>
                  </a:lnTo>
                  <a:lnTo>
                    <a:pt x="1273" y="736"/>
                  </a:lnTo>
                  <a:lnTo>
                    <a:pt x="1275" y="733"/>
                  </a:lnTo>
                  <a:lnTo>
                    <a:pt x="1270" y="726"/>
                  </a:lnTo>
                  <a:lnTo>
                    <a:pt x="1266" y="719"/>
                  </a:lnTo>
                  <a:lnTo>
                    <a:pt x="1257" y="729"/>
                  </a:lnTo>
                  <a:lnTo>
                    <a:pt x="1247" y="737"/>
                  </a:lnTo>
                  <a:lnTo>
                    <a:pt x="1242" y="734"/>
                  </a:lnTo>
                  <a:lnTo>
                    <a:pt x="1235" y="731"/>
                  </a:lnTo>
                  <a:lnTo>
                    <a:pt x="1236" y="721"/>
                  </a:lnTo>
                  <a:lnTo>
                    <a:pt x="1236" y="713"/>
                  </a:lnTo>
                  <a:lnTo>
                    <a:pt x="1233" y="707"/>
                  </a:lnTo>
                  <a:lnTo>
                    <a:pt x="1230" y="701"/>
                  </a:lnTo>
                  <a:lnTo>
                    <a:pt x="1220" y="690"/>
                  </a:lnTo>
                  <a:lnTo>
                    <a:pt x="1209" y="677"/>
                  </a:lnTo>
                  <a:lnTo>
                    <a:pt x="1206" y="669"/>
                  </a:lnTo>
                  <a:lnTo>
                    <a:pt x="1203" y="660"/>
                  </a:lnTo>
                  <a:lnTo>
                    <a:pt x="1202" y="657"/>
                  </a:lnTo>
                  <a:lnTo>
                    <a:pt x="1200" y="653"/>
                  </a:lnTo>
                  <a:lnTo>
                    <a:pt x="1198" y="650"/>
                  </a:lnTo>
                  <a:lnTo>
                    <a:pt x="1193" y="647"/>
                  </a:lnTo>
                  <a:lnTo>
                    <a:pt x="1190" y="650"/>
                  </a:lnTo>
                  <a:lnTo>
                    <a:pt x="1186" y="653"/>
                  </a:lnTo>
                  <a:lnTo>
                    <a:pt x="1185" y="649"/>
                  </a:lnTo>
                  <a:lnTo>
                    <a:pt x="1183" y="644"/>
                  </a:lnTo>
                  <a:lnTo>
                    <a:pt x="1182" y="641"/>
                  </a:lnTo>
                  <a:lnTo>
                    <a:pt x="1179" y="640"/>
                  </a:lnTo>
                  <a:lnTo>
                    <a:pt x="1178" y="650"/>
                  </a:lnTo>
                  <a:lnTo>
                    <a:pt x="1176" y="657"/>
                  </a:lnTo>
                  <a:lnTo>
                    <a:pt x="1168" y="659"/>
                  </a:lnTo>
                  <a:lnTo>
                    <a:pt x="1160" y="660"/>
                  </a:lnTo>
                  <a:lnTo>
                    <a:pt x="1155" y="663"/>
                  </a:lnTo>
                  <a:lnTo>
                    <a:pt x="1149" y="666"/>
                  </a:lnTo>
                  <a:lnTo>
                    <a:pt x="1145" y="677"/>
                  </a:lnTo>
                  <a:lnTo>
                    <a:pt x="1140" y="687"/>
                  </a:lnTo>
                  <a:lnTo>
                    <a:pt x="1126" y="700"/>
                  </a:lnTo>
                  <a:lnTo>
                    <a:pt x="1108" y="717"/>
                  </a:lnTo>
                  <a:lnTo>
                    <a:pt x="1099" y="726"/>
                  </a:lnTo>
                  <a:lnTo>
                    <a:pt x="1090" y="734"/>
                  </a:lnTo>
                  <a:lnTo>
                    <a:pt x="1085" y="743"/>
                  </a:lnTo>
                  <a:lnTo>
                    <a:pt x="1082" y="750"/>
                  </a:lnTo>
                  <a:lnTo>
                    <a:pt x="1085" y="761"/>
                  </a:lnTo>
                  <a:lnTo>
                    <a:pt x="1086" y="774"/>
                  </a:lnTo>
                  <a:lnTo>
                    <a:pt x="1085" y="787"/>
                  </a:lnTo>
                  <a:lnTo>
                    <a:pt x="1082" y="798"/>
                  </a:lnTo>
                  <a:lnTo>
                    <a:pt x="1073" y="820"/>
                  </a:lnTo>
                  <a:lnTo>
                    <a:pt x="1068" y="837"/>
                  </a:lnTo>
                  <a:lnTo>
                    <a:pt x="1062" y="836"/>
                  </a:lnTo>
                  <a:lnTo>
                    <a:pt x="1058" y="833"/>
                  </a:lnTo>
                  <a:lnTo>
                    <a:pt x="1052" y="827"/>
                  </a:lnTo>
                  <a:lnTo>
                    <a:pt x="1046" y="820"/>
                  </a:lnTo>
                  <a:lnTo>
                    <a:pt x="1036" y="803"/>
                  </a:lnTo>
                  <a:lnTo>
                    <a:pt x="1025" y="781"/>
                  </a:lnTo>
                  <a:lnTo>
                    <a:pt x="1006" y="739"/>
                  </a:lnTo>
                  <a:lnTo>
                    <a:pt x="995" y="707"/>
                  </a:lnTo>
                  <a:lnTo>
                    <a:pt x="993" y="694"/>
                  </a:lnTo>
                  <a:lnTo>
                    <a:pt x="993" y="681"/>
                  </a:lnTo>
                  <a:lnTo>
                    <a:pt x="993" y="674"/>
                  </a:lnTo>
                  <a:lnTo>
                    <a:pt x="993" y="669"/>
                  </a:lnTo>
                  <a:lnTo>
                    <a:pt x="992" y="663"/>
                  </a:lnTo>
                  <a:lnTo>
                    <a:pt x="989" y="659"/>
                  </a:lnTo>
                  <a:lnTo>
                    <a:pt x="986" y="660"/>
                  </a:lnTo>
                  <a:lnTo>
                    <a:pt x="983" y="663"/>
                  </a:lnTo>
                  <a:lnTo>
                    <a:pt x="983" y="670"/>
                  </a:lnTo>
                  <a:lnTo>
                    <a:pt x="982" y="674"/>
                  </a:lnTo>
                  <a:lnTo>
                    <a:pt x="980" y="676"/>
                  </a:lnTo>
                  <a:lnTo>
                    <a:pt x="979" y="676"/>
                  </a:lnTo>
                  <a:lnTo>
                    <a:pt x="975" y="676"/>
                  </a:lnTo>
                  <a:lnTo>
                    <a:pt x="969" y="674"/>
                  </a:lnTo>
                  <a:lnTo>
                    <a:pt x="963" y="671"/>
                  </a:lnTo>
                  <a:lnTo>
                    <a:pt x="959" y="667"/>
                  </a:lnTo>
                  <a:lnTo>
                    <a:pt x="955" y="663"/>
                  </a:lnTo>
                  <a:lnTo>
                    <a:pt x="952" y="657"/>
                  </a:lnTo>
                  <a:lnTo>
                    <a:pt x="961" y="653"/>
                  </a:lnTo>
                  <a:lnTo>
                    <a:pt x="968" y="647"/>
                  </a:lnTo>
                  <a:lnTo>
                    <a:pt x="968" y="646"/>
                  </a:lnTo>
                  <a:lnTo>
                    <a:pt x="968" y="646"/>
                  </a:lnTo>
                  <a:lnTo>
                    <a:pt x="956" y="647"/>
                  </a:lnTo>
                  <a:lnTo>
                    <a:pt x="945" y="647"/>
                  </a:lnTo>
                  <a:lnTo>
                    <a:pt x="941" y="639"/>
                  </a:lnTo>
                  <a:lnTo>
                    <a:pt x="932" y="630"/>
                  </a:lnTo>
                  <a:lnTo>
                    <a:pt x="923" y="621"/>
                  </a:lnTo>
                  <a:lnTo>
                    <a:pt x="916" y="616"/>
                  </a:lnTo>
                  <a:lnTo>
                    <a:pt x="883" y="619"/>
                  </a:lnTo>
                  <a:lnTo>
                    <a:pt x="853" y="621"/>
                  </a:lnTo>
                  <a:lnTo>
                    <a:pt x="846" y="621"/>
                  </a:lnTo>
                  <a:lnTo>
                    <a:pt x="839" y="620"/>
                  </a:lnTo>
                  <a:lnTo>
                    <a:pt x="833" y="619"/>
                  </a:lnTo>
                  <a:lnTo>
                    <a:pt x="828" y="616"/>
                  </a:lnTo>
                  <a:lnTo>
                    <a:pt x="823" y="613"/>
                  </a:lnTo>
                  <a:lnTo>
                    <a:pt x="819" y="609"/>
                  </a:lnTo>
                  <a:lnTo>
                    <a:pt x="815" y="603"/>
                  </a:lnTo>
                  <a:lnTo>
                    <a:pt x="812" y="596"/>
                  </a:lnTo>
                  <a:lnTo>
                    <a:pt x="792" y="596"/>
                  </a:lnTo>
                  <a:lnTo>
                    <a:pt x="773" y="596"/>
                  </a:lnTo>
                  <a:lnTo>
                    <a:pt x="765" y="593"/>
                  </a:lnTo>
                  <a:lnTo>
                    <a:pt x="758" y="590"/>
                  </a:lnTo>
                  <a:lnTo>
                    <a:pt x="751" y="584"/>
                  </a:lnTo>
                  <a:lnTo>
                    <a:pt x="745" y="576"/>
                  </a:lnTo>
                  <a:lnTo>
                    <a:pt x="741" y="569"/>
                  </a:lnTo>
                  <a:lnTo>
                    <a:pt x="738" y="563"/>
                  </a:lnTo>
                  <a:lnTo>
                    <a:pt x="735" y="559"/>
                  </a:lnTo>
                  <a:lnTo>
                    <a:pt x="729" y="553"/>
                  </a:lnTo>
                  <a:lnTo>
                    <a:pt x="722" y="553"/>
                  </a:lnTo>
                  <a:lnTo>
                    <a:pt x="715" y="554"/>
                  </a:lnTo>
                  <a:lnTo>
                    <a:pt x="716" y="564"/>
                  </a:lnTo>
                  <a:lnTo>
                    <a:pt x="721" y="576"/>
                  </a:lnTo>
                  <a:lnTo>
                    <a:pt x="728" y="587"/>
                  </a:lnTo>
                  <a:lnTo>
                    <a:pt x="735" y="599"/>
                  </a:lnTo>
                  <a:lnTo>
                    <a:pt x="751" y="620"/>
                  </a:lnTo>
                  <a:lnTo>
                    <a:pt x="765" y="634"/>
                  </a:lnTo>
                  <a:lnTo>
                    <a:pt x="773" y="634"/>
                  </a:lnTo>
                  <a:lnTo>
                    <a:pt x="779" y="634"/>
                  </a:lnTo>
                  <a:lnTo>
                    <a:pt x="785" y="631"/>
                  </a:lnTo>
                  <a:lnTo>
                    <a:pt x="791" y="629"/>
                  </a:lnTo>
                  <a:lnTo>
                    <a:pt x="792" y="621"/>
                  </a:lnTo>
                  <a:lnTo>
                    <a:pt x="793" y="613"/>
                  </a:lnTo>
                  <a:lnTo>
                    <a:pt x="798" y="607"/>
                  </a:lnTo>
                  <a:lnTo>
                    <a:pt x="803" y="603"/>
                  </a:lnTo>
                  <a:lnTo>
                    <a:pt x="805" y="611"/>
                  </a:lnTo>
                  <a:lnTo>
                    <a:pt x="809" y="619"/>
                  </a:lnTo>
                  <a:lnTo>
                    <a:pt x="815" y="626"/>
                  </a:lnTo>
                  <a:lnTo>
                    <a:pt x="821" y="631"/>
                  </a:lnTo>
                  <a:lnTo>
                    <a:pt x="835" y="641"/>
                  </a:lnTo>
                  <a:lnTo>
                    <a:pt x="848" y="651"/>
                  </a:lnTo>
                  <a:lnTo>
                    <a:pt x="846" y="659"/>
                  </a:lnTo>
                  <a:lnTo>
                    <a:pt x="842" y="669"/>
                  </a:lnTo>
                  <a:lnTo>
                    <a:pt x="836" y="679"/>
                  </a:lnTo>
                  <a:lnTo>
                    <a:pt x="829" y="690"/>
                  </a:lnTo>
                  <a:lnTo>
                    <a:pt x="816" y="710"/>
                  </a:lnTo>
                  <a:lnTo>
                    <a:pt x="806" y="721"/>
                  </a:lnTo>
                  <a:lnTo>
                    <a:pt x="785" y="731"/>
                  </a:lnTo>
                  <a:lnTo>
                    <a:pt x="765" y="741"/>
                  </a:lnTo>
                  <a:lnTo>
                    <a:pt x="748" y="751"/>
                  </a:lnTo>
                  <a:lnTo>
                    <a:pt x="728" y="763"/>
                  </a:lnTo>
                  <a:lnTo>
                    <a:pt x="721" y="767"/>
                  </a:lnTo>
                  <a:lnTo>
                    <a:pt x="715" y="767"/>
                  </a:lnTo>
                  <a:lnTo>
                    <a:pt x="711" y="767"/>
                  </a:lnTo>
                  <a:lnTo>
                    <a:pt x="706" y="767"/>
                  </a:lnTo>
                  <a:lnTo>
                    <a:pt x="704" y="767"/>
                  </a:lnTo>
                  <a:lnTo>
                    <a:pt x="699" y="770"/>
                  </a:lnTo>
                  <a:lnTo>
                    <a:pt x="695" y="774"/>
                  </a:lnTo>
                  <a:lnTo>
                    <a:pt x="688" y="783"/>
                  </a:lnTo>
                  <a:lnTo>
                    <a:pt x="682" y="781"/>
                  </a:lnTo>
                  <a:lnTo>
                    <a:pt x="676" y="780"/>
                  </a:lnTo>
                  <a:lnTo>
                    <a:pt x="675" y="780"/>
                  </a:lnTo>
                  <a:lnTo>
                    <a:pt x="674" y="780"/>
                  </a:lnTo>
                  <a:lnTo>
                    <a:pt x="674" y="760"/>
                  </a:lnTo>
                  <a:lnTo>
                    <a:pt x="669" y="743"/>
                  </a:lnTo>
                  <a:lnTo>
                    <a:pt x="665" y="729"/>
                  </a:lnTo>
                  <a:lnTo>
                    <a:pt x="658" y="716"/>
                  </a:lnTo>
                  <a:lnTo>
                    <a:pt x="641" y="691"/>
                  </a:lnTo>
                  <a:lnTo>
                    <a:pt x="624" y="669"/>
                  </a:lnTo>
                  <a:lnTo>
                    <a:pt x="618" y="653"/>
                  </a:lnTo>
                  <a:lnTo>
                    <a:pt x="615" y="639"/>
                  </a:lnTo>
                  <a:lnTo>
                    <a:pt x="612" y="631"/>
                  </a:lnTo>
                  <a:lnTo>
                    <a:pt x="608" y="626"/>
                  </a:lnTo>
                  <a:lnTo>
                    <a:pt x="602" y="621"/>
                  </a:lnTo>
                  <a:lnTo>
                    <a:pt x="594" y="619"/>
                  </a:lnTo>
                  <a:lnTo>
                    <a:pt x="594" y="611"/>
                  </a:lnTo>
                  <a:lnTo>
                    <a:pt x="592" y="604"/>
                  </a:lnTo>
                  <a:lnTo>
                    <a:pt x="589" y="599"/>
                  </a:lnTo>
                  <a:lnTo>
                    <a:pt x="586" y="593"/>
                  </a:lnTo>
                  <a:lnTo>
                    <a:pt x="579" y="584"/>
                  </a:lnTo>
                  <a:lnTo>
                    <a:pt x="571" y="576"/>
                  </a:lnTo>
                  <a:lnTo>
                    <a:pt x="568" y="577"/>
                  </a:lnTo>
                  <a:lnTo>
                    <a:pt x="564" y="579"/>
                  </a:lnTo>
                  <a:lnTo>
                    <a:pt x="559" y="579"/>
                  </a:lnTo>
                  <a:lnTo>
                    <a:pt x="555" y="577"/>
                  </a:lnTo>
                  <a:lnTo>
                    <a:pt x="555" y="571"/>
                  </a:lnTo>
                  <a:lnTo>
                    <a:pt x="554" y="569"/>
                  </a:lnTo>
                  <a:lnTo>
                    <a:pt x="551" y="567"/>
                  </a:lnTo>
                  <a:lnTo>
                    <a:pt x="545" y="566"/>
                  </a:lnTo>
                  <a:lnTo>
                    <a:pt x="548" y="574"/>
                  </a:lnTo>
                  <a:lnTo>
                    <a:pt x="551" y="581"/>
                  </a:lnTo>
                  <a:lnTo>
                    <a:pt x="555" y="587"/>
                  </a:lnTo>
                  <a:lnTo>
                    <a:pt x="559" y="593"/>
                  </a:lnTo>
                  <a:lnTo>
                    <a:pt x="569" y="604"/>
                  </a:lnTo>
                  <a:lnTo>
                    <a:pt x="578" y="616"/>
                  </a:lnTo>
                  <a:lnTo>
                    <a:pt x="579" y="630"/>
                  </a:lnTo>
                  <a:lnTo>
                    <a:pt x="582" y="644"/>
                  </a:lnTo>
                  <a:lnTo>
                    <a:pt x="589" y="649"/>
                  </a:lnTo>
                  <a:lnTo>
                    <a:pt x="596" y="653"/>
                  </a:lnTo>
                  <a:lnTo>
                    <a:pt x="602" y="673"/>
                  </a:lnTo>
                  <a:lnTo>
                    <a:pt x="608" y="693"/>
                  </a:lnTo>
                  <a:lnTo>
                    <a:pt x="615" y="703"/>
                  </a:lnTo>
                  <a:lnTo>
                    <a:pt x="622" y="714"/>
                  </a:lnTo>
                  <a:lnTo>
                    <a:pt x="622" y="721"/>
                  </a:lnTo>
                  <a:lnTo>
                    <a:pt x="622" y="729"/>
                  </a:lnTo>
                  <a:lnTo>
                    <a:pt x="632" y="736"/>
                  </a:lnTo>
                  <a:lnTo>
                    <a:pt x="641" y="744"/>
                  </a:lnTo>
                  <a:lnTo>
                    <a:pt x="651" y="757"/>
                  </a:lnTo>
                  <a:lnTo>
                    <a:pt x="661" y="771"/>
                  </a:lnTo>
                  <a:lnTo>
                    <a:pt x="671" y="786"/>
                  </a:lnTo>
                  <a:lnTo>
                    <a:pt x="682" y="800"/>
                  </a:lnTo>
                  <a:lnTo>
                    <a:pt x="682" y="801"/>
                  </a:lnTo>
                  <a:lnTo>
                    <a:pt x="682" y="804"/>
                  </a:lnTo>
                  <a:lnTo>
                    <a:pt x="689" y="804"/>
                  </a:lnTo>
                  <a:lnTo>
                    <a:pt x="696" y="804"/>
                  </a:lnTo>
                  <a:lnTo>
                    <a:pt x="711" y="800"/>
                  </a:lnTo>
                  <a:lnTo>
                    <a:pt x="728" y="797"/>
                  </a:lnTo>
                  <a:lnTo>
                    <a:pt x="743" y="794"/>
                  </a:lnTo>
                  <a:lnTo>
                    <a:pt x="759" y="790"/>
                  </a:lnTo>
                  <a:lnTo>
                    <a:pt x="758" y="808"/>
                  </a:lnTo>
                  <a:lnTo>
                    <a:pt x="755" y="824"/>
                  </a:lnTo>
                  <a:lnTo>
                    <a:pt x="751" y="840"/>
                  </a:lnTo>
                  <a:lnTo>
                    <a:pt x="745" y="854"/>
                  </a:lnTo>
                  <a:lnTo>
                    <a:pt x="738" y="867"/>
                  </a:lnTo>
                  <a:lnTo>
                    <a:pt x="729" y="880"/>
                  </a:lnTo>
                  <a:lnTo>
                    <a:pt x="719" y="891"/>
                  </a:lnTo>
                  <a:lnTo>
                    <a:pt x="709" y="901"/>
                  </a:lnTo>
                  <a:lnTo>
                    <a:pt x="688" y="923"/>
                  </a:lnTo>
                  <a:lnTo>
                    <a:pt x="666" y="943"/>
                  </a:lnTo>
                  <a:lnTo>
                    <a:pt x="655" y="953"/>
                  </a:lnTo>
                  <a:lnTo>
                    <a:pt x="646" y="963"/>
                  </a:lnTo>
                  <a:lnTo>
                    <a:pt x="636" y="973"/>
                  </a:lnTo>
                  <a:lnTo>
                    <a:pt x="629" y="984"/>
                  </a:lnTo>
                  <a:lnTo>
                    <a:pt x="625" y="991"/>
                  </a:lnTo>
                  <a:lnTo>
                    <a:pt x="624" y="998"/>
                  </a:lnTo>
                  <a:lnTo>
                    <a:pt x="624" y="1004"/>
                  </a:lnTo>
                  <a:lnTo>
                    <a:pt x="625" y="1010"/>
                  </a:lnTo>
                  <a:lnTo>
                    <a:pt x="629" y="1021"/>
                  </a:lnTo>
                  <a:lnTo>
                    <a:pt x="634" y="1033"/>
                  </a:lnTo>
                  <a:lnTo>
                    <a:pt x="629" y="1045"/>
                  </a:lnTo>
                  <a:lnTo>
                    <a:pt x="625" y="1057"/>
                  </a:lnTo>
                  <a:lnTo>
                    <a:pt x="632" y="1064"/>
                  </a:lnTo>
                  <a:lnTo>
                    <a:pt x="636" y="1073"/>
                  </a:lnTo>
                  <a:lnTo>
                    <a:pt x="639" y="1083"/>
                  </a:lnTo>
                  <a:lnTo>
                    <a:pt x="641" y="1095"/>
                  </a:lnTo>
                  <a:lnTo>
                    <a:pt x="639" y="1108"/>
                  </a:lnTo>
                  <a:lnTo>
                    <a:pt x="638" y="1120"/>
                  </a:lnTo>
                  <a:lnTo>
                    <a:pt x="635" y="1128"/>
                  </a:lnTo>
                  <a:lnTo>
                    <a:pt x="632" y="1135"/>
                  </a:lnTo>
                  <a:lnTo>
                    <a:pt x="628" y="1141"/>
                  </a:lnTo>
                  <a:lnTo>
                    <a:pt x="624" y="1147"/>
                  </a:lnTo>
                  <a:lnTo>
                    <a:pt x="619" y="1151"/>
                  </a:lnTo>
                  <a:lnTo>
                    <a:pt x="614" y="1154"/>
                  </a:lnTo>
                  <a:lnTo>
                    <a:pt x="602" y="1161"/>
                  </a:lnTo>
                  <a:lnTo>
                    <a:pt x="591" y="1168"/>
                  </a:lnTo>
                  <a:lnTo>
                    <a:pt x="586" y="1173"/>
                  </a:lnTo>
                  <a:lnTo>
                    <a:pt x="582" y="1178"/>
                  </a:lnTo>
                  <a:lnTo>
                    <a:pt x="578" y="1184"/>
                  </a:lnTo>
                  <a:lnTo>
                    <a:pt x="574" y="1193"/>
                  </a:lnTo>
                  <a:lnTo>
                    <a:pt x="572" y="1200"/>
                  </a:lnTo>
                  <a:lnTo>
                    <a:pt x="572" y="1207"/>
                  </a:lnTo>
                  <a:lnTo>
                    <a:pt x="574" y="1214"/>
                  </a:lnTo>
                  <a:lnTo>
                    <a:pt x="575" y="1221"/>
                  </a:lnTo>
                  <a:lnTo>
                    <a:pt x="576" y="1227"/>
                  </a:lnTo>
                  <a:lnTo>
                    <a:pt x="576" y="1234"/>
                  </a:lnTo>
                  <a:lnTo>
                    <a:pt x="576" y="1241"/>
                  </a:lnTo>
                  <a:lnTo>
                    <a:pt x="576" y="1248"/>
                  </a:lnTo>
                  <a:lnTo>
                    <a:pt x="568" y="1250"/>
                  </a:lnTo>
                  <a:lnTo>
                    <a:pt x="561" y="1254"/>
                  </a:lnTo>
                  <a:lnTo>
                    <a:pt x="555" y="1258"/>
                  </a:lnTo>
                  <a:lnTo>
                    <a:pt x="549" y="1263"/>
                  </a:lnTo>
                  <a:lnTo>
                    <a:pt x="554" y="1271"/>
                  </a:lnTo>
                  <a:lnTo>
                    <a:pt x="555" y="1282"/>
                  </a:lnTo>
                  <a:lnTo>
                    <a:pt x="551" y="1287"/>
                  </a:lnTo>
                  <a:lnTo>
                    <a:pt x="546" y="1290"/>
                  </a:lnTo>
                  <a:lnTo>
                    <a:pt x="544" y="1294"/>
                  </a:lnTo>
                  <a:lnTo>
                    <a:pt x="542" y="1298"/>
                  </a:lnTo>
                  <a:lnTo>
                    <a:pt x="539" y="1307"/>
                  </a:lnTo>
                  <a:lnTo>
                    <a:pt x="534" y="1318"/>
                  </a:lnTo>
                  <a:lnTo>
                    <a:pt x="525" y="1331"/>
                  </a:lnTo>
                  <a:lnTo>
                    <a:pt x="515" y="1341"/>
                  </a:lnTo>
                  <a:lnTo>
                    <a:pt x="504" y="1350"/>
                  </a:lnTo>
                  <a:lnTo>
                    <a:pt x="491" y="1355"/>
                  </a:lnTo>
                  <a:lnTo>
                    <a:pt x="461" y="1362"/>
                  </a:lnTo>
                  <a:lnTo>
                    <a:pt x="427" y="1370"/>
                  </a:lnTo>
                  <a:lnTo>
                    <a:pt x="417" y="1372"/>
                  </a:lnTo>
                  <a:lnTo>
                    <a:pt x="408" y="1374"/>
                  </a:lnTo>
                  <a:lnTo>
                    <a:pt x="404" y="1375"/>
                  </a:lnTo>
                  <a:lnTo>
                    <a:pt x="399" y="1375"/>
                  </a:lnTo>
                  <a:lnTo>
                    <a:pt x="394" y="1374"/>
                  </a:lnTo>
                  <a:lnTo>
                    <a:pt x="389" y="1371"/>
                  </a:lnTo>
                  <a:lnTo>
                    <a:pt x="388" y="1351"/>
                  </a:lnTo>
                  <a:lnTo>
                    <a:pt x="384" y="1330"/>
                  </a:lnTo>
                  <a:lnTo>
                    <a:pt x="371" y="1310"/>
                  </a:lnTo>
                  <a:lnTo>
                    <a:pt x="358" y="1291"/>
                  </a:lnTo>
                  <a:lnTo>
                    <a:pt x="354" y="1267"/>
                  </a:lnTo>
                  <a:lnTo>
                    <a:pt x="351" y="1241"/>
                  </a:lnTo>
                  <a:lnTo>
                    <a:pt x="351" y="1228"/>
                  </a:lnTo>
                  <a:lnTo>
                    <a:pt x="348" y="1217"/>
                  </a:lnTo>
                  <a:lnTo>
                    <a:pt x="347" y="1204"/>
                  </a:lnTo>
                  <a:lnTo>
                    <a:pt x="342" y="1194"/>
                  </a:lnTo>
                  <a:lnTo>
                    <a:pt x="332" y="1183"/>
                  </a:lnTo>
                  <a:lnTo>
                    <a:pt x="322" y="1173"/>
                  </a:lnTo>
                  <a:lnTo>
                    <a:pt x="319" y="1158"/>
                  </a:lnTo>
                  <a:lnTo>
                    <a:pt x="319" y="1147"/>
                  </a:lnTo>
                  <a:lnTo>
                    <a:pt x="322" y="1135"/>
                  </a:lnTo>
                  <a:lnTo>
                    <a:pt x="325" y="1124"/>
                  </a:lnTo>
                  <a:lnTo>
                    <a:pt x="335" y="1105"/>
                  </a:lnTo>
                  <a:lnTo>
                    <a:pt x="342" y="1088"/>
                  </a:lnTo>
                  <a:lnTo>
                    <a:pt x="344" y="1078"/>
                  </a:lnTo>
                  <a:lnTo>
                    <a:pt x="344" y="1065"/>
                  </a:lnTo>
                  <a:lnTo>
                    <a:pt x="341" y="1051"/>
                  </a:lnTo>
                  <a:lnTo>
                    <a:pt x="337" y="1037"/>
                  </a:lnTo>
                  <a:lnTo>
                    <a:pt x="328" y="1011"/>
                  </a:lnTo>
                  <a:lnTo>
                    <a:pt x="321" y="994"/>
                  </a:lnTo>
                  <a:lnTo>
                    <a:pt x="307" y="980"/>
                  </a:lnTo>
                  <a:lnTo>
                    <a:pt x="294" y="967"/>
                  </a:lnTo>
                  <a:lnTo>
                    <a:pt x="291" y="960"/>
                  </a:lnTo>
                  <a:lnTo>
                    <a:pt x="289" y="953"/>
                  </a:lnTo>
                  <a:lnTo>
                    <a:pt x="289" y="944"/>
                  </a:lnTo>
                  <a:lnTo>
                    <a:pt x="289" y="937"/>
                  </a:lnTo>
                  <a:lnTo>
                    <a:pt x="292" y="921"/>
                  </a:lnTo>
                  <a:lnTo>
                    <a:pt x="295" y="907"/>
                  </a:lnTo>
                  <a:lnTo>
                    <a:pt x="297" y="901"/>
                  </a:lnTo>
                  <a:lnTo>
                    <a:pt x="295" y="896"/>
                  </a:lnTo>
                  <a:lnTo>
                    <a:pt x="294" y="890"/>
                  </a:lnTo>
                  <a:lnTo>
                    <a:pt x="291" y="886"/>
                  </a:lnTo>
                  <a:lnTo>
                    <a:pt x="285" y="881"/>
                  </a:lnTo>
                  <a:lnTo>
                    <a:pt x="278" y="880"/>
                  </a:lnTo>
                  <a:lnTo>
                    <a:pt x="268" y="877"/>
                  </a:lnTo>
                  <a:lnTo>
                    <a:pt x="254" y="877"/>
                  </a:lnTo>
                  <a:lnTo>
                    <a:pt x="254" y="871"/>
                  </a:lnTo>
                  <a:lnTo>
                    <a:pt x="252" y="866"/>
                  </a:lnTo>
                  <a:lnTo>
                    <a:pt x="241" y="863"/>
                  </a:lnTo>
                  <a:lnTo>
                    <a:pt x="231" y="861"/>
                  </a:lnTo>
                  <a:lnTo>
                    <a:pt x="221" y="861"/>
                  </a:lnTo>
                  <a:lnTo>
                    <a:pt x="214" y="863"/>
                  </a:lnTo>
                  <a:lnTo>
                    <a:pt x="195" y="868"/>
                  </a:lnTo>
                  <a:lnTo>
                    <a:pt x="175" y="876"/>
                  </a:lnTo>
                  <a:lnTo>
                    <a:pt x="162" y="876"/>
                  </a:lnTo>
                  <a:lnTo>
                    <a:pt x="150" y="874"/>
                  </a:lnTo>
                  <a:lnTo>
                    <a:pt x="138" y="873"/>
                  </a:lnTo>
                  <a:lnTo>
                    <a:pt x="125" y="873"/>
                  </a:lnTo>
                  <a:lnTo>
                    <a:pt x="121" y="876"/>
                  </a:lnTo>
                  <a:lnTo>
                    <a:pt x="117" y="878"/>
                  </a:lnTo>
                  <a:lnTo>
                    <a:pt x="111" y="880"/>
                  </a:lnTo>
                  <a:lnTo>
                    <a:pt x="102" y="881"/>
                  </a:lnTo>
                  <a:lnTo>
                    <a:pt x="90" y="870"/>
                  </a:lnTo>
                  <a:lnTo>
                    <a:pt x="77" y="860"/>
                  </a:lnTo>
                  <a:lnTo>
                    <a:pt x="64" y="848"/>
                  </a:lnTo>
                  <a:lnTo>
                    <a:pt x="51" y="837"/>
                  </a:lnTo>
                  <a:lnTo>
                    <a:pt x="48" y="827"/>
                  </a:lnTo>
                  <a:lnTo>
                    <a:pt x="44" y="817"/>
                  </a:lnTo>
                  <a:lnTo>
                    <a:pt x="37" y="810"/>
                  </a:lnTo>
                  <a:lnTo>
                    <a:pt x="25" y="801"/>
                  </a:lnTo>
                  <a:lnTo>
                    <a:pt x="14" y="793"/>
                  </a:lnTo>
                  <a:lnTo>
                    <a:pt x="8" y="784"/>
                  </a:lnTo>
                  <a:lnTo>
                    <a:pt x="8" y="774"/>
                  </a:lnTo>
                  <a:lnTo>
                    <a:pt x="10" y="763"/>
                  </a:lnTo>
                  <a:lnTo>
                    <a:pt x="5" y="759"/>
                  </a:lnTo>
                  <a:lnTo>
                    <a:pt x="1" y="756"/>
                  </a:lnTo>
                  <a:lnTo>
                    <a:pt x="0" y="750"/>
                  </a:lnTo>
                  <a:lnTo>
                    <a:pt x="1" y="744"/>
                  </a:lnTo>
                  <a:lnTo>
                    <a:pt x="2" y="740"/>
                  </a:lnTo>
                  <a:lnTo>
                    <a:pt x="5" y="734"/>
                  </a:lnTo>
                  <a:lnTo>
                    <a:pt x="11" y="726"/>
                  </a:lnTo>
                  <a:lnTo>
                    <a:pt x="15" y="717"/>
                  </a:lnTo>
                  <a:lnTo>
                    <a:pt x="17" y="709"/>
                  </a:lnTo>
                  <a:lnTo>
                    <a:pt x="17" y="700"/>
                  </a:lnTo>
                  <a:lnTo>
                    <a:pt x="15" y="693"/>
                  </a:lnTo>
                  <a:lnTo>
                    <a:pt x="14" y="687"/>
                  </a:lnTo>
                  <a:lnTo>
                    <a:pt x="8" y="676"/>
                  </a:lnTo>
                  <a:lnTo>
                    <a:pt x="5" y="663"/>
                  </a:lnTo>
                  <a:lnTo>
                    <a:pt x="14" y="644"/>
                  </a:lnTo>
                  <a:lnTo>
                    <a:pt x="24" y="624"/>
                  </a:lnTo>
                  <a:lnTo>
                    <a:pt x="30" y="614"/>
                  </a:lnTo>
                  <a:lnTo>
                    <a:pt x="35" y="606"/>
                  </a:lnTo>
                  <a:lnTo>
                    <a:pt x="42" y="597"/>
                  </a:lnTo>
                  <a:lnTo>
                    <a:pt x="51" y="591"/>
                  </a:lnTo>
                  <a:lnTo>
                    <a:pt x="60" y="584"/>
                  </a:lnTo>
                  <a:lnTo>
                    <a:pt x="70" y="579"/>
                  </a:lnTo>
                  <a:lnTo>
                    <a:pt x="80" y="573"/>
                  </a:lnTo>
                  <a:lnTo>
                    <a:pt x="87" y="564"/>
                  </a:lnTo>
                  <a:lnTo>
                    <a:pt x="88" y="549"/>
                  </a:lnTo>
                  <a:lnTo>
                    <a:pt x="90" y="534"/>
                  </a:lnTo>
                  <a:lnTo>
                    <a:pt x="92" y="529"/>
                  </a:lnTo>
                  <a:lnTo>
                    <a:pt x="97" y="524"/>
                  </a:lnTo>
                  <a:lnTo>
                    <a:pt x="100" y="520"/>
                  </a:lnTo>
                  <a:lnTo>
                    <a:pt x="104" y="517"/>
                  </a:lnTo>
                  <a:lnTo>
                    <a:pt x="112" y="513"/>
                  </a:lnTo>
                  <a:lnTo>
                    <a:pt x="121" y="509"/>
                  </a:lnTo>
                  <a:lnTo>
                    <a:pt x="124" y="506"/>
                  </a:lnTo>
                  <a:lnTo>
                    <a:pt x="128" y="503"/>
                  </a:lnTo>
                  <a:lnTo>
                    <a:pt x="131" y="499"/>
                  </a:lnTo>
                  <a:lnTo>
                    <a:pt x="132" y="494"/>
                  </a:lnTo>
                  <a:lnTo>
                    <a:pt x="134" y="489"/>
                  </a:lnTo>
                  <a:lnTo>
                    <a:pt x="135" y="483"/>
                  </a:lnTo>
                  <a:lnTo>
                    <a:pt x="134" y="474"/>
                  </a:lnTo>
                  <a:lnTo>
                    <a:pt x="132" y="464"/>
                  </a:lnTo>
                  <a:lnTo>
                    <a:pt x="118" y="466"/>
                  </a:lnTo>
                  <a:lnTo>
                    <a:pt x="104" y="466"/>
                  </a:lnTo>
                  <a:lnTo>
                    <a:pt x="102" y="449"/>
                  </a:lnTo>
                  <a:lnTo>
                    <a:pt x="105" y="432"/>
                  </a:lnTo>
                  <a:lnTo>
                    <a:pt x="107" y="423"/>
                  </a:lnTo>
                  <a:lnTo>
                    <a:pt x="110" y="416"/>
                  </a:lnTo>
                  <a:lnTo>
                    <a:pt x="114" y="410"/>
                  </a:lnTo>
                  <a:lnTo>
                    <a:pt x="118" y="404"/>
                  </a:lnTo>
                  <a:lnTo>
                    <a:pt x="115" y="402"/>
                  </a:lnTo>
                  <a:lnTo>
                    <a:pt x="112" y="399"/>
                  </a:lnTo>
                  <a:lnTo>
                    <a:pt x="111" y="394"/>
                  </a:lnTo>
                  <a:lnTo>
                    <a:pt x="110" y="389"/>
                  </a:lnTo>
                  <a:lnTo>
                    <a:pt x="128" y="386"/>
                  </a:lnTo>
                  <a:lnTo>
                    <a:pt x="151" y="384"/>
                  </a:lnTo>
                  <a:lnTo>
                    <a:pt x="161" y="384"/>
                  </a:lnTo>
                  <a:lnTo>
                    <a:pt x="172" y="383"/>
                  </a:lnTo>
                  <a:lnTo>
                    <a:pt x="181" y="382"/>
                  </a:lnTo>
                  <a:lnTo>
                    <a:pt x="190" y="379"/>
                  </a:lnTo>
                  <a:lnTo>
                    <a:pt x="191" y="369"/>
                  </a:lnTo>
                  <a:lnTo>
                    <a:pt x="190" y="359"/>
                  </a:lnTo>
                  <a:lnTo>
                    <a:pt x="188" y="352"/>
                  </a:lnTo>
                  <a:lnTo>
                    <a:pt x="184" y="344"/>
                  </a:lnTo>
                  <a:lnTo>
                    <a:pt x="180" y="339"/>
                  </a:lnTo>
                  <a:lnTo>
                    <a:pt x="172" y="334"/>
                  </a:lnTo>
                  <a:lnTo>
                    <a:pt x="165" y="330"/>
                  </a:lnTo>
                  <a:lnTo>
                    <a:pt x="158" y="329"/>
                  </a:lnTo>
                  <a:lnTo>
                    <a:pt x="158" y="324"/>
                  </a:lnTo>
                  <a:lnTo>
                    <a:pt x="158" y="322"/>
                  </a:lnTo>
                  <a:lnTo>
                    <a:pt x="160" y="322"/>
                  </a:lnTo>
                  <a:lnTo>
                    <a:pt x="161" y="322"/>
                  </a:lnTo>
                  <a:lnTo>
                    <a:pt x="167" y="320"/>
                  </a:lnTo>
                  <a:lnTo>
                    <a:pt x="172" y="320"/>
                  </a:lnTo>
                  <a:lnTo>
                    <a:pt x="178" y="322"/>
                  </a:lnTo>
                  <a:lnTo>
                    <a:pt x="184" y="323"/>
                  </a:lnTo>
                  <a:lnTo>
                    <a:pt x="184" y="316"/>
                  </a:lnTo>
                  <a:lnTo>
                    <a:pt x="184" y="310"/>
                  </a:lnTo>
                  <a:lnTo>
                    <a:pt x="197" y="312"/>
                  </a:lnTo>
                  <a:lnTo>
                    <a:pt x="204" y="310"/>
                  </a:lnTo>
                  <a:lnTo>
                    <a:pt x="210" y="309"/>
                  </a:lnTo>
                  <a:lnTo>
                    <a:pt x="214" y="306"/>
                  </a:lnTo>
                  <a:lnTo>
                    <a:pt x="221" y="297"/>
                  </a:lnTo>
                  <a:lnTo>
                    <a:pt x="232" y="287"/>
                  </a:lnTo>
                  <a:lnTo>
                    <a:pt x="244" y="285"/>
                  </a:lnTo>
                  <a:lnTo>
                    <a:pt x="255" y="280"/>
                  </a:lnTo>
                  <a:lnTo>
                    <a:pt x="264" y="269"/>
                  </a:lnTo>
                  <a:lnTo>
                    <a:pt x="272" y="257"/>
                  </a:lnTo>
                  <a:lnTo>
                    <a:pt x="282" y="256"/>
                  </a:lnTo>
                  <a:lnTo>
                    <a:pt x="292" y="255"/>
                  </a:lnTo>
                  <a:lnTo>
                    <a:pt x="289" y="247"/>
                  </a:lnTo>
                  <a:lnTo>
                    <a:pt x="287" y="240"/>
                  </a:lnTo>
                  <a:lnTo>
                    <a:pt x="285" y="232"/>
                  </a:lnTo>
                  <a:lnTo>
                    <a:pt x="287" y="223"/>
                  </a:lnTo>
                  <a:lnTo>
                    <a:pt x="298" y="223"/>
                  </a:lnTo>
                  <a:lnTo>
                    <a:pt x="308" y="225"/>
                  </a:lnTo>
                  <a:lnTo>
                    <a:pt x="311" y="226"/>
                  </a:lnTo>
                  <a:lnTo>
                    <a:pt x="312" y="227"/>
                  </a:lnTo>
                  <a:lnTo>
                    <a:pt x="312" y="229"/>
                  </a:lnTo>
                  <a:lnTo>
                    <a:pt x="312" y="230"/>
                  </a:lnTo>
                  <a:lnTo>
                    <a:pt x="307" y="233"/>
                  </a:lnTo>
                  <a:lnTo>
                    <a:pt x="301" y="237"/>
                  </a:lnTo>
                  <a:lnTo>
                    <a:pt x="302" y="243"/>
                  </a:lnTo>
                  <a:lnTo>
                    <a:pt x="302" y="249"/>
                  </a:lnTo>
                  <a:lnTo>
                    <a:pt x="305" y="253"/>
                  </a:lnTo>
                  <a:lnTo>
                    <a:pt x="307" y="256"/>
                  </a:lnTo>
                  <a:lnTo>
                    <a:pt x="308" y="256"/>
                  </a:lnTo>
                  <a:lnTo>
                    <a:pt x="308" y="256"/>
                  </a:lnTo>
                  <a:lnTo>
                    <a:pt x="318" y="253"/>
                  </a:lnTo>
                  <a:lnTo>
                    <a:pt x="328" y="250"/>
                  </a:lnTo>
                  <a:lnTo>
                    <a:pt x="334" y="256"/>
                  </a:lnTo>
                  <a:lnTo>
                    <a:pt x="339" y="260"/>
                  </a:lnTo>
                  <a:lnTo>
                    <a:pt x="354" y="253"/>
                  </a:lnTo>
                  <a:lnTo>
                    <a:pt x="367" y="247"/>
                  </a:lnTo>
                  <a:lnTo>
                    <a:pt x="382" y="247"/>
                  </a:lnTo>
                  <a:lnTo>
                    <a:pt x="399" y="245"/>
                  </a:lnTo>
                  <a:lnTo>
                    <a:pt x="405" y="230"/>
                  </a:lnTo>
                  <a:lnTo>
                    <a:pt x="412" y="216"/>
                  </a:lnTo>
                  <a:lnTo>
                    <a:pt x="419" y="215"/>
                  </a:lnTo>
                  <a:lnTo>
                    <a:pt x="425" y="216"/>
                  </a:lnTo>
                  <a:lnTo>
                    <a:pt x="431" y="219"/>
                  </a:lnTo>
                  <a:lnTo>
                    <a:pt x="435" y="220"/>
                  </a:lnTo>
                  <a:lnTo>
                    <a:pt x="437" y="217"/>
                  </a:lnTo>
                  <a:lnTo>
                    <a:pt x="439" y="215"/>
                  </a:lnTo>
                  <a:lnTo>
                    <a:pt x="434" y="207"/>
                  </a:lnTo>
                  <a:lnTo>
                    <a:pt x="429" y="202"/>
                  </a:lnTo>
                  <a:lnTo>
                    <a:pt x="429" y="197"/>
                  </a:lnTo>
                  <a:lnTo>
                    <a:pt x="429" y="192"/>
                  </a:lnTo>
                  <a:lnTo>
                    <a:pt x="444" y="195"/>
                  </a:lnTo>
                  <a:lnTo>
                    <a:pt x="458" y="195"/>
                  </a:lnTo>
                  <a:lnTo>
                    <a:pt x="465" y="195"/>
                  </a:lnTo>
                  <a:lnTo>
                    <a:pt x="471" y="192"/>
                  </a:lnTo>
                  <a:lnTo>
                    <a:pt x="475" y="189"/>
                  </a:lnTo>
                  <a:lnTo>
                    <a:pt x="479" y="183"/>
                  </a:lnTo>
                  <a:lnTo>
                    <a:pt x="471" y="182"/>
                  </a:lnTo>
                  <a:lnTo>
                    <a:pt x="462" y="180"/>
                  </a:lnTo>
                  <a:lnTo>
                    <a:pt x="452" y="182"/>
                  </a:lnTo>
                  <a:lnTo>
                    <a:pt x="444" y="182"/>
                  </a:lnTo>
                  <a:lnTo>
                    <a:pt x="434" y="182"/>
                  </a:lnTo>
                  <a:lnTo>
                    <a:pt x="424" y="182"/>
                  </a:lnTo>
                  <a:lnTo>
                    <a:pt x="415" y="180"/>
                  </a:lnTo>
                  <a:lnTo>
                    <a:pt x="407" y="176"/>
                  </a:lnTo>
                  <a:lnTo>
                    <a:pt x="407" y="175"/>
                  </a:lnTo>
                  <a:lnTo>
                    <a:pt x="407" y="173"/>
                  </a:lnTo>
                  <a:lnTo>
                    <a:pt x="407" y="165"/>
                  </a:lnTo>
                  <a:lnTo>
                    <a:pt x="405" y="155"/>
                  </a:lnTo>
                  <a:lnTo>
                    <a:pt x="421" y="145"/>
                  </a:lnTo>
                  <a:lnTo>
                    <a:pt x="435" y="133"/>
                  </a:lnTo>
                  <a:lnTo>
                    <a:pt x="434" y="127"/>
                  </a:lnTo>
                  <a:lnTo>
                    <a:pt x="434" y="125"/>
                  </a:lnTo>
                  <a:lnTo>
                    <a:pt x="431" y="122"/>
                  </a:lnTo>
                  <a:lnTo>
                    <a:pt x="429" y="119"/>
                  </a:lnTo>
                  <a:lnTo>
                    <a:pt x="428" y="119"/>
                  </a:lnTo>
                  <a:lnTo>
                    <a:pt x="428" y="119"/>
                  </a:lnTo>
                  <a:lnTo>
                    <a:pt x="419" y="120"/>
                  </a:lnTo>
                  <a:lnTo>
                    <a:pt x="411" y="123"/>
                  </a:lnTo>
                  <a:lnTo>
                    <a:pt x="402" y="127"/>
                  </a:lnTo>
                  <a:lnTo>
                    <a:pt x="395" y="133"/>
                  </a:lnTo>
                  <a:lnTo>
                    <a:pt x="381" y="146"/>
                  </a:lnTo>
                  <a:lnTo>
                    <a:pt x="369" y="156"/>
                  </a:lnTo>
                  <a:lnTo>
                    <a:pt x="369" y="166"/>
                  </a:lnTo>
                  <a:lnTo>
                    <a:pt x="371" y="175"/>
                  </a:lnTo>
                  <a:lnTo>
                    <a:pt x="372" y="179"/>
                  </a:lnTo>
                  <a:lnTo>
                    <a:pt x="377" y="182"/>
                  </a:lnTo>
                  <a:lnTo>
                    <a:pt x="381" y="185"/>
                  </a:lnTo>
                  <a:lnTo>
                    <a:pt x="385" y="186"/>
                  </a:lnTo>
                  <a:lnTo>
                    <a:pt x="384" y="189"/>
                  </a:lnTo>
                  <a:lnTo>
                    <a:pt x="384" y="192"/>
                  </a:lnTo>
                  <a:lnTo>
                    <a:pt x="372" y="196"/>
                  </a:lnTo>
                  <a:lnTo>
                    <a:pt x="362" y="202"/>
                  </a:lnTo>
                  <a:lnTo>
                    <a:pt x="365" y="209"/>
                  </a:lnTo>
                  <a:lnTo>
                    <a:pt x="364" y="216"/>
                  </a:lnTo>
                  <a:lnTo>
                    <a:pt x="361" y="223"/>
                  </a:lnTo>
                  <a:lnTo>
                    <a:pt x="357" y="229"/>
                  </a:lnTo>
                  <a:lnTo>
                    <a:pt x="349" y="230"/>
                  </a:lnTo>
                  <a:lnTo>
                    <a:pt x="342" y="232"/>
                  </a:lnTo>
                  <a:lnTo>
                    <a:pt x="342" y="236"/>
                  </a:lnTo>
                  <a:lnTo>
                    <a:pt x="341" y="237"/>
                  </a:lnTo>
                  <a:lnTo>
                    <a:pt x="341" y="240"/>
                  </a:lnTo>
                  <a:lnTo>
                    <a:pt x="338" y="242"/>
                  </a:lnTo>
                  <a:lnTo>
                    <a:pt x="334" y="237"/>
                  </a:lnTo>
                  <a:lnTo>
                    <a:pt x="331" y="233"/>
                  </a:lnTo>
                  <a:lnTo>
                    <a:pt x="327" y="227"/>
                  </a:lnTo>
                  <a:lnTo>
                    <a:pt x="324" y="220"/>
                  </a:lnTo>
                  <a:lnTo>
                    <a:pt x="321" y="206"/>
                  </a:lnTo>
                  <a:lnTo>
                    <a:pt x="319" y="192"/>
                  </a:lnTo>
                  <a:lnTo>
                    <a:pt x="311" y="193"/>
                  </a:lnTo>
                  <a:lnTo>
                    <a:pt x="304" y="195"/>
                  </a:lnTo>
                  <a:lnTo>
                    <a:pt x="299" y="197"/>
                  </a:lnTo>
                  <a:lnTo>
                    <a:pt x="294" y="200"/>
                  </a:lnTo>
                  <a:lnTo>
                    <a:pt x="289" y="203"/>
                  </a:lnTo>
                  <a:lnTo>
                    <a:pt x="285" y="205"/>
                  </a:lnTo>
                  <a:lnTo>
                    <a:pt x="278" y="207"/>
                  </a:lnTo>
                  <a:lnTo>
                    <a:pt x="271" y="207"/>
                  </a:lnTo>
                  <a:lnTo>
                    <a:pt x="271" y="206"/>
                  </a:lnTo>
                  <a:lnTo>
                    <a:pt x="271" y="205"/>
                  </a:lnTo>
                  <a:lnTo>
                    <a:pt x="267" y="197"/>
                  </a:lnTo>
                  <a:lnTo>
                    <a:pt x="262" y="186"/>
                  </a:lnTo>
                  <a:lnTo>
                    <a:pt x="259" y="175"/>
                  </a:lnTo>
                  <a:lnTo>
                    <a:pt x="258" y="166"/>
                  </a:lnTo>
                  <a:lnTo>
                    <a:pt x="271" y="160"/>
                  </a:lnTo>
                  <a:lnTo>
                    <a:pt x="287" y="153"/>
                  </a:lnTo>
                  <a:lnTo>
                    <a:pt x="301" y="147"/>
                  </a:lnTo>
                  <a:lnTo>
                    <a:pt x="314" y="139"/>
                  </a:lnTo>
                  <a:lnTo>
                    <a:pt x="325" y="123"/>
                  </a:lnTo>
                  <a:lnTo>
                    <a:pt x="344" y="97"/>
                  </a:lnTo>
                  <a:lnTo>
                    <a:pt x="354" y="87"/>
                  </a:lnTo>
                  <a:lnTo>
                    <a:pt x="364" y="79"/>
                  </a:lnTo>
                  <a:lnTo>
                    <a:pt x="368" y="77"/>
                  </a:lnTo>
                  <a:lnTo>
                    <a:pt x="371" y="77"/>
                  </a:lnTo>
                  <a:lnTo>
                    <a:pt x="374" y="79"/>
                  </a:lnTo>
                  <a:lnTo>
                    <a:pt x="377" y="83"/>
                  </a:lnTo>
                  <a:lnTo>
                    <a:pt x="387" y="76"/>
                  </a:lnTo>
                  <a:lnTo>
                    <a:pt x="398" y="72"/>
                  </a:lnTo>
                  <a:lnTo>
                    <a:pt x="409" y="69"/>
                  </a:lnTo>
                  <a:lnTo>
                    <a:pt x="419" y="67"/>
                  </a:lnTo>
                  <a:lnTo>
                    <a:pt x="442" y="67"/>
                  </a:lnTo>
                  <a:lnTo>
                    <a:pt x="467" y="70"/>
                  </a:lnTo>
                  <a:lnTo>
                    <a:pt x="467" y="75"/>
                  </a:lnTo>
                  <a:lnTo>
                    <a:pt x="465" y="79"/>
                  </a:lnTo>
                  <a:lnTo>
                    <a:pt x="481" y="79"/>
                  </a:lnTo>
                  <a:lnTo>
                    <a:pt x="495" y="80"/>
                  </a:lnTo>
                  <a:lnTo>
                    <a:pt x="509" y="82"/>
                  </a:lnTo>
                  <a:lnTo>
                    <a:pt x="524" y="86"/>
                  </a:lnTo>
                  <a:lnTo>
                    <a:pt x="536" y="90"/>
                  </a:lnTo>
                  <a:lnTo>
                    <a:pt x="549" y="96"/>
                  </a:lnTo>
                  <a:lnTo>
                    <a:pt x="559" y="103"/>
                  </a:lnTo>
                  <a:lnTo>
                    <a:pt x="566" y="113"/>
                  </a:lnTo>
                  <a:lnTo>
                    <a:pt x="565" y="115"/>
                  </a:lnTo>
                  <a:lnTo>
                    <a:pt x="562" y="116"/>
                  </a:lnTo>
                  <a:lnTo>
                    <a:pt x="554" y="117"/>
                  </a:lnTo>
                  <a:lnTo>
                    <a:pt x="545" y="117"/>
                  </a:lnTo>
                  <a:lnTo>
                    <a:pt x="536" y="117"/>
                  </a:lnTo>
                  <a:lnTo>
                    <a:pt x="528" y="115"/>
                  </a:lnTo>
                  <a:lnTo>
                    <a:pt x="509" y="109"/>
                  </a:lnTo>
                  <a:lnTo>
                    <a:pt x="494" y="106"/>
                  </a:lnTo>
                  <a:lnTo>
                    <a:pt x="494" y="106"/>
                  </a:lnTo>
                  <a:lnTo>
                    <a:pt x="494" y="107"/>
                  </a:lnTo>
                  <a:lnTo>
                    <a:pt x="504" y="119"/>
                  </a:lnTo>
                  <a:lnTo>
                    <a:pt x="514" y="130"/>
                  </a:lnTo>
                  <a:lnTo>
                    <a:pt x="519" y="135"/>
                  </a:lnTo>
                  <a:lnTo>
                    <a:pt x="525" y="139"/>
                  </a:lnTo>
                  <a:lnTo>
                    <a:pt x="534" y="143"/>
                  </a:lnTo>
                  <a:lnTo>
                    <a:pt x="542" y="145"/>
                  </a:lnTo>
                  <a:lnTo>
                    <a:pt x="538" y="137"/>
                  </a:lnTo>
                  <a:lnTo>
                    <a:pt x="535" y="129"/>
                  </a:lnTo>
                  <a:lnTo>
                    <a:pt x="536" y="127"/>
                  </a:lnTo>
                  <a:lnTo>
                    <a:pt x="538" y="126"/>
                  </a:lnTo>
                  <a:lnTo>
                    <a:pt x="549" y="132"/>
                  </a:lnTo>
                  <a:lnTo>
                    <a:pt x="562" y="135"/>
                  </a:lnTo>
                  <a:lnTo>
                    <a:pt x="562" y="133"/>
                  </a:lnTo>
                  <a:lnTo>
                    <a:pt x="562" y="130"/>
                  </a:lnTo>
                  <a:lnTo>
                    <a:pt x="559" y="129"/>
                  </a:lnTo>
                  <a:lnTo>
                    <a:pt x="558" y="125"/>
                  </a:lnTo>
                  <a:lnTo>
                    <a:pt x="571" y="117"/>
                  </a:lnTo>
                  <a:lnTo>
                    <a:pt x="586" y="112"/>
                  </a:lnTo>
                  <a:lnTo>
                    <a:pt x="585" y="99"/>
                  </a:lnTo>
                  <a:lnTo>
                    <a:pt x="584" y="87"/>
                  </a:lnTo>
                  <a:lnTo>
                    <a:pt x="596" y="90"/>
                  </a:lnTo>
                  <a:lnTo>
                    <a:pt x="606" y="93"/>
                  </a:lnTo>
                  <a:lnTo>
                    <a:pt x="608" y="95"/>
                  </a:lnTo>
                  <a:lnTo>
                    <a:pt x="608" y="96"/>
                  </a:lnTo>
                  <a:lnTo>
                    <a:pt x="608" y="97"/>
                  </a:lnTo>
                  <a:lnTo>
                    <a:pt x="606" y="99"/>
                  </a:lnTo>
                  <a:lnTo>
                    <a:pt x="604" y="100"/>
                  </a:lnTo>
                  <a:lnTo>
                    <a:pt x="599" y="100"/>
                  </a:lnTo>
                  <a:lnTo>
                    <a:pt x="599" y="106"/>
                  </a:lnTo>
                  <a:lnTo>
                    <a:pt x="599" y="110"/>
                  </a:lnTo>
                  <a:lnTo>
                    <a:pt x="608" y="109"/>
                  </a:lnTo>
                  <a:lnTo>
                    <a:pt x="616" y="106"/>
                  </a:lnTo>
                  <a:lnTo>
                    <a:pt x="624" y="103"/>
                  </a:lnTo>
                  <a:lnTo>
                    <a:pt x="629" y="99"/>
                  </a:lnTo>
                  <a:lnTo>
                    <a:pt x="636" y="95"/>
                  </a:lnTo>
                  <a:lnTo>
                    <a:pt x="645" y="92"/>
                  </a:lnTo>
                  <a:lnTo>
                    <a:pt x="654" y="89"/>
                  </a:lnTo>
                  <a:lnTo>
                    <a:pt x="665" y="87"/>
                  </a:lnTo>
                  <a:lnTo>
                    <a:pt x="665" y="92"/>
                  </a:lnTo>
                  <a:lnTo>
                    <a:pt x="665" y="95"/>
                  </a:lnTo>
                  <a:lnTo>
                    <a:pt x="679" y="95"/>
                  </a:lnTo>
                  <a:lnTo>
                    <a:pt x="694" y="92"/>
                  </a:lnTo>
                  <a:lnTo>
                    <a:pt x="708" y="89"/>
                  </a:lnTo>
                  <a:lnTo>
                    <a:pt x="719" y="85"/>
                  </a:lnTo>
                  <a:lnTo>
                    <a:pt x="718" y="83"/>
                  </a:lnTo>
                  <a:lnTo>
                    <a:pt x="716" y="80"/>
                  </a:lnTo>
                  <a:lnTo>
                    <a:pt x="706" y="79"/>
                  </a:lnTo>
                  <a:lnTo>
                    <a:pt x="698" y="76"/>
                  </a:lnTo>
                  <a:lnTo>
                    <a:pt x="696" y="70"/>
                  </a:lnTo>
                  <a:lnTo>
                    <a:pt x="696" y="66"/>
                  </a:lnTo>
                  <a:lnTo>
                    <a:pt x="718" y="72"/>
                  </a:lnTo>
                  <a:lnTo>
                    <a:pt x="741" y="79"/>
                  </a:lnTo>
                  <a:lnTo>
                    <a:pt x="763" y="87"/>
                  </a:lnTo>
                  <a:lnTo>
                    <a:pt x="786" y="93"/>
                  </a:lnTo>
                  <a:lnTo>
                    <a:pt x="789" y="92"/>
                  </a:lnTo>
                  <a:lnTo>
                    <a:pt x="791" y="89"/>
                  </a:lnTo>
                  <a:lnTo>
                    <a:pt x="773" y="79"/>
                  </a:lnTo>
                  <a:lnTo>
                    <a:pt x="759" y="70"/>
                  </a:lnTo>
                  <a:lnTo>
                    <a:pt x="759" y="62"/>
                  </a:lnTo>
                  <a:lnTo>
                    <a:pt x="761" y="55"/>
                  </a:lnTo>
                  <a:lnTo>
                    <a:pt x="763" y="49"/>
                  </a:lnTo>
                  <a:lnTo>
                    <a:pt x="765" y="45"/>
                  </a:lnTo>
                  <a:lnTo>
                    <a:pt x="768" y="43"/>
                  </a:lnTo>
                  <a:lnTo>
                    <a:pt x="771" y="40"/>
                  </a:lnTo>
                  <a:lnTo>
                    <a:pt x="782" y="45"/>
                  </a:lnTo>
                  <a:lnTo>
                    <a:pt x="795" y="48"/>
                  </a:lnTo>
                  <a:lnTo>
                    <a:pt x="796" y="56"/>
                  </a:lnTo>
                  <a:lnTo>
                    <a:pt x="799" y="63"/>
                  </a:lnTo>
                  <a:lnTo>
                    <a:pt x="803" y="69"/>
                  </a:lnTo>
                  <a:lnTo>
                    <a:pt x="809" y="75"/>
                  </a:lnTo>
                  <a:lnTo>
                    <a:pt x="815" y="80"/>
                  </a:lnTo>
                  <a:lnTo>
                    <a:pt x="819" y="86"/>
                  </a:lnTo>
                  <a:lnTo>
                    <a:pt x="823" y="92"/>
                  </a:lnTo>
                  <a:lnTo>
                    <a:pt x="826" y="97"/>
                  </a:lnTo>
                  <a:lnTo>
                    <a:pt x="821" y="103"/>
                  </a:lnTo>
                  <a:lnTo>
                    <a:pt x="815" y="110"/>
                  </a:lnTo>
                  <a:lnTo>
                    <a:pt x="818" y="113"/>
                  </a:lnTo>
                  <a:lnTo>
                    <a:pt x="821" y="117"/>
                  </a:lnTo>
                  <a:lnTo>
                    <a:pt x="825" y="117"/>
                  </a:lnTo>
                  <a:lnTo>
                    <a:pt x="829" y="117"/>
                  </a:lnTo>
                  <a:lnTo>
                    <a:pt x="835" y="112"/>
                  </a:lnTo>
                  <a:lnTo>
                    <a:pt x="839" y="107"/>
                  </a:lnTo>
                  <a:lnTo>
                    <a:pt x="839" y="97"/>
                  </a:lnTo>
                  <a:lnTo>
                    <a:pt x="835" y="90"/>
                  </a:lnTo>
                  <a:lnTo>
                    <a:pt x="835" y="90"/>
                  </a:lnTo>
                  <a:lnTo>
                    <a:pt x="835" y="89"/>
                  </a:lnTo>
                  <a:lnTo>
                    <a:pt x="846" y="90"/>
                  </a:lnTo>
                  <a:lnTo>
                    <a:pt x="855" y="92"/>
                  </a:lnTo>
                  <a:lnTo>
                    <a:pt x="856" y="96"/>
                  </a:lnTo>
                  <a:lnTo>
                    <a:pt x="856" y="97"/>
                  </a:lnTo>
                  <a:lnTo>
                    <a:pt x="859" y="97"/>
                  </a:lnTo>
                  <a:lnTo>
                    <a:pt x="863" y="97"/>
                  </a:lnTo>
                  <a:lnTo>
                    <a:pt x="862" y="96"/>
                  </a:lnTo>
                  <a:lnTo>
                    <a:pt x="861" y="95"/>
                  </a:lnTo>
                  <a:lnTo>
                    <a:pt x="858" y="90"/>
                  </a:lnTo>
                  <a:lnTo>
                    <a:pt x="855" y="86"/>
                  </a:lnTo>
                  <a:lnTo>
                    <a:pt x="842" y="86"/>
                  </a:lnTo>
                  <a:lnTo>
                    <a:pt x="829" y="86"/>
                  </a:lnTo>
                  <a:lnTo>
                    <a:pt x="819" y="72"/>
                  </a:lnTo>
                  <a:lnTo>
                    <a:pt x="809" y="59"/>
                  </a:lnTo>
                  <a:lnTo>
                    <a:pt x="811" y="53"/>
                  </a:lnTo>
                  <a:lnTo>
                    <a:pt x="812" y="50"/>
                  </a:lnTo>
                  <a:lnTo>
                    <a:pt x="819" y="56"/>
                  </a:lnTo>
                  <a:lnTo>
                    <a:pt x="826" y="62"/>
                  </a:lnTo>
                  <a:lnTo>
                    <a:pt x="831" y="63"/>
                  </a:lnTo>
                  <a:lnTo>
                    <a:pt x="836" y="65"/>
                  </a:lnTo>
                  <a:lnTo>
                    <a:pt x="842" y="65"/>
                  </a:lnTo>
                  <a:lnTo>
                    <a:pt x="848" y="63"/>
                  </a:lnTo>
                  <a:lnTo>
                    <a:pt x="839" y="60"/>
                  </a:lnTo>
                  <a:lnTo>
                    <a:pt x="832" y="58"/>
                  </a:lnTo>
                  <a:lnTo>
                    <a:pt x="832" y="52"/>
                  </a:lnTo>
                  <a:lnTo>
                    <a:pt x="832" y="46"/>
                  </a:lnTo>
                  <a:lnTo>
                    <a:pt x="845" y="50"/>
                  </a:lnTo>
                  <a:lnTo>
                    <a:pt x="856" y="56"/>
                  </a:lnTo>
                  <a:lnTo>
                    <a:pt x="861" y="58"/>
                  </a:lnTo>
                  <a:lnTo>
                    <a:pt x="866" y="59"/>
                  </a:lnTo>
                  <a:lnTo>
                    <a:pt x="872" y="60"/>
                  </a:lnTo>
                  <a:lnTo>
                    <a:pt x="878" y="60"/>
                  </a:lnTo>
                  <a:lnTo>
                    <a:pt x="876" y="58"/>
                  </a:lnTo>
                  <a:lnTo>
                    <a:pt x="875" y="56"/>
                  </a:lnTo>
                  <a:lnTo>
                    <a:pt x="861" y="49"/>
                  </a:lnTo>
                  <a:lnTo>
                    <a:pt x="848" y="43"/>
                  </a:lnTo>
                  <a:lnTo>
                    <a:pt x="848" y="40"/>
                  </a:lnTo>
                  <a:lnTo>
                    <a:pt x="848" y="38"/>
                  </a:lnTo>
                  <a:lnTo>
                    <a:pt x="849" y="36"/>
                  </a:lnTo>
                  <a:lnTo>
                    <a:pt x="851" y="35"/>
                  </a:lnTo>
                  <a:lnTo>
                    <a:pt x="863" y="35"/>
                  </a:lnTo>
                  <a:lnTo>
                    <a:pt x="875" y="36"/>
                  </a:lnTo>
                  <a:lnTo>
                    <a:pt x="885" y="38"/>
                  </a:lnTo>
                  <a:lnTo>
                    <a:pt x="896" y="39"/>
                  </a:lnTo>
                  <a:lnTo>
                    <a:pt x="896" y="39"/>
                  </a:lnTo>
                  <a:lnTo>
                    <a:pt x="896" y="38"/>
                  </a:lnTo>
                  <a:lnTo>
                    <a:pt x="892" y="35"/>
                  </a:lnTo>
                  <a:lnTo>
                    <a:pt x="889" y="32"/>
                  </a:lnTo>
                  <a:lnTo>
                    <a:pt x="888" y="28"/>
                  </a:lnTo>
                  <a:lnTo>
                    <a:pt x="888" y="22"/>
                  </a:lnTo>
                  <a:lnTo>
                    <a:pt x="901" y="22"/>
                  </a:lnTo>
                  <a:lnTo>
                    <a:pt x="915" y="22"/>
                  </a:lnTo>
                  <a:lnTo>
                    <a:pt x="928" y="20"/>
                  </a:lnTo>
                  <a:lnTo>
                    <a:pt x="939" y="18"/>
                  </a:lnTo>
                  <a:lnTo>
                    <a:pt x="952" y="15"/>
                  </a:lnTo>
                  <a:lnTo>
                    <a:pt x="962" y="10"/>
                  </a:lnTo>
                  <a:lnTo>
                    <a:pt x="971" y="6"/>
                  </a:lnTo>
                  <a:lnTo>
                    <a:pt x="978" y="0"/>
                  </a:lnTo>
                  <a:lnTo>
                    <a:pt x="992" y="0"/>
                  </a:lnTo>
                  <a:lnTo>
                    <a:pt x="1002" y="2"/>
                  </a:lnTo>
                  <a:lnTo>
                    <a:pt x="1010" y="6"/>
                  </a:lnTo>
                  <a:lnTo>
                    <a:pt x="1019" y="10"/>
                  </a:lnTo>
                  <a:lnTo>
                    <a:pt x="1040" y="10"/>
                  </a:lnTo>
                  <a:lnTo>
                    <a:pt x="1062" y="10"/>
                  </a:lnTo>
                  <a:lnTo>
                    <a:pt x="1066" y="16"/>
                  </a:lnTo>
                  <a:lnTo>
                    <a:pt x="1072" y="22"/>
                  </a:lnTo>
                  <a:lnTo>
                    <a:pt x="1073" y="25"/>
                  </a:lnTo>
                  <a:lnTo>
                    <a:pt x="1075" y="29"/>
                  </a:lnTo>
                  <a:lnTo>
                    <a:pt x="1073" y="29"/>
                  </a:lnTo>
                  <a:lnTo>
                    <a:pt x="1072" y="29"/>
                  </a:lnTo>
                  <a:lnTo>
                    <a:pt x="1065" y="32"/>
                  </a:lnTo>
                  <a:lnTo>
                    <a:pt x="1059" y="33"/>
                  </a:lnTo>
                  <a:lnTo>
                    <a:pt x="1055" y="36"/>
                  </a:lnTo>
                  <a:lnTo>
                    <a:pt x="1050" y="42"/>
                  </a:lnTo>
                  <a:lnTo>
                    <a:pt x="1050" y="43"/>
                  </a:lnTo>
                  <a:lnTo>
                    <a:pt x="1050" y="43"/>
                  </a:lnTo>
                  <a:lnTo>
                    <a:pt x="1052" y="43"/>
                  </a:lnTo>
                  <a:lnTo>
                    <a:pt x="1055" y="43"/>
                  </a:lnTo>
                  <a:lnTo>
                    <a:pt x="1059" y="43"/>
                  </a:lnTo>
                  <a:lnTo>
                    <a:pt x="1063" y="42"/>
                  </a:lnTo>
                  <a:lnTo>
                    <a:pt x="1068" y="39"/>
                  </a:lnTo>
                  <a:lnTo>
                    <a:pt x="1073" y="36"/>
                  </a:lnTo>
                  <a:lnTo>
                    <a:pt x="1080" y="33"/>
                  </a:lnTo>
                  <a:lnTo>
                    <a:pt x="1086" y="32"/>
                  </a:lnTo>
                  <a:lnTo>
                    <a:pt x="1093" y="32"/>
                  </a:lnTo>
                  <a:lnTo>
                    <a:pt x="1099" y="33"/>
                  </a:lnTo>
                  <a:lnTo>
                    <a:pt x="1118" y="39"/>
                  </a:lnTo>
                  <a:lnTo>
                    <a:pt x="1139" y="43"/>
                  </a:lnTo>
                  <a:lnTo>
                    <a:pt x="1160" y="46"/>
                  </a:lnTo>
                  <a:lnTo>
                    <a:pt x="1182" y="46"/>
                  </a:lnTo>
                  <a:lnTo>
                    <a:pt x="1183" y="43"/>
                  </a:lnTo>
                  <a:lnTo>
                    <a:pt x="1186" y="39"/>
                  </a:lnTo>
                  <a:lnTo>
                    <a:pt x="1202" y="40"/>
                  </a:lnTo>
                  <a:lnTo>
                    <a:pt x="1220" y="42"/>
                  </a:lnTo>
                  <a:lnTo>
                    <a:pt x="1232" y="49"/>
                  </a:lnTo>
                  <a:lnTo>
                    <a:pt x="1242" y="56"/>
                  </a:lnTo>
                  <a:lnTo>
                    <a:pt x="1247" y="60"/>
                  </a:lnTo>
                  <a:lnTo>
                    <a:pt x="1255" y="63"/>
                  </a:lnTo>
                  <a:lnTo>
                    <a:pt x="1262" y="65"/>
                  </a:lnTo>
                  <a:lnTo>
                    <a:pt x="1272" y="66"/>
                  </a:lnTo>
                  <a:close/>
                </a:path>
              </a:pathLst>
            </a:custGeom>
            <a:solidFill>
              <a:srgbClr val="B5C2CE"/>
            </a:solidFill>
            <a:ln w="9525">
              <a:noFill/>
            </a:ln>
          </p:spPr>
          <p:txBody>
            <a:bodyPr/>
            <a:lstStyle/>
            <a:p>
              <a:endParaRPr lang="zh-CN" altLang="en-US"/>
            </a:p>
          </p:txBody>
        </p:sp>
        <p:sp>
          <p:nvSpPr>
            <p:cNvPr id="34" name="未知">
              <a:extLst>
                <a:ext uri="{FF2B5EF4-FFF2-40B4-BE49-F238E27FC236}">
                  <a16:creationId xmlns:a16="http://schemas.microsoft.com/office/drawing/2014/main" id="{1601E80A-4D8D-4D28-B2FB-A7E69253C7B0}"/>
                </a:ext>
              </a:extLst>
            </p:cNvPr>
            <p:cNvSpPr/>
            <p:nvPr/>
          </p:nvSpPr>
          <p:spPr>
            <a:xfrm>
              <a:off x="1969" y="57"/>
              <a:ext cx="101" cy="64"/>
            </a:xfrm>
            <a:custGeom>
              <a:avLst/>
              <a:gdLst/>
              <a:ahLst/>
              <a:cxnLst/>
              <a:rect l="0" t="0" r="0" b="0"/>
              <a:pathLst>
                <a:path w="101" h="64">
                  <a:moveTo>
                    <a:pt x="101" y="13"/>
                  </a:moveTo>
                  <a:lnTo>
                    <a:pt x="89" y="13"/>
                  </a:lnTo>
                  <a:lnTo>
                    <a:pt x="77" y="13"/>
                  </a:lnTo>
                  <a:lnTo>
                    <a:pt x="67" y="15"/>
                  </a:lnTo>
                  <a:lnTo>
                    <a:pt x="57" y="17"/>
                  </a:lnTo>
                  <a:lnTo>
                    <a:pt x="47" y="20"/>
                  </a:lnTo>
                  <a:lnTo>
                    <a:pt x="40" y="25"/>
                  </a:lnTo>
                  <a:lnTo>
                    <a:pt x="33" y="30"/>
                  </a:lnTo>
                  <a:lnTo>
                    <a:pt x="29" y="37"/>
                  </a:lnTo>
                  <a:lnTo>
                    <a:pt x="29" y="45"/>
                  </a:lnTo>
                  <a:lnTo>
                    <a:pt x="27" y="53"/>
                  </a:lnTo>
                  <a:lnTo>
                    <a:pt x="33" y="55"/>
                  </a:lnTo>
                  <a:lnTo>
                    <a:pt x="40" y="57"/>
                  </a:lnTo>
                  <a:lnTo>
                    <a:pt x="47" y="60"/>
                  </a:lnTo>
                  <a:lnTo>
                    <a:pt x="51" y="64"/>
                  </a:lnTo>
                  <a:lnTo>
                    <a:pt x="33" y="64"/>
                  </a:lnTo>
                  <a:lnTo>
                    <a:pt x="16" y="64"/>
                  </a:lnTo>
                  <a:lnTo>
                    <a:pt x="13" y="60"/>
                  </a:lnTo>
                  <a:lnTo>
                    <a:pt x="10" y="57"/>
                  </a:lnTo>
                  <a:lnTo>
                    <a:pt x="6" y="56"/>
                  </a:lnTo>
                  <a:lnTo>
                    <a:pt x="0" y="56"/>
                  </a:lnTo>
                  <a:lnTo>
                    <a:pt x="0" y="46"/>
                  </a:lnTo>
                  <a:lnTo>
                    <a:pt x="3" y="39"/>
                  </a:lnTo>
                  <a:lnTo>
                    <a:pt x="11" y="36"/>
                  </a:lnTo>
                  <a:lnTo>
                    <a:pt x="20" y="33"/>
                  </a:lnTo>
                  <a:lnTo>
                    <a:pt x="17" y="30"/>
                  </a:lnTo>
                  <a:lnTo>
                    <a:pt x="14" y="27"/>
                  </a:lnTo>
                  <a:lnTo>
                    <a:pt x="33" y="19"/>
                  </a:lnTo>
                  <a:lnTo>
                    <a:pt x="54" y="9"/>
                  </a:lnTo>
                  <a:lnTo>
                    <a:pt x="66" y="5"/>
                  </a:lnTo>
                  <a:lnTo>
                    <a:pt x="77" y="2"/>
                  </a:lnTo>
                  <a:lnTo>
                    <a:pt x="90" y="0"/>
                  </a:lnTo>
                  <a:lnTo>
                    <a:pt x="101" y="2"/>
                  </a:lnTo>
                  <a:lnTo>
                    <a:pt x="101" y="7"/>
                  </a:lnTo>
                  <a:lnTo>
                    <a:pt x="101" y="13"/>
                  </a:lnTo>
                  <a:close/>
                </a:path>
              </a:pathLst>
            </a:custGeom>
            <a:solidFill>
              <a:srgbClr val="B5C2CE"/>
            </a:solidFill>
            <a:ln w="9525">
              <a:noFill/>
            </a:ln>
          </p:spPr>
          <p:txBody>
            <a:bodyPr/>
            <a:lstStyle/>
            <a:p>
              <a:endParaRPr lang="zh-CN" altLang="en-US"/>
            </a:p>
          </p:txBody>
        </p:sp>
        <p:sp>
          <p:nvSpPr>
            <p:cNvPr id="35" name="未知">
              <a:extLst>
                <a:ext uri="{FF2B5EF4-FFF2-40B4-BE49-F238E27FC236}">
                  <a16:creationId xmlns:a16="http://schemas.microsoft.com/office/drawing/2014/main" id="{06C229A1-333A-4E65-BB0A-A1339D52AB96}"/>
                </a:ext>
              </a:extLst>
            </p:cNvPr>
            <p:cNvSpPr/>
            <p:nvPr/>
          </p:nvSpPr>
          <p:spPr>
            <a:xfrm>
              <a:off x="791" y="60"/>
              <a:ext cx="66" cy="16"/>
            </a:xfrm>
            <a:custGeom>
              <a:avLst/>
              <a:gdLst/>
              <a:ahLst/>
              <a:cxnLst/>
              <a:rect l="0" t="0" r="0" b="0"/>
              <a:pathLst>
                <a:path w="66" h="16">
                  <a:moveTo>
                    <a:pt x="32" y="0"/>
                  </a:moveTo>
                  <a:lnTo>
                    <a:pt x="37" y="0"/>
                  </a:lnTo>
                  <a:lnTo>
                    <a:pt x="42" y="0"/>
                  </a:lnTo>
                  <a:lnTo>
                    <a:pt x="44" y="0"/>
                  </a:lnTo>
                  <a:lnTo>
                    <a:pt x="47" y="3"/>
                  </a:lnTo>
                  <a:lnTo>
                    <a:pt x="46" y="6"/>
                  </a:lnTo>
                  <a:lnTo>
                    <a:pt x="44" y="9"/>
                  </a:lnTo>
                  <a:lnTo>
                    <a:pt x="54" y="10"/>
                  </a:lnTo>
                  <a:lnTo>
                    <a:pt x="66" y="12"/>
                  </a:lnTo>
                  <a:lnTo>
                    <a:pt x="64" y="13"/>
                  </a:lnTo>
                  <a:lnTo>
                    <a:pt x="63" y="16"/>
                  </a:lnTo>
                  <a:lnTo>
                    <a:pt x="46" y="16"/>
                  </a:lnTo>
                  <a:lnTo>
                    <a:pt x="30" y="14"/>
                  </a:lnTo>
                  <a:lnTo>
                    <a:pt x="14" y="12"/>
                  </a:lnTo>
                  <a:lnTo>
                    <a:pt x="0" y="9"/>
                  </a:lnTo>
                  <a:lnTo>
                    <a:pt x="0" y="7"/>
                  </a:lnTo>
                  <a:lnTo>
                    <a:pt x="0" y="6"/>
                  </a:lnTo>
                  <a:lnTo>
                    <a:pt x="2" y="4"/>
                  </a:lnTo>
                  <a:lnTo>
                    <a:pt x="2" y="3"/>
                  </a:lnTo>
                  <a:lnTo>
                    <a:pt x="12" y="3"/>
                  </a:lnTo>
                  <a:lnTo>
                    <a:pt x="19" y="4"/>
                  </a:lnTo>
                  <a:lnTo>
                    <a:pt x="23" y="4"/>
                  </a:lnTo>
                  <a:lnTo>
                    <a:pt x="26" y="4"/>
                  </a:lnTo>
                  <a:lnTo>
                    <a:pt x="29" y="3"/>
                  </a:lnTo>
                  <a:lnTo>
                    <a:pt x="32" y="0"/>
                  </a:lnTo>
                  <a:close/>
                </a:path>
              </a:pathLst>
            </a:custGeom>
            <a:solidFill>
              <a:srgbClr val="B5C2CE"/>
            </a:solidFill>
            <a:ln w="9525">
              <a:noFill/>
            </a:ln>
          </p:spPr>
          <p:txBody>
            <a:bodyPr/>
            <a:lstStyle/>
            <a:p>
              <a:endParaRPr lang="zh-CN" altLang="en-US"/>
            </a:p>
          </p:txBody>
        </p:sp>
        <p:sp>
          <p:nvSpPr>
            <p:cNvPr id="36" name="未知">
              <a:extLst>
                <a:ext uri="{FF2B5EF4-FFF2-40B4-BE49-F238E27FC236}">
                  <a16:creationId xmlns:a16="http://schemas.microsoft.com/office/drawing/2014/main" id="{360C60D1-9AD9-4B20-86E8-A2F1FDE2BD94}"/>
                </a:ext>
              </a:extLst>
            </p:cNvPr>
            <p:cNvSpPr/>
            <p:nvPr/>
          </p:nvSpPr>
          <p:spPr>
            <a:xfrm>
              <a:off x="870" y="62"/>
              <a:ext cx="90" cy="18"/>
            </a:xfrm>
            <a:custGeom>
              <a:avLst/>
              <a:gdLst/>
              <a:ahLst/>
              <a:cxnLst/>
              <a:rect l="0" t="0" r="0" b="0"/>
              <a:pathLst>
                <a:path w="90" h="18">
                  <a:moveTo>
                    <a:pt x="7" y="0"/>
                  </a:moveTo>
                  <a:lnTo>
                    <a:pt x="11" y="0"/>
                  </a:lnTo>
                  <a:lnTo>
                    <a:pt x="14" y="0"/>
                  </a:lnTo>
                  <a:lnTo>
                    <a:pt x="18" y="0"/>
                  </a:lnTo>
                  <a:lnTo>
                    <a:pt x="21" y="1"/>
                  </a:lnTo>
                  <a:lnTo>
                    <a:pt x="37" y="5"/>
                  </a:lnTo>
                  <a:lnTo>
                    <a:pt x="58" y="8"/>
                  </a:lnTo>
                  <a:lnTo>
                    <a:pt x="80" y="11"/>
                  </a:lnTo>
                  <a:lnTo>
                    <a:pt x="90" y="14"/>
                  </a:lnTo>
                  <a:lnTo>
                    <a:pt x="88" y="15"/>
                  </a:lnTo>
                  <a:lnTo>
                    <a:pt x="88" y="17"/>
                  </a:lnTo>
                  <a:lnTo>
                    <a:pt x="64" y="18"/>
                  </a:lnTo>
                  <a:lnTo>
                    <a:pt x="42" y="18"/>
                  </a:lnTo>
                  <a:lnTo>
                    <a:pt x="21" y="17"/>
                  </a:lnTo>
                  <a:lnTo>
                    <a:pt x="0" y="14"/>
                  </a:lnTo>
                  <a:lnTo>
                    <a:pt x="2" y="5"/>
                  </a:lnTo>
                  <a:lnTo>
                    <a:pt x="7" y="0"/>
                  </a:lnTo>
                  <a:close/>
                </a:path>
              </a:pathLst>
            </a:custGeom>
            <a:solidFill>
              <a:srgbClr val="B5C2CE"/>
            </a:solidFill>
            <a:ln w="9525">
              <a:noFill/>
            </a:ln>
          </p:spPr>
          <p:txBody>
            <a:bodyPr/>
            <a:lstStyle/>
            <a:p>
              <a:endParaRPr lang="zh-CN" altLang="en-US"/>
            </a:p>
          </p:txBody>
        </p:sp>
        <p:sp>
          <p:nvSpPr>
            <p:cNvPr id="37" name="未知">
              <a:extLst>
                <a:ext uri="{FF2B5EF4-FFF2-40B4-BE49-F238E27FC236}">
                  <a16:creationId xmlns:a16="http://schemas.microsoft.com/office/drawing/2014/main" id="{3990FCE6-3E6E-49CD-99C1-D977CCE52752}"/>
                </a:ext>
              </a:extLst>
            </p:cNvPr>
            <p:cNvSpPr/>
            <p:nvPr/>
          </p:nvSpPr>
          <p:spPr>
            <a:xfrm>
              <a:off x="2310" y="64"/>
              <a:ext cx="2" cy="3"/>
            </a:xfrm>
            <a:custGeom>
              <a:avLst/>
              <a:gdLst/>
              <a:ahLst/>
              <a:cxnLst/>
              <a:rect l="0" t="0" r="0" b="0"/>
              <a:pathLst>
                <a:path w="2" h="3">
                  <a:moveTo>
                    <a:pt x="0" y="0"/>
                  </a:moveTo>
                  <a:lnTo>
                    <a:pt x="2" y="2"/>
                  </a:lnTo>
                  <a:lnTo>
                    <a:pt x="2" y="3"/>
                  </a:lnTo>
                  <a:lnTo>
                    <a:pt x="2" y="2"/>
                  </a:lnTo>
                  <a:lnTo>
                    <a:pt x="0" y="0"/>
                  </a:lnTo>
                  <a:close/>
                </a:path>
              </a:pathLst>
            </a:custGeom>
            <a:solidFill>
              <a:srgbClr val="B5C2CE"/>
            </a:solidFill>
            <a:ln w="9525">
              <a:noFill/>
            </a:ln>
          </p:spPr>
          <p:txBody>
            <a:bodyPr/>
            <a:lstStyle/>
            <a:p>
              <a:endParaRPr lang="zh-CN" altLang="en-US"/>
            </a:p>
          </p:txBody>
        </p:sp>
        <p:sp>
          <p:nvSpPr>
            <p:cNvPr id="38" name="未知">
              <a:extLst>
                <a:ext uri="{FF2B5EF4-FFF2-40B4-BE49-F238E27FC236}">
                  <a16:creationId xmlns:a16="http://schemas.microsoft.com/office/drawing/2014/main" id="{1FBE7188-E46A-4215-9BD0-30C1B16F94AA}"/>
                </a:ext>
              </a:extLst>
            </p:cNvPr>
            <p:cNvSpPr/>
            <p:nvPr/>
          </p:nvSpPr>
          <p:spPr>
            <a:xfrm>
              <a:off x="2587" y="69"/>
              <a:ext cx="63" cy="14"/>
            </a:xfrm>
            <a:custGeom>
              <a:avLst/>
              <a:gdLst/>
              <a:ahLst/>
              <a:cxnLst/>
              <a:rect l="0" t="0" r="0" b="0"/>
              <a:pathLst>
                <a:path w="63" h="14">
                  <a:moveTo>
                    <a:pt x="0" y="0"/>
                  </a:moveTo>
                  <a:lnTo>
                    <a:pt x="16" y="1"/>
                  </a:lnTo>
                  <a:lnTo>
                    <a:pt x="32" y="1"/>
                  </a:lnTo>
                  <a:lnTo>
                    <a:pt x="47" y="3"/>
                  </a:lnTo>
                  <a:lnTo>
                    <a:pt x="63" y="4"/>
                  </a:lnTo>
                  <a:lnTo>
                    <a:pt x="63" y="7"/>
                  </a:lnTo>
                  <a:lnTo>
                    <a:pt x="63" y="10"/>
                  </a:lnTo>
                  <a:lnTo>
                    <a:pt x="56" y="13"/>
                  </a:lnTo>
                  <a:lnTo>
                    <a:pt x="47" y="13"/>
                  </a:lnTo>
                  <a:lnTo>
                    <a:pt x="39" y="14"/>
                  </a:lnTo>
                  <a:lnTo>
                    <a:pt x="30" y="13"/>
                  </a:lnTo>
                  <a:lnTo>
                    <a:pt x="14" y="10"/>
                  </a:lnTo>
                  <a:lnTo>
                    <a:pt x="0" y="4"/>
                  </a:lnTo>
                  <a:lnTo>
                    <a:pt x="0" y="1"/>
                  </a:lnTo>
                  <a:lnTo>
                    <a:pt x="0" y="0"/>
                  </a:lnTo>
                  <a:close/>
                </a:path>
              </a:pathLst>
            </a:custGeom>
            <a:solidFill>
              <a:srgbClr val="B5C2CE"/>
            </a:solidFill>
            <a:ln w="9525">
              <a:noFill/>
            </a:ln>
          </p:spPr>
          <p:txBody>
            <a:bodyPr/>
            <a:lstStyle/>
            <a:p>
              <a:endParaRPr lang="zh-CN" altLang="en-US"/>
            </a:p>
          </p:txBody>
        </p:sp>
        <p:sp>
          <p:nvSpPr>
            <p:cNvPr id="39" name="未知">
              <a:extLst>
                <a:ext uri="{FF2B5EF4-FFF2-40B4-BE49-F238E27FC236}">
                  <a16:creationId xmlns:a16="http://schemas.microsoft.com/office/drawing/2014/main" id="{399E6E18-9C40-41A3-8D33-DD56D6E47449}"/>
                </a:ext>
              </a:extLst>
            </p:cNvPr>
            <p:cNvSpPr/>
            <p:nvPr/>
          </p:nvSpPr>
          <p:spPr>
            <a:xfrm>
              <a:off x="577" y="79"/>
              <a:ext cx="168" cy="60"/>
            </a:xfrm>
            <a:custGeom>
              <a:avLst/>
              <a:gdLst/>
              <a:ahLst/>
              <a:cxnLst/>
              <a:rect l="0" t="0" r="0" b="0"/>
              <a:pathLst>
                <a:path w="168" h="60">
                  <a:moveTo>
                    <a:pt x="43" y="0"/>
                  </a:moveTo>
                  <a:lnTo>
                    <a:pt x="58" y="1"/>
                  </a:lnTo>
                  <a:lnTo>
                    <a:pt x="73" y="4"/>
                  </a:lnTo>
                  <a:lnTo>
                    <a:pt x="84" y="5"/>
                  </a:lnTo>
                  <a:lnTo>
                    <a:pt x="93" y="4"/>
                  </a:lnTo>
                  <a:lnTo>
                    <a:pt x="91" y="10"/>
                  </a:lnTo>
                  <a:lnTo>
                    <a:pt x="90" y="14"/>
                  </a:lnTo>
                  <a:lnTo>
                    <a:pt x="94" y="14"/>
                  </a:lnTo>
                  <a:lnTo>
                    <a:pt x="97" y="14"/>
                  </a:lnTo>
                  <a:lnTo>
                    <a:pt x="98" y="15"/>
                  </a:lnTo>
                  <a:lnTo>
                    <a:pt x="100" y="18"/>
                  </a:lnTo>
                  <a:lnTo>
                    <a:pt x="104" y="15"/>
                  </a:lnTo>
                  <a:lnTo>
                    <a:pt x="106" y="14"/>
                  </a:lnTo>
                  <a:lnTo>
                    <a:pt x="110" y="14"/>
                  </a:lnTo>
                  <a:lnTo>
                    <a:pt x="116" y="14"/>
                  </a:lnTo>
                  <a:lnTo>
                    <a:pt x="116" y="18"/>
                  </a:lnTo>
                  <a:lnTo>
                    <a:pt x="117" y="23"/>
                  </a:lnTo>
                  <a:lnTo>
                    <a:pt x="120" y="23"/>
                  </a:lnTo>
                  <a:lnTo>
                    <a:pt x="123" y="23"/>
                  </a:lnTo>
                  <a:lnTo>
                    <a:pt x="124" y="20"/>
                  </a:lnTo>
                  <a:lnTo>
                    <a:pt x="126" y="17"/>
                  </a:lnTo>
                  <a:lnTo>
                    <a:pt x="128" y="17"/>
                  </a:lnTo>
                  <a:lnTo>
                    <a:pt x="134" y="15"/>
                  </a:lnTo>
                  <a:lnTo>
                    <a:pt x="133" y="21"/>
                  </a:lnTo>
                  <a:lnTo>
                    <a:pt x="133" y="25"/>
                  </a:lnTo>
                  <a:lnTo>
                    <a:pt x="146" y="20"/>
                  </a:lnTo>
                  <a:lnTo>
                    <a:pt x="156" y="11"/>
                  </a:lnTo>
                  <a:lnTo>
                    <a:pt x="160" y="14"/>
                  </a:lnTo>
                  <a:lnTo>
                    <a:pt x="164" y="15"/>
                  </a:lnTo>
                  <a:lnTo>
                    <a:pt x="164" y="20"/>
                  </a:lnTo>
                  <a:lnTo>
                    <a:pt x="164" y="23"/>
                  </a:lnTo>
                  <a:lnTo>
                    <a:pt x="158" y="31"/>
                  </a:lnTo>
                  <a:lnTo>
                    <a:pt x="153" y="40"/>
                  </a:lnTo>
                  <a:lnTo>
                    <a:pt x="153" y="40"/>
                  </a:lnTo>
                  <a:lnTo>
                    <a:pt x="153" y="41"/>
                  </a:lnTo>
                  <a:lnTo>
                    <a:pt x="160" y="41"/>
                  </a:lnTo>
                  <a:lnTo>
                    <a:pt x="168" y="42"/>
                  </a:lnTo>
                  <a:lnTo>
                    <a:pt x="164" y="48"/>
                  </a:lnTo>
                  <a:lnTo>
                    <a:pt x="158" y="52"/>
                  </a:lnTo>
                  <a:lnTo>
                    <a:pt x="151" y="57"/>
                  </a:lnTo>
                  <a:lnTo>
                    <a:pt x="147" y="60"/>
                  </a:lnTo>
                  <a:lnTo>
                    <a:pt x="128" y="55"/>
                  </a:lnTo>
                  <a:lnTo>
                    <a:pt x="113" y="54"/>
                  </a:lnTo>
                  <a:lnTo>
                    <a:pt x="91" y="58"/>
                  </a:lnTo>
                  <a:lnTo>
                    <a:pt x="74" y="60"/>
                  </a:lnTo>
                  <a:lnTo>
                    <a:pt x="57" y="58"/>
                  </a:lnTo>
                  <a:lnTo>
                    <a:pt x="36" y="54"/>
                  </a:lnTo>
                  <a:lnTo>
                    <a:pt x="37" y="50"/>
                  </a:lnTo>
                  <a:lnTo>
                    <a:pt x="37" y="47"/>
                  </a:lnTo>
                  <a:lnTo>
                    <a:pt x="51" y="44"/>
                  </a:lnTo>
                  <a:lnTo>
                    <a:pt x="66" y="41"/>
                  </a:lnTo>
                  <a:lnTo>
                    <a:pt x="53" y="41"/>
                  </a:lnTo>
                  <a:lnTo>
                    <a:pt x="40" y="41"/>
                  </a:lnTo>
                  <a:lnTo>
                    <a:pt x="40" y="38"/>
                  </a:lnTo>
                  <a:lnTo>
                    <a:pt x="40" y="35"/>
                  </a:lnTo>
                  <a:lnTo>
                    <a:pt x="43" y="34"/>
                  </a:lnTo>
                  <a:lnTo>
                    <a:pt x="46" y="34"/>
                  </a:lnTo>
                  <a:lnTo>
                    <a:pt x="51" y="35"/>
                  </a:lnTo>
                  <a:lnTo>
                    <a:pt x="56" y="35"/>
                  </a:lnTo>
                  <a:lnTo>
                    <a:pt x="61" y="37"/>
                  </a:lnTo>
                  <a:lnTo>
                    <a:pt x="67" y="35"/>
                  </a:lnTo>
                  <a:lnTo>
                    <a:pt x="57" y="33"/>
                  </a:lnTo>
                  <a:lnTo>
                    <a:pt x="47" y="31"/>
                  </a:lnTo>
                  <a:lnTo>
                    <a:pt x="48" y="28"/>
                  </a:lnTo>
                  <a:lnTo>
                    <a:pt x="48" y="25"/>
                  </a:lnTo>
                  <a:lnTo>
                    <a:pt x="53" y="23"/>
                  </a:lnTo>
                  <a:lnTo>
                    <a:pt x="57" y="20"/>
                  </a:lnTo>
                  <a:lnTo>
                    <a:pt x="57" y="20"/>
                  </a:lnTo>
                  <a:lnTo>
                    <a:pt x="57" y="18"/>
                  </a:lnTo>
                  <a:lnTo>
                    <a:pt x="43" y="23"/>
                  </a:lnTo>
                  <a:lnTo>
                    <a:pt x="30" y="28"/>
                  </a:lnTo>
                  <a:lnTo>
                    <a:pt x="24" y="31"/>
                  </a:lnTo>
                  <a:lnTo>
                    <a:pt x="17" y="33"/>
                  </a:lnTo>
                  <a:lnTo>
                    <a:pt x="10" y="34"/>
                  </a:lnTo>
                  <a:lnTo>
                    <a:pt x="0" y="33"/>
                  </a:lnTo>
                  <a:lnTo>
                    <a:pt x="1" y="27"/>
                  </a:lnTo>
                  <a:lnTo>
                    <a:pt x="1" y="21"/>
                  </a:lnTo>
                  <a:lnTo>
                    <a:pt x="14" y="18"/>
                  </a:lnTo>
                  <a:lnTo>
                    <a:pt x="26" y="14"/>
                  </a:lnTo>
                  <a:lnTo>
                    <a:pt x="36" y="7"/>
                  </a:lnTo>
                  <a:lnTo>
                    <a:pt x="43" y="0"/>
                  </a:lnTo>
                  <a:close/>
                </a:path>
              </a:pathLst>
            </a:custGeom>
            <a:solidFill>
              <a:srgbClr val="B5C2CE"/>
            </a:solidFill>
            <a:ln w="9525">
              <a:noFill/>
            </a:ln>
          </p:spPr>
          <p:txBody>
            <a:bodyPr/>
            <a:lstStyle/>
            <a:p>
              <a:endParaRPr lang="zh-CN" altLang="en-US"/>
            </a:p>
          </p:txBody>
        </p:sp>
        <p:sp>
          <p:nvSpPr>
            <p:cNvPr id="40" name="未知">
              <a:extLst>
                <a:ext uri="{FF2B5EF4-FFF2-40B4-BE49-F238E27FC236}">
                  <a16:creationId xmlns:a16="http://schemas.microsoft.com/office/drawing/2014/main" id="{C4E19A3E-3F66-42FC-BF71-38B03C3E1BF0}"/>
                </a:ext>
              </a:extLst>
            </p:cNvPr>
            <p:cNvSpPr/>
            <p:nvPr/>
          </p:nvSpPr>
          <p:spPr>
            <a:xfrm>
              <a:off x="764" y="86"/>
              <a:ext cx="51" cy="30"/>
            </a:xfrm>
            <a:custGeom>
              <a:avLst/>
              <a:gdLst/>
              <a:ahLst/>
              <a:cxnLst/>
              <a:rect l="0" t="0" r="0" b="0"/>
              <a:pathLst>
                <a:path w="51" h="30">
                  <a:moveTo>
                    <a:pt x="23" y="0"/>
                  </a:moveTo>
                  <a:lnTo>
                    <a:pt x="37" y="0"/>
                  </a:lnTo>
                  <a:lnTo>
                    <a:pt x="51" y="0"/>
                  </a:lnTo>
                  <a:lnTo>
                    <a:pt x="44" y="8"/>
                  </a:lnTo>
                  <a:lnTo>
                    <a:pt x="37" y="14"/>
                  </a:lnTo>
                  <a:lnTo>
                    <a:pt x="40" y="17"/>
                  </a:lnTo>
                  <a:lnTo>
                    <a:pt x="40" y="20"/>
                  </a:lnTo>
                  <a:lnTo>
                    <a:pt x="37" y="23"/>
                  </a:lnTo>
                  <a:lnTo>
                    <a:pt x="34" y="26"/>
                  </a:lnTo>
                  <a:lnTo>
                    <a:pt x="26" y="24"/>
                  </a:lnTo>
                  <a:lnTo>
                    <a:pt x="20" y="26"/>
                  </a:lnTo>
                  <a:lnTo>
                    <a:pt x="13" y="27"/>
                  </a:lnTo>
                  <a:lnTo>
                    <a:pt x="7" y="30"/>
                  </a:lnTo>
                  <a:lnTo>
                    <a:pt x="7" y="23"/>
                  </a:lnTo>
                  <a:lnTo>
                    <a:pt x="6" y="18"/>
                  </a:lnTo>
                  <a:lnTo>
                    <a:pt x="3" y="16"/>
                  </a:lnTo>
                  <a:lnTo>
                    <a:pt x="0" y="10"/>
                  </a:lnTo>
                  <a:lnTo>
                    <a:pt x="7" y="13"/>
                  </a:lnTo>
                  <a:lnTo>
                    <a:pt x="14" y="14"/>
                  </a:lnTo>
                  <a:lnTo>
                    <a:pt x="19" y="7"/>
                  </a:lnTo>
                  <a:lnTo>
                    <a:pt x="23" y="0"/>
                  </a:lnTo>
                  <a:close/>
                </a:path>
              </a:pathLst>
            </a:custGeom>
            <a:solidFill>
              <a:srgbClr val="B5C2CE"/>
            </a:solidFill>
            <a:ln w="9525">
              <a:noFill/>
            </a:ln>
          </p:spPr>
          <p:txBody>
            <a:bodyPr/>
            <a:lstStyle/>
            <a:p>
              <a:endParaRPr lang="zh-CN" altLang="en-US"/>
            </a:p>
          </p:txBody>
        </p:sp>
        <p:sp>
          <p:nvSpPr>
            <p:cNvPr id="41" name="未知">
              <a:extLst>
                <a:ext uri="{FF2B5EF4-FFF2-40B4-BE49-F238E27FC236}">
                  <a16:creationId xmlns:a16="http://schemas.microsoft.com/office/drawing/2014/main" id="{3DA28F3A-865F-470B-B1B3-AC54A658B7CD}"/>
                </a:ext>
              </a:extLst>
            </p:cNvPr>
            <p:cNvSpPr/>
            <p:nvPr/>
          </p:nvSpPr>
          <p:spPr>
            <a:xfrm>
              <a:off x="818" y="86"/>
              <a:ext cx="37" cy="23"/>
            </a:xfrm>
            <a:custGeom>
              <a:avLst/>
              <a:gdLst/>
              <a:ahLst/>
              <a:cxnLst/>
              <a:rect l="0" t="0" r="0" b="0"/>
              <a:pathLst>
                <a:path w="37" h="23">
                  <a:moveTo>
                    <a:pt x="13" y="0"/>
                  </a:moveTo>
                  <a:lnTo>
                    <a:pt x="25" y="0"/>
                  </a:lnTo>
                  <a:lnTo>
                    <a:pt x="36" y="0"/>
                  </a:lnTo>
                  <a:lnTo>
                    <a:pt x="36" y="1"/>
                  </a:lnTo>
                  <a:lnTo>
                    <a:pt x="36" y="3"/>
                  </a:lnTo>
                  <a:lnTo>
                    <a:pt x="36" y="6"/>
                  </a:lnTo>
                  <a:lnTo>
                    <a:pt x="37" y="8"/>
                  </a:lnTo>
                  <a:lnTo>
                    <a:pt x="36" y="10"/>
                  </a:lnTo>
                  <a:lnTo>
                    <a:pt x="36" y="10"/>
                  </a:lnTo>
                  <a:lnTo>
                    <a:pt x="25" y="11"/>
                  </a:lnTo>
                  <a:lnTo>
                    <a:pt x="16" y="13"/>
                  </a:lnTo>
                  <a:lnTo>
                    <a:pt x="9" y="17"/>
                  </a:lnTo>
                  <a:lnTo>
                    <a:pt x="3" y="23"/>
                  </a:lnTo>
                  <a:lnTo>
                    <a:pt x="2" y="21"/>
                  </a:lnTo>
                  <a:lnTo>
                    <a:pt x="0" y="21"/>
                  </a:lnTo>
                  <a:lnTo>
                    <a:pt x="0" y="20"/>
                  </a:lnTo>
                  <a:lnTo>
                    <a:pt x="0" y="18"/>
                  </a:lnTo>
                  <a:lnTo>
                    <a:pt x="2" y="13"/>
                  </a:lnTo>
                  <a:lnTo>
                    <a:pt x="5" y="7"/>
                  </a:lnTo>
                  <a:lnTo>
                    <a:pt x="9" y="4"/>
                  </a:lnTo>
                  <a:lnTo>
                    <a:pt x="13" y="0"/>
                  </a:lnTo>
                  <a:close/>
                </a:path>
              </a:pathLst>
            </a:custGeom>
            <a:solidFill>
              <a:srgbClr val="B5C2CE"/>
            </a:solidFill>
            <a:ln w="9525">
              <a:noFill/>
            </a:ln>
          </p:spPr>
          <p:txBody>
            <a:bodyPr/>
            <a:lstStyle/>
            <a:p>
              <a:endParaRPr lang="zh-CN" altLang="en-US"/>
            </a:p>
          </p:txBody>
        </p:sp>
        <p:sp>
          <p:nvSpPr>
            <p:cNvPr id="42" name="未知">
              <a:extLst>
                <a:ext uri="{FF2B5EF4-FFF2-40B4-BE49-F238E27FC236}">
                  <a16:creationId xmlns:a16="http://schemas.microsoft.com/office/drawing/2014/main" id="{4510AC2B-EA7A-493F-ABA5-EB6C4440D373}"/>
                </a:ext>
              </a:extLst>
            </p:cNvPr>
            <p:cNvSpPr/>
            <p:nvPr/>
          </p:nvSpPr>
          <p:spPr>
            <a:xfrm>
              <a:off x="12" y="86"/>
              <a:ext cx="1120" cy="1599"/>
            </a:xfrm>
            <a:custGeom>
              <a:avLst/>
              <a:gdLst/>
              <a:ahLst/>
              <a:cxnLst/>
              <a:rect l="0" t="0" r="0" b="0"/>
              <a:pathLst>
                <a:path w="1120" h="1599">
                  <a:moveTo>
                    <a:pt x="928" y="0"/>
                  </a:moveTo>
                  <a:lnTo>
                    <a:pt x="940" y="1"/>
                  </a:lnTo>
                  <a:lnTo>
                    <a:pt x="953" y="3"/>
                  </a:lnTo>
                  <a:lnTo>
                    <a:pt x="958" y="14"/>
                  </a:lnTo>
                  <a:lnTo>
                    <a:pt x="962" y="27"/>
                  </a:lnTo>
                  <a:lnTo>
                    <a:pt x="969" y="26"/>
                  </a:lnTo>
                  <a:lnTo>
                    <a:pt x="976" y="26"/>
                  </a:lnTo>
                  <a:lnTo>
                    <a:pt x="978" y="30"/>
                  </a:lnTo>
                  <a:lnTo>
                    <a:pt x="978" y="34"/>
                  </a:lnTo>
                  <a:lnTo>
                    <a:pt x="982" y="34"/>
                  </a:lnTo>
                  <a:lnTo>
                    <a:pt x="985" y="34"/>
                  </a:lnTo>
                  <a:lnTo>
                    <a:pt x="985" y="43"/>
                  </a:lnTo>
                  <a:lnTo>
                    <a:pt x="985" y="50"/>
                  </a:lnTo>
                  <a:lnTo>
                    <a:pt x="988" y="55"/>
                  </a:lnTo>
                  <a:lnTo>
                    <a:pt x="990" y="63"/>
                  </a:lnTo>
                  <a:lnTo>
                    <a:pt x="1000" y="65"/>
                  </a:lnTo>
                  <a:lnTo>
                    <a:pt x="1012" y="70"/>
                  </a:lnTo>
                  <a:lnTo>
                    <a:pt x="1020" y="74"/>
                  </a:lnTo>
                  <a:lnTo>
                    <a:pt x="1026" y="81"/>
                  </a:lnTo>
                  <a:lnTo>
                    <a:pt x="1018" y="83"/>
                  </a:lnTo>
                  <a:lnTo>
                    <a:pt x="1010" y="85"/>
                  </a:lnTo>
                  <a:lnTo>
                    <a:pt x="1005" y="90"/>
                  </a:lnTo>
                  <a:lnTo>
                    <a:pt x="999" y="95"/>
                  </a:lnTo>
                  <a:lnTo>
                    <a:pt x="996" y="95"/>
                  </a:lnTo>
                  <a:lnTo>
                    <a:pt x="993" y="95"/>
                  </a:lnTo>
                  <a:lnTo>
                    <a:pt x="993" y="93"/>
                  </a:lnTo>
                  <a:lnTo>
                    <a:pt x="990" y="88"/>
                  </a:lnTo>
                  <a:lnTo>
                    <a:pt x="988" y="85"/>
                  </a:lnTo>
                  <a:lnTo>
                    <a:pt x="983" y="83"/>
                  </a:lnTo>
                  <a:lnTo>
                    <a:pt x="980" y="81"/>
                  </a:lnTo>
                  <a:lnTo>
                    <a:pt x="976" y="80"/>
                  </a:lnTo>
                  <a:lnTo>
                    <a:pt x="973" y="81"/>
                  </a:lnTo>
                  <a:lnTo>
                    <a:pt x="970" y="85"/>
                  </a:lnTo>
                  <a:lnTo>
                    <a:pt x="973" y="98"/>
                  </a:lnTo>
                  <a:lnTo>
                    <a:pt x="978" y="114"/>
                  </a:lnTo>
                  <a:lnTo>
                    <a:pt x="972" y="117"/>
                  </a:lnTo>
                  <a:lnTo>
                    <a:pt x="965" y="120"/>
                  </a:lnTo>
                  <a:lnTo>
                    <a:pt x="959" y="115"/>
                  </a:lnTo>
                  <a:lnTo>
                    <a:pt x="953" y="110"/>
                  </a:lnTo>
                  <a:lnTo>
                    <a:pt x="952" y="110"/>
                  </a:lnTo>
                  <a:lnTo>
                    <a:pt x="950" y="110"/>
                  </a:lnTo>
                  <a:lnTo>
                    <a:pt x="949" y="113"/>
                  </a:lnTo>
                  <a:lnTo>
                    <a:pt x="948" y="114"/>
                  </a:lnTo>
                  <a:lnTo>
                    <a:pt x="953" y="120"/>
                  </a:lnTo>
                  <a:lnTo>
                    <a:pt x="959" y="124"/>
                  </a:lnTo>
                  <a:lnTo>
                    <a:pt x="959" y="128"/>
                  </a:lnTo>
                  <a:lnTo>
                    <a:pt x="959" y="131"/>
                  </a:lnTo>
                  <a:lnTo>
                    <a:pt x="956" y="131"/>
                  </a:lnTo>
                  <a:lnTo>
                    <a:pt x="953" y="131"/>
                  </a:lnTo>
                  <a:lnTo>
                    <a:pt x="938" y="125"/>
                  </a:lnTo>
                  <a:lnTo>
                    <a:pt x="923" y="118"/>
                  </a:lnTo>
                  <a:lnTo>
                    <a:pt x="918" y="114"/>
                  </a:lnTo>
                  <a:lnTo>
                    <a:pt x="912" y="108"/>
                  </a:lnTo>
                  <a:lnTo>
                    <a:pt x="909" y="103"/>
                  </a:lnTo>
                  <a:lnTo>
                    <a:pt x="906" y="95"/>
                  </a:lnTo>
                  <a:lnTo>
                    <a:pt x="915" y="90"/>
                  </a:lnTo>
                  <a:lnTo>
                    <a:pt x="920" y="85"/>
                  </a:lnTo>
                  <a:lnTo>
                    <a:pt x="925" y="83"/>
                  </a:lnTo>
                  <a:lnTo>
                    <a:pt x="929" y="81"/>
                  </a:lnTo>
                  <a:lnTo>
                    <a:pt x="935" y="80"/>
                  </a:lnTo>
                  <a:lnTo>
                    <a:pt x="943" y="80"/>
                  </a:lnTo>
                  <a:lnTo>
                    <a:pt x="945" y="81"/>
                  </a:lnTo>
                  <a:lnTo>
                    <a:pt x="946" y="84"/>
                  </a:lnTo>
                  <a:lnTo>
                    <a:pt x="948" y="84"/>
                  </a:lnTo>
                  <a:lnTo>
                    <a:pt x="950" y="85"/>
                  </a:lnTo>
                  <a:lnTo>
                    <a:pt x="955" y="84"/>
                  </a:lnTo>
                  <a:lnTo>
                    <a:pt x="960" y="83"/>
                  </a:lnTo>
                  <a:lnTo>
                    <a:pt x="960" y="81"/>
                  </a:lnTo>
                  <a:lnTo>
                    <a:pt x="960" y="81"/>
                  </a:lnTo>
                  <a:lnTo>
                    <a:pt x="959" y="78"/>
                  </a:lnTo>
                  <a:lnTo>
                    <a:pt x="956" y="77"/>
                  </a:lnTo>
                  <a:lnTo>
                    <a:pt x="950" y="75"/>
                  </a:lnTo>
                  <a:lnTo>
                    <a:pt x="945" y="75"/>
                  </a:lnTo>
                  <a:lnTo>
                    <a:pt x="945" y="68"/>
                  </a:lnTo>
                  <a:lnTo>
                    <a:pt x="946" y="61"/>
                  </a:lnTo>
                  <a:lnTo>
                    <a:pt x="940" y="60"/>
                  </a:lnTo>
                  <a:lnTo>
                    <a:pt x="938" y="57"/>
                  </a:lnTo>
                  <a:lnTo>
                    <a:pt x="933" y="54"/>
                  </a:lnTo>
                  <a:lnTo>
                    <a:pt x="930" y="50"/>
                  </a:lnTo>
                  <a:lnTo>
                    <a:pt x="925" y="43"/>
                  </a:lnTo>
                  <a:lnTo>
                    <a:pt x="918" y="35"/>
                  </a:lnTo>
                  <a:lnTo>
                    <a:pt x="900" y="40"/>
                  </a:lnTo>
                  <a:lnTo>
                    <a:pt x="879" y="43"/>
                  </a:lnTo>
                  <a:lnTo>
                    <a:pt x="879" y="48"/>
                  </a:lnTo>
                  <a:lnTo>
                    <a:pt x="879" y="53"/>
                  </a:lnTo>
                  <a:lnTo>
                    <a:pt x="873" y="57"/>
                  </a:lnTo>
                  <a:lnTo>
                    <a:pt x="868" y="61"/>
                  </a:lnTo>
                  <a:lnTo>
                    <a:pt x="868" y="65"/>
                  </a:lnTo>
                  <a:lnTo>
                    <a:pt x="868" y="68"/>
                  </a:lnTo>
                  <a:lnTo>
                    <a:pt x="866" y="71"/>
                  </a:lnTo>
                  <a:lnTo>
                    <a:pt x="863" y="75"/>
                  </a:lnTo>
                  <a:lnTo>
                    <a:pt x="852" y="75"/>
                  </a:lnTo>
                  <a:lnTo>
                    <a:pt x="840" y="77"/>
                  </a:lnTo>
                  <a:lnTo>
                    <a:pt x="840" y="80"/>
                  </a:lnTo>
                  <a:lnTo>
                    <a:pt x="842" y="83"/>
                  </a:lnTo>
                  <a:lnTo>
                    <a:pt x="835" y="81"/>
                  </a:lnTo>
                  <a:lnTo>
                    <a:pt x="829" y="83"/>
                  </a:lnTo>
                  <a:lnTo>
                    <a:pt x="825" y="83"/>
                  </a:lnTo>
                  <a:lnTo>
                    <a:pt x="819" y="84"/>
                  </a:lnTo>
                  <a:lnTo>
                    <a:pt x="809" y="88"/>
                  </a:lnTo>
                  <a:lnTo>
                    <a:pt x="798" y="91"/>
                  </a:lnTo>
                  <a:lnTo>
                    <a:pt x="793" y="88"/>
                  </a:lnTo>
                  <a:lnTo>
                    <a:pt x="791" y="85"/>
                  </a:lnTo>
                  <a:lnTo>
                    <a:pt x="786" y="84"/>
                  </a:lnTo>
                  <a:lnTo>
                    <a:pt x="779" y="83"/>
                  </a:lnTo>
                  <a:lnTo>
                    <a:pt x="778" y="85"/>
                  </a:lnTo>
                  <a:lnTo>
                    <a:pt x="776" y="88"/>
                  </a:lnTo>
                  <a:lnTo>
                    <a:pt x="782" y="88"/>
                  </a:lnTo>
                  <a:lnTo>
                    <a:pt x="785" y="90"/>
                  </a:lnTo>
                  <a:lnTo>
                    <a:pt x="788" y="93"/>
                  </a:lnTo>
                  <a:lnTo>
                    <a:pt x="791" y="95"/>
                  </a:lnTo>
                  <a:lnTo>
                    <a:pt x="789" y="101"/>
                  </a:lnTo>
                  <a:lnTo>
                    <a:pt x="789" y="105"/>
                  </a:lnTo>
                  <a:lnTo>
                    <a:pt x="775" y="107"/>
                  </a:lnTo>
                  <a:lnTo>
                    <a:pt x="761" y="107"/>
                  </a:lnTo>
                  <a:lnTo>
                    <a:pt x="761" y="111"/>
                  </a:lnTo>
                  <a:lnTo>
                    <a:pt x="761" y="113"/>
                  </a:lnTo>
                  <a:lnTo>
                    <a:pt x="759" y="113"/>
                  </a:lnTo>
                  <a:lnTo>
                    <a:pt x="755" y="113"/>
                  </a:lnTo>
                  <a:lnTo>
                    <a:pt x="751" y="110"/>
                  </a:lnTo>
                  <a:lnTo>
                    <a:pt x="746" y="108"/>
                  </a:lnTo>
                  <a:lnTo>
                    <a:pt x="742" y="107"/>
                  </a:lnTo>
                  <a:lnTo>
                    <a:pt x="736" y="105"/>
                  </a:lnTo>
                  <a:lnTo>
                    <a:pt x="736" y="107"/>
                  </a:lnTo>
                  <a:lnTo>
                    <a:pt x="736" y="107"/>
                  </a:lnTo>
                  <a:lnTo>
                    <a:pt x="738" y="108"/>
                  </a:lnTo>
                  <a:lnTo>
                    <a:pt x="739" y="108"/>
                  </a:lnTo>
                  <a:lnTo>
                    <a:pt x="745" y="113"/>
                  </a:lnTo>
                  <a:lnTo>
                    <a:pt x="752" y="117"/>
                  </a:lnTo>
                  <a:lnTo>
                    <a:pt x="741" y="120"/>
                  </a:lnTo>
                  <a:lnTo>
                    <a:pt x="731" y="123"/>
                  </a:lnTo>
                  <a:lnTo>
                    <a:pt x="721" y="127"/>
                  </a:lnTo>
                  <a:lnTo>
                    <a:pt x="712" y="133"/>
                  </a:lnTo>
                  <a:lnTo>
                    <a:pt x="696" y="143"/>
                  </a:lnTo>
                  <a:lnTo>
                    <a:pt x="679" y="153"/>
                  </a:lnTo>
                  <a:lnTo>
                    <a:pt x="679" y="160"/>
                  </a:lnTo>
                  <a:lnTo>
                    <a:pt x="681" y="167"/>
                  </a:lnTo>
                  <a:lnTo>
                    <a:pt x="685" y="170"/>
                  </a:lnTo>
                  <a:lnTo>
                    <a:pt x="691" y="173"/>
                  </a:lnTo>
                  <a:lnTo>
                    <a:pt x="691" y="175"/>
                  </a:lnTo>
                  <a:lnTo>
                    <a:pt x="691" y="180"/>
                  </a:lnTo>
                  <a:lnTo>
                    <a:pt x="686" y="181"/>
                  </a:lnTo>
                  <a:lnTo>
                    <a:pt x="682" y="184"/>
                  </a:lnTo>
                  <a:lnTo>
                    <a:pt x="682" y="184"/>
                  </a:lnTo>
                  <a:lnTo>
                    <a:pt x="682" y="185"/>
                  </a:lnTo>
                  <a:lnTo>
                    <a:pt x="693" y="185"/>
                  </a:lnTo>
                  <a:lnTo>
                    <a:pt x="703" y="187"/>
                  </a:lnTo>
                  <a:lnTo>
                    <a:pt x="711" y="190"/>
                  </a:lnTo>
                  <a:lnTo>
                    <a:pt x="715" y="193"/>
                  </a:lnTo>
                  <a:lnTo>
                    <a:pt x="723" y="201"/>
                  </a:lnTo>
                  <a:lnTo>
                    <a:pt x="735" y="210"/>
                  </a:lnTo>
                  <a:lnTo>
                    <a:pt x="746" y="210"/>
                  </a:lnTo>
                  <a:lnTo>
                    <a:pt x="755" y="213"/>
                  </a:lnTo>
                  <a:lnTo>
                    <a:pt x="756" y="218"/>
                  </a:lnTo>
                  <a:lnTo>
                    <a:pt x="755" y="224"/>
                  </a:lnTo>
                  <a:lnTo>
                    <a:pt x="753" y="228"/>
                  </a:lnTo>
                  <a:lnTo>
                    <a:pt x="752" y="234"/>
                  </a:lnTo>
                  <a:lnTo>
                    <a:pt x="751" y="240"/>
                  </a:lnTo>
                  <a:lnTo>
                    <a:pt x="749" y="245"/>
                  </a:lnTo>
                  <a:lnTo>
                    <a:pt x="749" y="251"/>
                  </a:lnTo>
                  <a:lnTo>
                    <a:pt x="752" y="258"/>
                  </a:lnTo>
                  <a:lnTo>
                    <a:pt x="761" y="257"/>
                  </a:lnTo>
                  <a:lnTo>
                    <a:pt x="768" y="257"/>
                  </a:lnTo>
                  <a:lnTo>
                    <a:pt x="775" y="247"/>
                  </a:lnTo>
                  <a:lnTo>
                    <a:pt x="781" y="235"/>
                  </a:lnTo>
                  <a:lnTo>
                    <a:pt x="786" y="223"/>
                  </a:lnTo>
                  <a:lnTo>
                    <a:pt x="791" y="211"/>
                  </a:lnTo>
                  <a:lnTo>
                    <a:pt x="802" y="210"/>
                  </a:lnTo>
                  <a:lnTo>
                    <a:pt x="811" y="205"/>
                  </a:lnTo>
                  <a:lnTo>
                    <a:pt x="819" y="201"/>
                  </a:lnTo>
                  <a:lnTo>
                    <a:pt x="828" y="197"/>
                  </a:lnTo>
                  <a:lnTo>
                    <a:pt x="828" y="181"/>
                  </a:lnTo>
                  <a:lnTo>
                    <a:pt x="828" y="164"/>
                  </a:lnTo>
                  <a:lnTo>
                    <a:pt x="835" y="160"/>
                  </a:lnTo>
                  <a:lnTo>
                    <a:pt x="839" y="154"/>
                  </a:lnTo>
                  <a:lnTo>
                    <a:pt x="842" y="147"/>
                  </a:lnTo>
                  <a:lnTo>
                    <a:pt x="846" y="141"/>
                  </a:lnTo>
                  <a:lnTo>
                    <a:pt x="849" y="134"/>
                  </a:lnTo>
                  <a:lnTo>
                    <a:pt x="853" y="128"/>
                  </a:lnTo>
                  <a:lnTo>
                    <a:pt x="859" y="124"/>
                  </a:lnTo>
                  <a:lnTo>
                    <a:pt x="866" y="121"/>
                  </a:lnTo>
                  <a:lnTo>
                    <a:pt x="870" y="124"/>
                  </a:lnTo>
                  <a:lnTo>
                    <a:pt x="873" y="125"/>
                  </a:lnTo>
                  <a:lnTo>
                    <a:pt x="876" y="127"/>
                  </a:lnTo>
                  <a:lnTo>
                    <a:pt x="879" y="125"/>
                  </a:lnTo>
                  <a:lnTo>
                    <a:pt x="886" y="124"/>
                  </a:lnTo>
                  <a:lnTo>
                    <a:pt x="895" y="121"/>
                  </a:lnTo>
                  <a:lnTo>
                    <a:pt x="898" y="128"/>
                  </a:lnTo>
                  <a:lnTo>
                    <a:pt x="902" y="134"/>
                  </a:lnTo>
                  <a:lnTo>
                    <a:pt x="909" y="138"/>
                  </a:lnTo>
                  <a:lnTo>
                    <a:pt x="915" y="143"/>
                  </a:lnTo>
                  <a:lnTo>
                    <a:pt x="910" y="154"/>
                  </a:lnTo>
                  <a:lnTo>
                    <a:pt x="908" y="165"/>
                  </a:lnTo>
                  <a:lnTo>
                    <a:pt x="913" y="171"/>
                  </a:lnTo>
                  <a:lnTo>
                    <a:pt x="919" y="174"/>
                  </a:lnTo>
                  <a:lnTo>
                    <a:pt x="926" y="173"/>
                  </a:lnTo>
                  <a:lnTo>
                    <a:pt x="932" y="171"/>
                  </a:lnTo>
                  <a:lnTo>
                    <a:pt x="943" y="163"/>
                  </a:lnTo>
                  <a:lnTo>
                    <a:pt x="955" y="153"/>
                  </a:lnTo>
                  <a:lnTo>
                    <a:pt x="958" y="154"/>
                  </a:lnTo>
                  <a:lnTo>
                    <a:pt x="960" y="157"/>
                  </a:lnTo>
                  <a:lnTo>
                    <a:pt x="965" y="171"/>
                  </a:lnTo>
                  <a:lnTo>
                    <a:pt x="968" y="187"/>
                  </a:lnTo>
                  <a:lnTo>
                    <a:pt x="963" y="190"/>
                  </a:lnTo>
                  <a:lnTo>
                    <a:pt x="959" y="193"/>
                  </a:lnTo>
                  <a:lnTo>
                    <a:pt x="962" y="197"/>
                  </a:lnTo>
                  <a:lnTo>
                    <a:pt x="965" y="200"/>
                  </a:lnTo>
                  <a:lnTo>
                    <a:pt x="966" y="204"/>
                  </a:lnTo>
                  <a:lnTo>
                    <a:pt x="966" y="210"/>
                  </a:lnTo>
                  <a:lnTo>
                    <a:pt x="976" y="211"/>
                  </a:lnTo>
                  <a:lnTo>
                    <a:pt x="985" y="211"/>
                  </a:lnTo>
                  <a:lnTo>
                    <a:pt x="988" y="220"/>
                  </a:lnTo>
                  <a:lnTo>
                    <a:pt x="989" y="228"/>
                  </a:lnTo>
                  <a:lnTo>
                    <a:pt x="996" y="228"/>
                  </a:lnTo>
                  <a:lnTo>
                    <a:pt x="1002" y="227"/>
                  </a:lnTo>
                  <a:lnTo>
                    <a:pt x="1000" y="234"/>
                  </a:lnTo>
                  <a:lnTo>
                    <a:pt x="1000" y="241"/>
                  </a:lnTo>
                  <a:lnTo>
                    <a:pt x="995" y="245"/>
                  </a:lnTo>
                  <a:lnTo>
                    <a:pt x="989" y="250"/>
                  </a:lnTo>
                  <a:lnTo>
                    <a:pt x="980" y="255"/>
                  </a:lnTo>
                  <a:lnTo>
                    <a:pt x="972" y="261"/>
                  </a:lnTo>
                  <a:lnTo>
                    <a:pt x="962" y="265"/>
                  </a:lnTo>
                  <a:lnTo>
                    <a:pt x="952" y="270"/>
                  </a:lnTo>
                  <a:lnTo>
                    <a:pt x="943" y="272"/>
                  </a:lnTo>
                  <a:lnTo>
                    <a:pt x="936" y="272"/>
                  </a:lnTo>
                  <a:lnTo>
                    <a:pt x="925" y="271"/>
                  </a:lnTo>
                  <a:lnTo>
                    <a:pt x="910" y="268"/>
                  </a:lnTo>
                  <a:lnTo>
                    <a:pt x="903" y="267"/>
                  </a:lnTo>
                  <a:lnTo>
                    <a:pt x="896" y="265"/>
                  </a:lnTo>
                  <a:lnTo>
                    <a:pt x="888" y="267"/>
                  </a:lnTo>
                  <a:lnTo>
                    <a:pt x="880" y="268"/>
                  </a:lnTo>
                  <a:lnTo>
                    <a:pt x="869" y="275"/>
                  </a:lnTo>
                  <a:lnTo>
                    <a:pt x="858" y="282"/>
                  </a:lnTo>
                  <a:lnTo>
                    <a:pt x="852" y="287"/>
                  </a:lnTo>
                  <a:lnTo>
                    <a:pt x="846" y="290"/>
                  </a:lnTo>
                  <a:lnTo>
                    <a:pt x="840" y="292"/>
                  </a:lnTo>
                  <a:lnTo>
                    <a:pt x="832" y="295"/>
                  </a:lnTo>
                  <a:lnTo>
                    <a:pt x="829" y="301"/>
                  </a:lnTo>
                  <a:lnTo>
                    <a:pt x="826" y="307"/>
                  </a:lnTo>
                  <a:lnTo>
                    <a:pt x="828" y="307"/>
                  </a:lnTo>
                  <a:lnTo>
                    <a:pt x="828" y="307"/>
                  </a:lnTo>
                  <a:lnTo>
                    <a:pt x="843" y="297"/>
                  </a:lnTo>
                  <a:lnTo>
                    <a:pt x="859" y="287"/>
                  </a:lnTo>
                  <a:lnTo>
                    <a:pt x="869" y="284"/>
                  </a:lnTo>
                  <a:lnTo>
                    <a:pt x="879" y="281"/>
                  </a:lnTo>
                  <a:lnTo>
                    <a:pt x="889" y="280"/>
                  </a:lnTo>
                  <a:lnTo>
                    <a:pt x="900" y="281"/>
                  </a:lnTo>
                  <a:lnTo>
                    <a:pt x="899" y="287"/>
                  </a:lnTo>
                  <a:lnTo>
                    <a:pt x="899" y="292"/>
                  </a:lnTo>
                  <a:lnTo>
                    <a:pt x="893" y="292"/>
                  </a:lnTo>
                  <a:lnTo>
                    <a:pt x="889" y="292"/>
                  </a:lnTo>
                  <a:lnTo>
                    <a:pt x="886" y="294"/>
                  </a:lnTo>
                  <a:lnTo>
                    <a:pt x="882" y="297"/>
                  </a:lnTo>
                  <a:lnTo>
                    <a:pt x="882" y="297"/>
                  </a:lnTo>
                  <a:lnTo>
                    <a:pt x="882" y="298"/>
                  </a:lnTo>
                  <a:lnTo>
                    <a:pt x="886" y="301"/>
                  </a:lnTo>
                  <a:lnTo>
                    <a:pt x="890" y="304"/>
                  </a:lnTo>
                  <a:lnTo>
                    <a:pt x="886" y="307"/>
                  </a:lnTo>
                  <a:lnTo>
                    <a:pt x="882" y="310"/>
                  </a:lnTo>
                  <a:lnTo>
                    <a:pt x="886" y="312"/>
                  </a:lnTo>
                  <a:lnTo>
                    <a:pt x="886" y="314"/>
                  </a:lnTo>
                  <a:lnTo>
                    <a:pt x="888" y="317"/>
                  </a:lnTo>
                  <a:lnTo>
                    <a:pt x="886" y="322"/>
                  </a:lnTo>
                  <a:lnTo>
                    <a:pt x="896" y="325"/>
                  </a:lnTo>
                  <a:lnTo>
                    <a:pt x="903" y="327"/>
                  </a:lnTo>
                  <a:lnTo>
                    <a:pt x="906" y="327"/>
                  </a:lnTo>
                  <a:lnTo>
                    <a:pt x="909" y="327"/>
                  </a:lnTo>
                  <a:lnTo>
                    <a:pt x="913" y="325"/>
                  </a:lnTo>
                  <a:lnTo>
                    <a:pt x="918" y="322"/>
                  </a:lnTo>
                  <a:lnTo>
                    <a:pt x="918" y="327"/>
                  </a:lnTo>
                  <a:lnTo>
                    <a:pt x="918" y="330"/>
                  </a:lnTo>
                  <a:lnTo>
                    <a:pt x="916" y="330"/>
                  </a:lnTo>
                  <a:lnTo>
                    <a:pt x="915" y="330"/>
                  </a:lnTo>
                  <a:lnTo>
                    <a:pt x="902" y="335"/>
                  </a:lnTo>
                  <a:lnTo>
                    <a:pt x="889" y="341"/>
                  </a:lnTo>
                  <a:lnTo>
                    <a:pt x="878" y="347"/>
                  </a:lnTo>
                  <a:lnTo>
                    <a:pt x="865" y="354"/>
                  </a:lnTo>
                  <a:lnTo>
                    <a:pt x="860" y="352"/>
                  </a:lnTo>
                  <a:lnTo>
                    <a:pt x="856" y="351"/>
                  </a:lnTo>
                  <a:lnTo>
                    <a:pt x="855" y="348"/>
                  </a:lnTo>
                  <a:lnTo>
                    <a:pt x="855" y="347"/>
                  </a:lnTo>
                  <a:lnTo>
                    <a:pt x="855" y="344"/>
                  </a:lnTo>
                  <a:lnTo>
                    <a:pt x="856" y="342"/>
                  </a:lnTo>
                  <a:lnTo>
                    <a:pt x="869" y="337"/>
                  </a:lnTo>
                  <a:lnTo>
                    <a:pt x="882" y="332"/>
                  </a:lnTo>
                  <a:lnTo>
                    <a:pt x="883" y="331"/>
                  </a:lnTo>
                  <a:lnTo>
                    <a:pt x="883" y="330"/>
                  </a:lnTo>
                  <a:lnTo>
                    <a:pt x="883" y="328"/>
                  </a:lnTo>
                  <a:lnTo>
                    <a:pt x="882" y="327"/>
                  </a:lnTo>
                  <a:lnTo>
                    <a:pt x="876" y="327"/>
                  </a:lnTo>
                  <a:lnTo>
                    <a:pt x="869" y="325"/>
                  </a:lnTo>
                  <a:lnTo>
                    <a:pt x="862" y="331"/>
                  </a:lnTo>
                  <a:lnTo>
                    <a:pt x="855" y="337"/>
                  </a:lnTo>
                  <a:lnTo>
                    <a:pt x="846" y="341"/>
                  </a:lnTo>
                  <a:lnTo>
                    <a:pt x="836" y="345"/>
                  </a:lnTo>
                  <a:lnTo>
                    <a:pt x="818" y="354"/>
                  </a:lnTo>
                  <a:lnTo>
                    <a:pt x="802" y="362"/>
                  </a:lnTo>
                  <a:lnTo>
                    <a:pt x="801" y="370"/>
                  </a:lnTo>
                  <a:lnTo>
                    <a:pt x="801" y="377"/>
                  </a:lnTo>
                  <a:lnTo>
                    <a:pt x="789" y="381"/>
                  </a:lnTo>
                  <a:lnTo>
                    <a:pt x="776" y="387"/>
                  </a:lnTo>
                  <a:lnTo>
                    <a:pt x="766" y="392"/>
                  </a:lnTo>
                  <a:lnTo>
                    <a:pt x="755" y="400"/>
                  </a:lnTo>
                  <a:lnTo>
                    <a:pt x="745" y="407"/>
                  </a:lnTo>
                  <a:lnTo>
                    <a:pt x="736" y="415"/>
                  </a:lnTo>
                  <a:lnTo>
                    <a:pt x="728" y="425"/>
                  </a:lnTo>
                  <a:lnTo>
                    <a:pt x="722" y="434"/>
                  </a:lnTo>
                  <a:lnTo>
                    <a:pt x="719" y="442"/>
                  </a:lnTo>
                  <a:lnTo>
                    <a:pt x="718" y="450"/>
                  </a:lnTo>
                  <a:lnTo>
                    <a:pt x="715" y="455"/>
                  </a:lnTo>
                  <a:lnTo>
                    <a:pt x="709" y="461"/>
                  </a:lnTo>
                  <a:lnTo>
                    <a:pt x="692" y="471"/>
                  </a:lnTo>
                  <a:lnTo>
                    <a:pt x="672" y="482"/>
                  </a:lnTo>
                  <a:lnTo>
                    <a:pt x="662" y="490"/>
                  </a:lnTo>
                  <a:lnTo>
                    <a:pt x="653" y="497"/>
                  </a:lnTo>
                  <a:lnTo>
                    <a:pt x="646" y="504"/>
                  </a:lnTo>
                  <a:lnTo>
                    <a:pt x="642" y="512"/>
                  </a:lnTo>
                  <a:lnTo>
                    <a:pt x="641" y="519"/>
                  </a:lnTo>
                  <a:lnTo>
                    <a:pt x="641" y="528"/>
                  </a:lnTo>
                  <a:lnTo>
                    <a:pt x="641" y="537"/>
                  </a:lnTo>
                  <a:lnTo>
                    <a:pt x="642" y="545"/>
                  </a:lnTo>
                  <a:lnTo>
                    <a:pt x="643" y="555"/>
                  </a:lnTo>
                  <a:lnTo>
                    <a:pt x="645" y="564"/>
                  </a:lnTo>
                  <a:lnTo>
                    <a:pt x="645" y="574"/>
                  </a:lnTo>
                  <a:lnTo>
                    <a:pt x="643" y="582"/>
                  </a:lnTo>
                  <a:lnTo>
                    <a:pt x="636" y="582"/>
                  </a:lnTo>
                  <a:lnTo>
                    <a:pt x="631" y="581"/>
                  </a:lnTo>
                  <a:lnTo>
                    <a:pt x="626" y="569"/>
                  </a:lnTo>
                  <a:lnTo>
                    <a:pt x="621" y="562"/>
                  </a:lnTo>
                  <a:lnTo>
                    <a:pt x="622" y="548"/>
                  </a:lnTo>
                  <a:lnTo>
                    <a:pt x="622" y="535"/>
                  </a:lnTo>
                  <a:lnTo>
                    <a:pt x="619" y="531"/>
                  </a:lnTo>
                  <a:lnTo>
                    <a:pt x="615" y="527"/>
                  </a:lnTo>
                  <a:lnTo>
                    <a:pt x="609" y="524"/>
                  </a:lnTo>
                  <a:lnTo>
                    <a:pt x="602" y="522"/>
                  </a:lnTo>
                  <a:lnTo>
                    <a:pt x="586" y="519"/>
                  </a:lnTo>
                  <a:lnTo>
                    <a:pt x="574" y="515"/>
                  </a:lnTo>
                  <a:lnTo>
                    <a:pt x="562" y="525"/>
                  </a:lnTo>
                  <a:lnTo>
                    <a:pt x="552" y="534"/>
                  </a:lnTo>
                  <a:lnTo>
                    <a:pt x="539" y="529"/>
                  </a:lnTo>
                  <a:lnTo>
                    <a:pt x="526" y="528"/>
                  </a:lnTo>
                  <a:lnTo>
                    <a:pt x="512" y="528"/>
                  </a:lnTo>
                  <a:lnTo>
                    <a:pt x="499" y="529"/>
                  </a:lnTo>
                  <a:lnTo>
                    <a:pt x="486" y="534"/>
                  </a:lnTo>
                  <a:lnTo>
                    <a:pt x="475" y="541"/>
                  </a:lnTo>
                  <a:lnTo>
                    <a:pt x="469" y="544"/>
                  </a:lnTo>
                  <a:lnTo>
                    <a:pt x="465" y="548"/>
                  </a:lnTo>
                  <a:lnTo>
                    <a:pt x="462" y="554"/>
                  </a:lnTo>
                  <a:lnTo>
                    <a:pt x="458" y="559"/>
                  </a:lnTo>
                  <a:lnTo>
                    <a:pt x="456" y="568"/>
                  </a:lnTo>
                  <a:lnTo>
                    <a:pt x="455" y="578"/>
                  </a:lnTo>
                  <a:lnTo>
                    <a:pt x="451" y="587"/>
                  </a:lnTo>
                  <a:lnTo>
                    <a:pt x="445" y="598"/>
                  </a:lnTo>
                  <a:lnTo>
                    <a:pt x="442" y="604"/>
                  </a:lnTo>
                  <a:lnTo>
                    <a:pt x="441" y="611"/>
                  </a:lnTo>
                  <a:lnTo>
                    <a:pt x="441" y="617"/>
                  </a:lnTo>
                  <a:lnTo>
                    <a:pt x="441" y="624"/>
                  </a:lnTo>
                  <a:lnTo>
                    <a:pt x="444" y="638"/>
                  </a:lnTo>
                  <a:lnTo>
                    <a:pt x="449" y="651"/>
                  </a:lnTo>
                  <a:lnTo>
                    <a:pt x="455" y="662"/>
                  </a:lnTo>
                  <a:lnTo>
                    <a:pt x="461" y="674"/>
                  </a:lnTo>
                  <a:lnTo>
                    <a:pt x="472" y="674"/>
                  </a:lnTo>
                  <a:lnTo>
                    <a:pt x="484" y="672"/>
                  </a:lnTo>
                  <a:lnTo>
                    <a:pt x="494" y="671"/>
                  </a:lnTo>
                  <a:lnTo>
                    <a:pt x="505" y="671"/>
                  </a:lnTo>
                  <a:lnTo>
                    <a:pt x="509" y="662"/>
                  </a:lnTo>
                  <a:lnTo>
                    <a:pt x="514" y="655"/>
                  </a:lnTo>
                  <a:lnTo>
                    <a:pt x="519" y="647"/>
                  </a:lnTo>
                  <a:lnTo>
                    <a:pt x="526" y="639"/>
                  </a:lnTo>
                  <a:lnTo>
                    <a:pt x="534" y="634"/>
                  </a:lnTo>
                  <a:lnTo>
                    <a:pt x="544" y="629"/>
                  </a:lnTo>
                  <a:lnTo>
                    <a:pt x="548" y="629"/>
                  </a:lnTo>
                  <a:lnTo>
                    <a:pt x="554" y="629"/>
                  </a:lnTo>
                  <a:lnTo>
                    <a:pt x="559" y="631"/>
                  </a:lnTo>
                  <a:lnTo>
                    <a:pt x="565" y="634"/>
                  </a:lnTo>
                  <a:lnTo>
                    <a:pt x="565" y="635"/>
                  </a:lnTo>
                  <a:lnTo>
                    <a:pt x="565" y="635"/>
                  </a:lnTo>
                  <a:lnTo>
                    <a:pt x="565" y="639"/>
                  </a:lnTo>
                  <a:lnTo>
                    <a:pt x="564" y="642"/>
                  </a:lnTo>
                  <a:lnTo>
                    <a:pt x="558" y="645"/>
                  </a:lnTo>
                  <a:lnTo>
                    <a:pt x="552" y="651"/>
                  </a:lnTo>
                  <a:lnTo>
                    <a:pt x="548" y="658"/>
                  </a:lnTo>
                  <a:lnTo>
                    <a:pt x="544" y="667"/>
                  </a:lnTo>
                  <a:lnTo>
                    <a:pt x="539" y="675"/>
                  </a:lnTo>
                  <a:lnTo>
                    <a:pt x="538" y="684"/>
                  </a:lnTo>
                  <a:lnTo>
                    <a:pt x="536" y="692"/>
                  </a:lnTo>
                  <a:lnTo>
                    <a:pt x="538" y="698"/>
                  </a:lnTo>
                  <a:lnTo>
                    <a:pt x="552" y="701"/>
                  </a:lnTo>
                  <a:lnTo>
                    <a:pt x="565" y="701"/>
                  </a:lnTo>
                  <a:lnTo>
                    <a:pt x="571" y="702"/>
                  </a:lnTo>
                  <a:lnTo>
                    <a:pt x="576" y="702"/>
                  </a:lnTo>
                  <a:lnTo>
                    <a:pt x="584" y="705"/>
                  </a:lnTo>
                  <a:lnTo>
                    <a:pt x="589" y="708"/>
                  </a:lnTo>
                  <a:lnTo>
                    <a:pt x="589" y="711"/>
                  </a:lnTo>
                  <a:lnTo>
                    <a:pt x="591" y="712"/>
                  </a:lnTo>
                  <a:lnTo>
                    <a:pt x="588" y="734"/>
                  </a:lnTo>
                  <a:lnTo>
                    <a:pt x="584" y="752"/>
                  </a:lnTo>
                  <a:lnTo>
                    <a:pt x="584" y="759"/>
                  </a:lnTo>
                  <a:lnTo>
                    <a:pt x="585" y="769"/>
                  </a:lnTo>
                  <a:lnTo>
                    <a:pt x="586" y="779"/>
                  </a:lnTo>
                  <a:lnTo>
                    <a:pt x="591" y="791"/>
                  </a:lnTo>
                  <a:lnTo>
                    <a:pt x="615" y="785"/>
                  </a:lnTo>
                  <a:lnTo>
                    <a:pt x="632" y="784"/>
                  </a:lnTo>
                  <a:lnTo>
                    <a:pt x="638" y="786"/>
                  </a:lnTo>
                  <a:lnTo>
                    <a:pt x="642" y="792"/>
                  </a:lnTo>
                  <a:lnTo>
                    <a:pt x="645" y="798"/>
                  </a:lnTo>
                  <a:lnTo>
                    <a:pt x="648" y="804"/>
                  </a:lnTo>
                  <a:lnTo>
                    <a:pt x="649" y="802"/>
                  </a:lnTo>
                  <a:lnTo>
                    <a:pt x="652" y="801"/>
                  </a:lnTo>
                  <a:lnTo>
                    <a:pt x="656" y="794"/>
                  </a:lnTo>
                  <a:lnTo>
                    <a:pt x="662" y="788"/>
                  </a:lnTo>
                  <a:lnTo>
                    <a:pt x="665" y="785"/>
                  </a:lnTo>
                  <a:lnTo>
                    <a:pt x="666" y="782"/>
                  </a:lnTo>
                  <a:lnTo>
                    <a:pt x="668" y="776"/>
                  </a:lnTo>
                  <a:lnTo>
                    <a:pt x="668" y="771"/>
                  </a:lnTo>
                  <a:lnTo>
                    <a:pt x="679" y="766"/>
                  </a:lnTo>
                  <a:lnTo>
                    <a:pt x="691" y="762"/>
                  </a:lnTo>
                  <a:lnTo>
                    <a:pt x="701" y="758"/>
                  </a:lnTo>
                  <a:lnTo>
                    <a:pt x="712" y="754"/>
                  </a:lnTo>
                  <a:lnTo>
                    <a:pt x="713" y="755"/>
                  </a:lnTo>
                  <a:lnTo>
                    <a:pt x="715" y="755"/>
                  </a:lnTo>
                  <a:lnTo>
                    <a:pt x="712" y="764"/>
                  </a:lnTo>
                  <a:lnTo>
                    <a:pt x="711" y="775"/>
                  </a:lnTo>
                  <a:lnTo>
                    <a:pt x="711" y="781"/>
                  </a:lnTo>
                  <a:lnTo>
                    <a:pt x="712" y="785"/>
                  </a:lnTo>
                  <a:lnTo>
                    <a:pt x="715" y="789"/>
                  </a:lnTo>
                  <a:lnTo>
                    <a:pt x="718" y="792"/>
                  </a:lnTo>
                  <a:lnTo>
                    <a:pt x="718" y="781"/>
                  </a:lnTo>
                  <a:lnTo>
                    <a:pt x="716" y="771"/>
                  </a:lnTo>
                  <a:lnTo>
                    <a:pt x="725" y="765"/>
                  </a:lnTo>
                  <a:lnTo>
                    <a:pt x="735" y="758"/>
                  </a:lnTo>
                  <a:lnTo>
                    <a:pt x="746" y="762"/>
                  </a:lnTo>
                  <a:lnTo>
                    <a:pt x="756" y="768"/>
                  </a:lnTo>
                  <a:lnTo>
                    <a:pt x="768" y="772"/>
                  </a:lnTo>
                  <a:lnTo>
                    <a:pt x="781" y="776"/>
                  </a:lnTo>
                  <a:lnTo>
                    <a:pt x="796" y="774"/>
                  </a:lnTo>
                  <a:lnTo>
                    <a:pt x="811" y="772"/>
                  </a:lnTo>
                  <a:lnTo>
                    <a:pt x="812" y="775"/>
                  </a:lnTo>
                  <a:lnTo>
                    <a:pt x="813" y="778"/>
                  </a:lnTo>
                  <a:lnTo>
                    <a:pt x="815" y="781"/>
                  </a:lnTo>
                  <a:lnTo>
                    <a:pt x="818" y="782"/>
                  </a:lnTo>
                  <a:lnTo>
                    <a:pt x="823" y="785"/>
                  </a:lnTo>
                  <a:lnTo>
                    <a:pt x="829" y="786"/>
                  </a:lnTo>
                  <a:lnTo>
                    <a:pt x="829" y="791"/>
                  </a:lnTo>
                  <a:lnTo>
                    <a:pt x="829" y="795"/>
                  </a:lnTo>
                  <a:lnTo>
                    <a:pt x="840" y="798"/>
                  </a:lnTo>
                  <a:lnTo>
                    <a:pt x="850" y="801"/>
                  </a:lnTo>
                  <a:lnTo>
                    <a:pt x="855" y="811"/>
                  </a:lnTo>
                  <a:lnTo>
                    <a:pt x="860" y="819"/>
                  </a:lnTo>
                  <a:lnTo>
                    <a:pt x="868" y="826"/>
                  </a:lnTo>
                  <a:lnTo>
                    <a:pt x="875" y="834"/>
                  </a:lnTo>
                  <a:lnTo>
                    <a:pt x="892" y="834"/>
                  </a:lnTo>
                  <a:lnTo>
                    <a:pt x="906" y="836"/>
                  </a:lnTo>
                  <a:lnTo>
                    <a:pt x="919" y="841"/>
                  </a:lnTo>
                  <a:lnTo>
                    <a:pt x="929" y="846"/>
                  </a:lnTo>
                  <a:lnTo>
                    <a:pt x="933" y="851"/>
                  </a:lnTo>
                  <a:lnTo>
                    <a:pt x="938" y="856"/>
                  </a:lnTo>
                  <a:lnTo>
                    <a:pt x="942" y="861"/>
                  </a:lnTo>
                  <a:lnTo>
                    <a:pt x="945" y="866"/>
                  </a:lnTo>
                  <a:lnTo>
                    <a:pt x="949" y="879"/>
                  </a:lnTo>
                  <a:lnTo>
                    <a:pt x="950" y="895"/>
                  </a:lnTo>
                  <a:lnTo>
                    <a:pt x="943" y="901"/>
                  </a:lnTo>
                  <a:lnTo>
                    <a:pt x="939" y="908"/>
                  </a:lnTo>
                  <a:lnTo>
                    <a:pt x="935" y="915"/>
                  </a:lnTo>
                  <a:lnTo>
                    <a:pt x="930" y="924"/>
                  </a:lnTo>
                  <a:lnTo>
                    <a:pt x="939" y="922"/>
                  </a:lnTo>
                  <a:lnTo>
                    <a:pt x="946" y="924"/>
                  </a:lnTo>
                  <a:lnTo>
                    <a:pt x="952" y="928"/>
                  </a:lnTo>
                  <a:lnTo>
                    <a:pt x="958" y="934"/>
                  </a:lnTo>
                  <a:lnTo>
                    <a:pt x="965" y="928"/>
                  </a:lnTo>
                  <a:lnTo>
                    <a:pt x="969" y="922"/>
                  </a:lnTo>
                  <a:lnTo>
                    <a:pt x="972" y="919"/>
                  </a:lnTo>
                  <a:lnTo>
                    <a:pt x="975" y="918"/>
                  </a:lnTo>
                  <a:lnTo>
                    <a:pt x="979" y="915"/>
                  </a:lnTo>
                  <a:lnTo>
                    <a:pt x="985" y="914"/>
                  </a:lnTo>
                  <a:lnTo>
                    <a:pt x="995" y="921"/>
                  </a:lnTo>
                  <a:lnTo>
                    <a:pt x="1000" y="926"/>
                  </a:lnTo>
                  <a:lnTo>
                    <a:pt x="1006" y="934"/>
                  </a:lnTo>
                  <a:lnTo>
                    <a:pt x="1012" y="945"/>
                  </a:lnTo>
                  <a:lnTo>
                    <a:pt x="1019" y="942"/>
                  </a:lnTo>
                  <a:lnTo>
                    <a:pt x="1026" y="942"/>
                  </a:lnTo>
                  <a:lnTo>
                    <a:pt x="1035" y="942"/>
                  </a:lnTo>
                  <a:lnTo>
                    <a:pt x="1045" y="942"/>
                  </a:lnTo>
                  <a:lnTo>
                    <a:pt x="1053" y="944"/>
                  </a:lnTo>
                  <a:lnTo>
                    <a:pt x="1063" y="946"/>
                  </a:lnTo>
                  <a:lnTo>
                    <a:pt x="1073" y="951"/>
                  </a:lnTo>
                  <a:lnTo>
                    <a:pt x="1082" y="955"/>
                  </a:lnTo>
                  <a:lnTo>
                    <a:pt x="1090" y="961"/>
                  </a:lnTo>
                  <a:lnTo>
                    <a:pt x="1099" y="966"/>
                  </a:lnTo>
                  <a:lnTo>
                    <a:pt x="1106" y="972"/>
                  </a:lnTo>
                  <a:lnTo>
                    <a:pt x="1112" y="979"/>
                  </a:lnTo>
                  <a:lnTo>
                    <a:pt x="1116" y="986"/>
                  </a:lnTo>
                  <a:lnTo>
                    <a:pt x="1119" y="995"/>
                  </a:lnTo>
                  <a:lnTo>
                    <a:pt x="1120" y="1002"/>
                  </a:lnTo>
                  <a:lnTo>
                    <a:pt x="1120" y="1011"/>
                  </a:lnTo>
                  <a:lnTo>
                    <a:pt x="1117" y="1019"/>
                  </a:lnTo>
                  <a:lnTo>
                    <a:pt x="1113" y="1028"/>
                  </a:lnTo>
                  <a:lnTo>
                    <a:pt x="1109" y="1036"/>
                  </a:lnTo>
                  <a:lnTo>
                    <a:pt x="1103" y="1043"/>
                  </a:lnTo>
                  <a:lnTo>
                    <a:pt x="1090" y="1058"/>
                  </a:lnTo>
                  <a:lnTo>
                    <a:pt x="1079" y="1071"/>
                  </a:lnTo>
                  <a:lnTo>
                    <a:pt x="1079" y="1082"/>
                  </a:lnTo>
                  <a:lnTo>
                    <a:pt x="1079" y="1093"/>
                  </a:lnTo>
                  <a:lnTo>
                    <a:pt x="1077" y="1105"/>
                  </a:lnTo>
                  <a:lnTo>
                    <a:pt x="1077" y="1116"/>
                  </a:lnTo>
                  <a:lnTo>
                    <a:pt x="1077" y="1131"/>
                  </a:lnTo>
                  <a:lnTo>
                    <a:pt x="1076" y="1142"/>
                  </a:lnTo>
                  <a:lnTo>
                    <a:pt x="1075" y="1153"/>
                  </a:lnTo>
                  <a:lnTo>
                    <a:pt x="1072" y="1165"/>
                  </a:lnTo>
                  <a:lnTo>
                    <a:pt x="1068" y="1175"/>
                  </a:lnTo>
                  <a:lnTo>
                    <a:pt x="1063" y="1183"/>
                  </a:lnTo>
                  <a:lnTo>
                    <a:pt x="1058" y="1192"/>
                  </a:lnTo>
                  <a:lnTo>
                    <a:pt x="1052" y="1201"/>
                  </a:lnTo>
                  <a:lnTo>
                    <a:pt x="1042" y="1201"/>
                  </a:lnTo>
                  <a:lnTo>
                    <a:pt x="1033" y="1201"/>
                  </a:lnTo>
                  <a:lnTo>
                    <a:pt x="1026" y="1202"/>
                  </a:lnTo>
                  <a:lnTo>
                    <a:pt x="1019" y="1203"/>
                  </a:lnTo>
                  <a:lnTo>
                    <a:pt x="1013" y="1206"/>
                  </a:lnTo>
                  <a:lnTo>
                    <a:pt x="1008" y="1209"/>
                  </a:lnTo>
                  <a:lnTo>
                    <a:pt x="1003" y="1213"/>
                  </a:lnTo>
                  <a:lnTo>
                    <a:pt x="999" y="1218"/>
                  </a:lnTo>
                  <a:lnTo>
                    <a:pt x="996" y="1223"/>
                  </a:lnTo>
                  <a:lnTo>
                    <a:pt x="993" y="1228"/>
                  </a:lnTo>
                  <a:lnTo>
                    <a:pt x="990" y="1235"/>
                  </a:lnTo>
                  <a:lnTo>
                    <a:pt x="989" y="1241"/>
                  </a:lnTo>
                  <a:lnTo>
                    <a:pt x="986" y="1256"/>
                  </a:lnTo>
                  <a:lnTo>
                    <a:pt x="986" y="1273"/>
                  </a:lnTo>
                  <a:lnTo>
                    <a:pt x="978" y="1280"/>
                  </a:lnTo>
                  <a:lnTo>
                    <a:pt x="970" y="1288"/>
                  </a:lnTo>
                  <a:lnTo>
                    <a:pt x="965" y="1296"/>
                  </a:lnTo>
                  <a:lnTo>
                    <a:pt x="960" y="1305"/>
                  </a:lnTo>
                  <a:lnTo>
                    <a:pt x="953" y="1326"/>
                  </a:lnTo>
                  <a:lnTo>
                    <a:pt x="945" y="1348"/>
                  </a:lnTo>
                  <a:lnTo>
                    <a:pt x="925" y="1346"/>
                  </a:lnTo>
                  <a:lnTo>
                    <a:pt x="906" y="1345"/>
                  </a:lnTo>
                  <a:lnTo>
                    <a:pt x="912" y="1353"/>
                  </a:lnTo>
                  <a:lnTo>
                    <a:pt x="919" y="1363"/>
                  </a:lnTo>
                  <a:lnTo>
                    <a:pt x="922" y="1369"/>
                  </a:lnTo>
                  <a:lnTo>
                    <a:pt x="925" y="1375"/>
                  </a:lnTo>
                  <a:lnTo>
                    <a:pt x="925" y="1379"/>
                  </a:lnTo>
                  <a:lnTo>
                    <a:pt x="923" y="1383"/>
                  </a:lnTo>
                  <a:lnTo>
                    <a:pt x="919" y="1389"/>
                  </a:lnTo>
                  <a:lnTo>
                    <a:pt x="912" y="1393"/>
                  </a:lnTo>
                  <a:lnTo>
                    <a:pt x="905" y="1396"/>
                  </a:lnTo>
                  <a:lnTo>
                    <a:pt x="898" y="1398"/>
                  </a:lnTo>
                  <a:lnTo>
                    <a:pt x="882" y="1399"/>
                  </a:lnTo>
                  <a:lnTo>
                    <a:pt x="869" y="1405"/>
                  </a:lnTo>
                  <a:lnTo>
                    <a:pt x="873" y="1409"/>
                  </a:lnTo>
                  <a:lnTo>
                    <a:pt x="875" y="1415"/>
                  </a:lnTo>
                  <a:lnTo>
                    <a:pt x="876" y="1420"/>
                  </a:lnTo>
                  <a:lnTo>
                    <a:pt x="873" y="1428"/>
                  </a:lnTo>
                  <a:lnTo>
                    <a:pt x="873" y="1428"/>
                  </a:lnTo>
                  <a:lnTo>
                    <a:pt x="872" y="1428"/>
                  </a:lnTo>
                  <a:lnTo>
                    <a:pt x="862" y="1426"/>
                  </a:lnTo>
                  <a:lnTo>
                    <a:pt x="853" y="1426"/>
                  </a:lnTo>
                  <a:lnTo>
                    <a:pt x="853" y="1428"/>
                  </a:lnTo>
                  <a:lnTo>
                    <a:pt x="853" y="1428"/>
                  </a:lnTo>
                  <a:lnTo>
                    <a:pt x="859" y="1436"/>
                  </a:lnTo>
                  <a:lnTo>
                    <a:pt x="865" y="1445"/>
                  </a:lnTo>
                  <a:lnTo>
                    <a:pt x="863" y="1462"/>
                  </a:lnTo>
                  <a:lnTo>
                    <a:pt x="859" y="1475"/>
                  </a:lnTo>
                  <a:lnTo>
                    <a:pt x="853" y="1478"/>
                  </a:lnTo>
                  <a:lnTo>
                    <a:pt x="849" y="1480"/>
                  </a:lnTo>
                  <a:lnTo>
                    <a:pt x="849" y="1486"/>
                  </a:lnTo>
                  <a:lnTo>
                    <a:pt x="850" y="1490"/>
                  </a:lnTo>
                  <a:lnTo>
                    <a:pt x="852" y="1493"/>
                  </a:lnTo>
                  <a:lnTo>
                    <a:pt x="855" y="1496"/>
                  </a:lnTo>
                  <a:lnTo>
                    <a:pt x="860" y="1497"/>
                  </a:lnTo>
                  <a:lnTo>
                    <a:pt x="863" y="1499"/>
                  </a:lnTo>
                  <a:lnTo>
                    <a:pt x="868" y="1502"/>
                  </a:lnTo>
                  <a:lnTo>
                    <a:pt x="870" y="1503"/>
                  </a:lnTo>
                  <a:lnTo>
                    <a:pt x="870" y="1512"/>
                  </a:lnTo>
                  <a:lnTo>
                    <a:pt x="869" y="1519"/>
                  </a:lnTo>
                  <a:lnTo>
                    <a:pt x="866" y="1525"/>
                  </a:lnTo>
                  <a:lnTo>
                    <a:pt x="863" y="1530"/>
                  </a:lnTo>
                  <a:lnTo>
                    <a:pt x="859" y="1543"/>
                  </a:lnTo>
                  <a:lnTo>
                    <a:pt x="856" y="1556"/>
                  </a:lnTo>
                  <a:lnTo>
                    <a:pt x="868" y="1565"/>
                  </a:lnTo>
                  <a:lnTo>
                    <a:pt x="886" y="1577"/>
                  </a:lnTo>
                  <a:lnTo>
                    <a:pt x="905" y="1592"/>
                  </a:lnTo>
                  <a:lnTo>
                    <a:pt x="913" y="1599"/>
                  </a:lnTo>
                  <a:lnTo>
                    <a:pt x="892" y="1599"/>
                  </a:lnTo>
                  <a:lnTo>
                    <a:pt x="876" y="1597"/>
                  </a:lnTo>
                  <a:lnTo>
                    <a:pt x="863" y="1593"/>
                  </a:lnTo>
                  <a:lnTo>
                    <a:pt x="852" y="1587"/>
                  </a:lnTo>
                  <a:lnTo>
                    <a:pt x="833" y="1573"/>
                  </a:lnTo>
                  <a:lnTo>
                    <a:pt x="808" y="1555"/>
                  </a:lnTo>
                  <a:lnTo>
                    <a:pt x="809" y="1550"/>
                  </a:lnTo>
                  <a:lnTo>
                    <a:pt x="809" y="1545"/>
                  </a:lnTo>
                  <a:lnTo>
                    <a:pt x="809" y="1543"/>
                  </a:lnTo>
                  <a:lnTo>
                    <a:pt x="809" y="1540"/>
                  </a:lnTo>
                  <a:lnTo>
                    <a:pt x="808" y="1539"/>
                  </a:lnTo>
                  <a:lnTo>
                    <a:pt x="806" y="1537"/>
                  </a:lnTo>
                  <a:lnTo>
                    <a:pt x="792" y="1526"/>
                  </a:lnTo>
                  <a:lnTo>
                    <a:pt x="779" y="1513"/>
                  </a:lnTo>
                  <a:lnTo>
                    <a:pt x="788" y="1513"/>
                  </a:lnTo>
                  <a:lnTo>
                    <a:pt x="796" y="1515"/>
                  </a:lnTo>
                  <a:lnTo>
                    <a:pt x="795" y="1512"/>
                  </a:lnTo>
                  <a:lnTo>
                    <a:pt x="795" y="1510"/>
                  </a:lnTo>
                  <a:lnTo>
                    <a:pt x="788" y="1506"/>
                  </a:lnTo>
                  <a:lnTo>
                    <a:pt x="779" y="1502"/>
                  </a:lnTo>
                  <a:lnTo>
                    <a:pt x="772" y="1496"/>
                  </a:lnTo>
                  <a:lnTo>
                    <a:pt x="768" y="1490"/>
                  </a:lnTo>
                  <a:lnTo>
                    <a:pt x="772" y="1490"/>
                  </a:lnTo>
                  <a:lnTo>
                    <a:pt x="776" y="1489"/>
                  </a:lnTo>
                  <a:lnTo>
                    <a:pt x="776" y="1485"/>
                  </a:lnTo>
                  <a:lnTo>
                    <a:pt x="776" y="1480"/>
                  </a:lnTo>
                  <a:lnTo>
                    <a:pt x="783" y="1480"/>
                  </a:lnTo>
                  <a:lnTo>
                    <a:pt x="791" y="1480"/>
                  </a:lnTo>
                  <a:lnTo>
                    <a:pt x="791" y="1475"/>
                  </a:lnTo>
                  <a:lnTo>
                    <a:pt x="791" y="1470"/>
                  </a:lnTo>
                  <a:lnTo>
                    <a:pt x="786" y="1468"/>
                  </a:lnTo>
                  <a:lnTo>
                    <a:pt x="783" y="1465"/>
                  </a:lnTo>
                  <a:lnTo>
                    <a:pt x="781" y="1462"/>
                  </a:lnTo>
                  <a:lnTo>
                    <a:pt x="781" y="1458"/>
                  </a:lnTo>
                  <a:lnTo>
                    <a:pt x="781" y="1449"/>
                  </a:lnTo>
                  <a:lnTo>
                    <a:pt x="781" y="1438"/>
                  </a:lnTo>
                  <a:lnTo>
                    <a:pt x="776" y="1435"/>
                  </a:lnTo>
                  <a:lnTo>
                    <a:pt x="772" y="1429"/>
                  </a:lnTo>
                  <a:lnTo>
                    <a:pt x="771" y="1429"/>
                  </a:lnTo>
                  <a:lnTo>
                    <a:pt x="769" y="1429"/>
                  </a:lnTo>
                  <a:lnTo>
                    <a:pt x="768" y="1438"/>
                  </a:lnTo>
                  <a:lnTo>
                    <a:pt x="766" y="1446"/>
                  </a:lnTo>
                  <a:lnTo>
                    <a:pt x="765" y="1446"/>
                  </a:lnTo>
                  <a:lnTo>
                    <a:pt x="763" y="1445"/>
                  </a:lnTo>
                  <a:lnTo>
                    <a:pt x="762" y="1426"/>
                  </a:lnTo>
                  <a:lnTo>
                    <a:pt x="759" y="1409"/>
                  </a:lnTo>
                  <a:lnTo>
                    <a:pt x="755" y="1392"/>
                  </a:lnTo>
                  <a:lnTo>
                    <a:pt x="751" y="1373"/>
                  </a:lnTo>
                  <a:lnTo>
                    <a:pt x="751" y="1358"/>
                  </a:lnTo>
                  <a:lnTo>
                    <a:pt x="751" y="1343"/>
                  </a:lnTo>
                  <a:lnTo>
                    <a:pt x="752" y="1328"/>
                  </a:lnTo>
                  <a:lnTo>
                    <a:pt x="752" y="1313"/>
                  </a:lnTo>
                  <a:lnTo>
                    <a:pt x="748" y="1290"/>
                  </a:lnTo>
                  <a:lnTo>
                    <a:pt x="745" y="1265"/>
                  </a:lnTo>
                  <a:lnTo>
                    <a:pt x="743" y="1239"/>
                  </a:lnTo>
                  <a:lnTo>
                    <a:pt x="741" y="1213"/>
                  </a:lnTo>
                  <a:lnTo>
                    <a:pt x="738" y="1192"/>
                  </a:lnTo>
                  <a:lnTo>
                    <a:pt x="738" y="1172"/>
                  </a:lnTo>
                  <a:lnTo>
                    <a:pt x="738" y="1162"/>
                  </a:lnTo>
                  <a:lnTo>
                    <a:pt x="736" y="1152"/>
                  </a:lnTo>
                  <a:lnTo>
                    <a:pt x="735" y="1143"/>
                  </a:lnTo>
                  <a:lnTo>
                    <a:pt x="732" y="1136"/>
                  </a:lnTo>
                  <a:lnTo>
                    <a:pt x="716" y="1129"/>
                  </a:lnTo>
                  <a:lnTo>
                    <a:pt x="703" y="1121"/>
                  </a:lnTo>
                  <a:lnTo>
                    <a:pt x="691" y="1111"/>
                  </a:lnTo>
                  <a:lnTo>
                    <a:pt x="678" y="1099"/>
                  </a:lnTo>
                  <a:lnTo>
                    <a:pt x="668" y="1086"/>
                  </a:lnTo>
                  <a:lnTo>
                    <a:pt x="658" y="1073"/>
                  </a:lnTo>
                  <a:lnTo>
                    <a:pt x="649" y="1059"/>
                  </a:lnTo>
                  <a:lnTo>
                    <a:pt x="642" y="1045"/>
                  </a:lnTo>
                  <a:lnTo>
                    <a:pt x="636" y="1026"/>
                  </a:lnTo>
                  <a:lnTo>
                    <a:pt x="632" y="1009"/>
                  </a:lnTo>
                  <a:lnTo>
                    <a:pt x="615" y="991"/>
                  </a:lnTo>
                  <a:lnTo>
                    <a:pt x="598" y="971"/>
                  </a:lnTo>
                  <a:lnTo>
                    <a:pt x="601" y="958"/>
                  </a:lnTo>
                  <a:lnTo>
                    <a:pt x="606" y="946"/>
                  </a:lnTo>
                  <a:lnTo>
                    <a:pt x="611" y="946"/>
                  </a:lnTo>
                  <a:lnTo>
                    <a:pt x="613" y="946"/>
                  </a:lnTo>
                  <a:lnTo>
                    <a:pt x="615" y="945"/>
                  </a:lnTo>
                  <a:lnTo>
                    <a:pt x="616" y="942"/>
                  </a:lnTo>
                  <a:lnTo>
                    <a:pt x="616" y="941"/>
                  </a:lnTo>
                  <a:lnTo>
                    <a:pt x="615" y="939"/>
                  </a:lnTo>
                  <a:lnTo>
                    <a:pt x="606" y="938"/>
                  </a:lnTo>
                  <a:lnTo>
                    <a:pt x="601" y="935"/>
                  </a:lnTo>
                  <a:lnTo>
                    <a:pt x="601" y="929"/>
                  </a:lnTo>
                  <a:lnTo>
                    <a:pt x="599" y="925"/>
                  </a:lnTo>
                  <a:lnTo>
                    <a:pt x="606" y="909"/>
                  </a:lnTo>
                  <a:lnTo>
                    <a:pt x="612" y="892"/>
                  </a:lnTo>
                  <a:lnTo>
                    <a:pt x="619" y="891"/>
                  </a:lnTo>
                  <a:lnTo>
                    <a:pt x="623" y="891"/>
                  </a:lnTo>
                  <a:lnTo>
                    <a:pt x="625" y="888"/>
                  </a:lnTo>
                  <a:lnTo>
                    <a:pt x="626" y="886"/>
                  </a:lnTo>
                  <a:lnTo>
                    <a:pt x="628" y="881"/>
                  </a:lnTo>
                  <a:lnTo>
                    <a:pt x="632" y="874"/>
                  </a:lnTo>
                  <a:lnTo>
                    <a:pt x="638" y="862"/>
                  </a:lnTo>
                  <a:lnTo>
                    <a:pt x="642" y="851"/>
                  </a:lnTo>
                  <a:lnTo>
                    <a:pt x="642" y="841"/>
                  </a:lnTo>
                  <a:lnTo>
                    <a:pt x="642" y="831"/>
                  </a:lnTo>
                  <a:lnTo>
                    <a:pt x="641" y="822"/>
                  </a:lnTo>
                  <a:lnTo>
                    <a:pt x="639" y="814"/>
                  </a:lnTo>
                  <a:lnTo>
                    <a:pt x="639" y="805"/>
                  </a:lnTo>
                  <a:lnTo>
                    <a:pt x="641" y="796"/>
                  </a:lnTo>
                  <a:lnTo>
                    <a:pt x="635" y="795"/>
                  </a:lnTo>
                  <a:lnTo>
                    <a:pt x="631" y="794"/>
                  </a:lnTo>
                  <a:lnTo>
                    <a:pt x="626" y="794"/>
                  </a:lnTo>
                  <a:lnTo>
                    <a:pt x="621" y="795"/>
                  </a:lnTo>
                  <a:lnTo>
                    <a:pt x="618" y="796"/>
                  </a:lnTo>
                  <a:lnTo>
                    <a:pt x="615" y="798"/>
                  </a:lnTo>
                  <a:lnTo>
                    <a:pt x="616" y="804"/>
                  </a:lnTo>
                  <a:lnTo>
                    <a:pt x="618" y="808"/>
                  </a:lnTo>
                  <a:lnTo>
                    <a:pt x="616" y="811"/>
                  </a:lnTo>
                  <a:lnTo>
                    <a:pt x="611" y="812"/>
                  </a:lnTo>
                  <a:lnTo>
                    <a:pt x="605" y="806"/>
                  </a:lnTo>
                  <a:lnTo>
                    <a:pt x="598" y="804"/>
                  </a:lnTo>
                  <a:lnTo>
                    <a:pt x="591" y="801"/>
                  </a:lnTo>
                  <a:lnTo>
                    <a:pt x="582" y="796"/>
                  </a:lnTo>
                  <a:lnTo>
                    <a:pt x="575" y="791"/>
                  </a:lnTo>
                  <a:lnTo>
                    <a:pt x="568" y="785"/>
                  </a:lnTo>
                  <a:lnTo>
                    <a:pt x="564" y="778"/>
                  </a:lnTo>
                  <a:lnTo>
                    <a:pt x="558" y="769"/>
                  </a:lnTo>
                  <a:lnTo>
                    <a:pt x="551" y="752"/>
                  </a:lnTo>
                  <a:lnTo>
                    <a:pt x="542" y="734"/>
                  </a:lnTo>
                  <a:lnTo>
                    <a:pt x="538" y="732"/>
                  </a:lnTo>
                  <a:lnTo>
                    <a:pt x="535" y="732"/>
                  </a:lnTo>
                  <a:lnTo>
                    <a:pt x="532" y="735"/>
                  </a:lnTo>
                  <a:lnTo>
                    <a:pt x="531" y="739"/>
                  </a:lnTo>
                  <a:lnTo>
                    <a:pt x="522" y="738"/>
                  </a:lnTo>
                  <a:lnTo>
                    <a:pt x="518" y="735"/>
                  </a:lnTo>
                  <a:lnTo>
                    <a:pt x="515" y="731"/>
                  </a:lnTo>
                  <a:lnTo>
                    <a:pt x="509" y="727"/>
                  </a:lnTo>
                  <a:lnTo>
                    <a:pt x="504" y="728"/>
                  </a:lnTo>
                  <a:lnTo>
                    <a:pt x="495" y="728"/>
                  </a:lnTo>
                  <a:lnTo>
                    <a:pt x="484" y="712"/>
                  </a:lnTo>
                  <a:lnTo>
                    <a:pt x="474" y="697"/>
                  </a:lnTo>
                  <a:lnTo>
                    <a:pt x="468" y="695"/>
                  </a:lnTo>
                  <a:lnTo>
                    <a:pt x="464" y="697"/>
                  </a:lnTo>
                  <a:lnTo>
                    <a:pt x="461" y="698"/>
                  </a:lnTo>
                  <a:lnTo>
                    <a:pt x="456" y="699"/>
                  </a:lnTo>
                  <a:lnTo>
                    <a:pt x="454" y="702"/>
                  </a:lnTo>
                  <a:lnTo>
                    <a:pt x="449" y="704"/>
                  </a:lnTo>
                  <a:lnTo>
                    <a:pt x="446" y="705"/>
                  </a:lnTo>
                  <a:lnTo>
                    <a:pt x="442" y="705"/>
                  </a:lnTo>
                  <a:lnTo>
                    <a:pt x="429" y="702"/>
                  </a:lnTo>
                  <a:lnTo>
                    <a:pt x="416" y="698"/>
                  </a:lnTo>
                  <a:lnTo>
                    <a:pt x="404" y="692"/>
                  </a:lnTo>
                  <a:lnTo>
                    <a:pt x="391" y="684"/>
                  </a:lnTo>
                  <a:lnTo>
                    <a:pt x="379" y="677"/>
                  </a:lnTo>
                  <a:lnTo>
                    <a:pt x="368" y="667"/>
                  </a:lnTo>
                  <a:lnTo>
                    <a:pt x="359" y="658"/>
                  </a:lnTo>
                  <a:lnTo>
                    <a:pt x="351" y="649"/>
                  </a:lnTo>
                  <a:lnTo>
                    <a:pt x="354" y="642"/>
                  </a:lnTo>
                  <a:lnTo>
                    <a:pt x="354" y="635"/>
                  </a:lnTo>
                  <a:lnTo>
                    <a:pt x="354" y="627"/>
                  </a:lnTo>
                  <a:lnTo>
                    <a:pt x="351" y="618"/>
                  </a:lnTo>
                  <a:lnTo>
                    <a:pt x="345" y="601"/>
                  </a:lnTo>
                  <a:lnTo>
                    <a:pt x="335" y="582"/>
                  </a:lnTo>
                  <a:lnTo>
                    <a:pt x="325" y="562"/>
                  </a:lnTo>
                  <a:lnTo>
                    <a:pt x="314" y="544"/>
                  </a:lnTo>
                  <a:lnTo>
                    <a:pt x="309" y="534"/>
                  </a:lnTo>
                  <a:lnTo>
                    <a:pt x="307" y="525"/>
                  </a:lnTo>
                  <a:lnTo>
                    <a:pt x="304" y="515"/>
                  </a:lnTo>
                  <a:lnTo>
                    <a:pt x="301" y="507"/>
                  </a:lnTo>
                  <a:lnTo>
                    <a:pt x="298" y="504"/>
                  </a:lnTo>
                  <a:lnTo>
                    <a:pt x="294" y="504"/>
                  </a:lnTo>
                  <a:lnTo>
                    <a:pt x="291" y="502"/>
                  </a:lnTo>
                  <a:lnTo>
                    <a:pt x="287" y="504"/>
                  </a:lnTo>
                  <a:lnTo>
                    <a:pt x="288" y="518"/>
                  </a:lnTo>
                  <a:lnTo>
                    <a:pt x="291" y="532"/>
                  </a:lnTo>
                  <a:lnTo>
                    <a:pt x="295" y="547"/>
                  </a:lnTo>
                  <a:lnTo>
                    <a:pt x="299" y="559"/>
                  </a:lnTo>
                  <a:lnTo>
                    <a:pt x="305" y="572"/>
                  </a:lnTo>
                  <a:lnTo>
                    <a:pt x="309" y="584"/>
                  </a:lnTo>
                  <a:lnTo>
                    <a:pt x="315" y="597"/>
                  </a:lnTo>
                  <a:lnTo>
                    <a:pt x="318" y="611"/>
                  </a:lnTo>
                  <a:lnTo>
                    <a:pt x="317" y="611"/>
                  </a:lnTo>
                  <a:lnTo>
                    <a:pt x="315" y="611"/>
                  </a:lnTo>
                  <a:lnTo>
                    <a:pt x="309" y="611"/>
                  </a:lnTo>
                  <a:lnTo>
                    <a:pt x="307" y="609"/>
                  </a:lnTo>
                  <a:lnTo>
                    <a:pt x="299" y="601"/>
                  </a:lnTo>
                  <a:lnTo>
                    <a:pt x="292" y="594"/>
                  </a:lnTo>
                  <a:lnTo>
                    <a:pt x="294" y="588"/>
                  </a:lnTo>
                  <a:lnTo>
                    <a:pt x="294" y="581"/>
                  </a:lnTo>
                  <a:lnTo>
                    <a:pt x="294" y="577"/>
                  </a:lnTo>
                  <a:lnTo>
                    <a:pt x="291" y="574"/>
                  </a:lnTo>
                  <a:lnTo>
                    <a:pt x="289" y="571"/>
                  </a:lnTo>
                  <a:lnTo>
                    <a:pt x="287" y="568"/>
                  </a:lnTo>
                  <a:lnTo>
                    <a:pt x="279" y="564"/>
                  </a:lnTo>
                  <a:lnTo>
                    <a:pt x="274" y="561"/>
                  </a:lnTo>
                  <a:lnTo>
                    <a:pt x="277" y="555"/>
                  </a:lnTo>
                  <a:lnTo>
                    <a:pt x="281" y="549"/>
                  </a:lnTo>
                  <a:lnTo>
                    <a:pt x="265" y="472"/>
                  </a:lnTo>
                  <a:lnTo>
                    <a:pt x="255" y="467"/>
                  </a:lnTo>
                  <a:lnTo>
                    <a:pt x="244" y="462"/>
                  </a:lnTo>
                  <a:lnTo>
                    <a:pt x="244" y="451"/>
                  </a:lnTo>
                  <a:lnTo>
                    <a:pt x="242" y="442"/>
                  </a:lnTo>
                  <a:lnTo>
                    <a:pt x="244" y="435"/>
                  </a:lnTo>
                  <a:lnTo>
                    <a:pt x="247" y="425"/>
                  </a:lnTo>
                  <a:lnTo>
                    <a:pt x="244" y="424"/>
                  </a:lnTo>
                  <a:lnTo>
                    <a:pt x="242" y="422"/>
                  </a:lnTo>
                  <a:lnTo>
                    <a:pt x="241" y="420"/>
                  </a:lnTo>
                  <a:lnTo>
                    <a:pt x="239" y="417"/>
                  </a:lnTo>
                  <a:lnTo>
                    <a:pt x="239" y="411"/>
                  </a:lnTo>
                  <a:lnTo>
                    <a:pt x="239" y="402"/>
                  </a:lnTo>
                  <a:lnTo>
                    <a:pt x="252" y="375"/>
                  </a:lnTo>
                  <a:lnTo>
                    <a:pt x="269" y="344"/>
                  </a:lnTo>
                  <a:lnTo>
                    <a:pt x="279" y="328"/>
                  </a:lnTo>
                  <a:lnTo>
                    <a:pt x="289" y="314"/>
                  </a:lnTo>
                  <a:lnTo>
                    <a:pt x="299" y="302"/>
                  </a:lnTo>
                  <a:lnTo>
                    <a:pt x="308" y="295"/>
                  </a:lnTo>
                  <a:lnTo>
                    <a:pt x="307" y="294"/>
                  </a:lnTo>
                  <a:lnTo>
                    <a:pt x="307" y="292"/>
                  </a:lnTo>
                  <a:lnTo>
                    <a:pt x="298" y="288"/>
                  </a:lnTo>
                  <a:lnTo>
                    <a:pt x="294" y="282"/>
                  </a:lnTo>
                  <a:lnTo>
                    <a:pt x="289" y="275"/>
                  </a:lnTo>
                  <a:lnTo>
                    <a:pt x="285" y="268"/>
                  </a:lnTo>
                  <a:lnTo>
                    <a:pt x="287" y="265"/>
                  </a:lnTo>
                  <a:lnTo>
                    <a:pt x="287" y="261"/>
                  </a:lnTo>
                  <a:lnTo>
                    <a:pt x="292" y="260"/>
                  </a:lnTo>
                  <a:lnTo>
                    <a:pt x="295" y="260"/>
                  </a:lnTo>
                  <a:lnTo>
                    <a:pt x="299" y="261"/>
                  </a:lnTo>
                  <a:lnTo>
                    <a:pt x="302" y="263"/>
                  </a:lnTo>
                  <a:lnTo>
                    <a:pt x="307" y="267"/>
                  </a:lnTo>
                  <a:lnTo>
                    <a:pt x="309" y="272"/>
                  </a:lnTo>
                  <a:lnTo>
                    <a:pt x="312" y="290"/>
                  </a:lnTo>
                  <a:lnTo>
                    <a:pt x="315" y="305"/>
                  </a:lnTo>
                  <a:lnTo>
                    <a:pt x="315" y="305"/>
                  </a:lnTo>
                  <a:lnTo>
                    <a:pt x="317" y="305"/>
                  </a:lnTo>
                  <a:lnTo>
                    <a:pt x="324" y="292"/>
                  </a:lnTo>
                  <a:lnTo>
                    <a:pt x="328" y="281"/>
                  </a:lnTo>
                  <a:lnTo>
                    <a:pt x="317" y="267"/>
                  </a:lnTo>
                  <a:lnTo>
                    <a:pt x="304" y="253"/>
                  </a:lnTo>
                  <a:lnTo>
                    <a:pt x="308" y="247"/>
                  </a:lnTo>
                  <a:lnTo>
                    <a:pt x="308" y="240"/>
                  </a:lnTo>
                  <a:lnTo>
                    <a:pt x="307" y="234"/>
                  </a:lnTo>
                  <a:lnTo>
                    <a:pt x="304" y="227"/>
                  </a:lnTo>
                  <a:lnTo>
                    <a:pt x="314" y="214"/>
                  </a:lnTo>
                  <a:lnTo>
                    <a:pt x="325" y="203"/>
                  </a:lnTo>
                  <a:lnTo>
                    <a:pt x="315" y="203"/>
                  </a:lnTo>
                  <a:lnTo>
                    <a:pt x="308" y="204"/>
                  </a:lnTo>
                  <a:lnTo>
                    <a:pt x="301" y="207"/>
                  </a:lnTo>
                  <a:lnTo>
                    <a:pt x="292" y="210"/>
                  </a:lnTo>
                  <a:lnTo>
                    <a:pt x="301" y="203"/>
                  </a:lnTo>
                  <a:lnTo>
                    <a:pt x="307" y="195"/>
                  </a:lnTo>
                  <a:lnTo>
                    <a:pt x="309" y="191"/>
                  </a:lnTo>
                  <a:lnTo>
                    <a:pt x="312" y="187"/>
                  </a:lnTo>
                  <a:lnTo>
                    <a:pt x="315" y="181"/>
                  </a:lnTo>
                  <a:lnTo>
                    <a:pt x="317" y="174"/>
                  </a:lnTo>
                  <a:lnTo>
                    <a:pt x="311" y="174"/>
                  </a:lnTo>
                  <a:lnTo>
                    <a:pt x="307" y="173"/>
                  </a:lnTo>
                  <a:lnTo>
                    <a:pt x="308" y="171"/>
                  </a:lnTo>
                  <a:lnTo>
                    <a:pt x="311" y="168"/>
                  </a:lnTo>
                  <a:lnTo>
                    <a:pt x="312" y="165"/>
                  </a:lnTo>
                  <a:lnTo>
                    <a:pt x="315" y="164"/>
                  </a:lnTo>
                  <a:lnTo>
                    <a:pt x="315" y="163"/>
                  </a:lnTo>
                  <a:lnTo>
                    <a:pt x="315" y="161"/>
                  </a:lnTo>
                  <a:lnTo>
                    <a:pt x="302" y="165"/>
                  </a:lnTo>
                  <a:lnTo>
                    <a:pt x="291" y="168"/>
                  </a:lnTo>
                  <a:lnTo>
                    <a:pt x="288" y="167"/>
                  </a:lnTo>
                  <a:lnTo>
                    <a:pt x="284" y="165"/>
                  </a:lnTo>
                  <a:lnTo>
                    <a:pt x="287" y="160"/>
                  </a:lnTo>
                  <a:lnTo>
                    <a:pt x="289" y="153"/>
                  </a:lnTo>
                  <a:lnTo>
                    <a:pt x="269" y="150"/>
                  </a:lnTo>
                  <a:lnTo>
                    <a:pt x="251" y="145"/>
                  </a:lnTo>
                  <a:lnTo>
                    <a:pt x="235" y="140"/>
                  </a:lnTo>
                  <a:lnTo>
                    <a:pt x="225" y="140"/>
                  </a:lnTo>
                  <a:lnTo>
                    <a:pt x="218" y="145"/>
                  </a:lnTo>
                  <a:lnTo>
                    <a:pt x="211" y="153"/>
                  </a:lnTo>
                  <a:lnTo>
                    <a:pt x="202" y="154"/>
                  </a:lnTo>
                  <a:lnTo>
                    <a:pt x="195" y="155"/>
                  </a:lnTo>
                  <a:lnTo>
                    <a:pt x="189" y="154"/>
                  </a:lnTo>
                  <a:lnTo>
                    <a:pt x="184" y="153"/>
                  </a:lnTo>
                  <a:lnTo>
                    <a:pt x="178" y="153"/>
                  </a:lnTo>
                  <a:lnTo>
                    <a:pt x="172" y="151"/>
                  </a:lnTo>
                  <a:lnTo>
                    <a:pt x="167" y="151"/>
                  </a:lnTo>
                  <a:lnTo>
                    <a:pt x="161" y="153"/>
                  </a:lnTo>
                  <a:lnTo>
                    <a:pt x="155" y="155"/>
                  </a:lnTo>
                  <a:lnTo>
                    <a:pt x="151" y="160"/>
                  </a:lnTo>
                  <a:lnTo>
                    <a:pt x="148" y="164"/>
                  </a:lnTo>
                  <a:lnTo>
                    <a:pt x="144" y="168"/>
                  </a:lnTo>
                  <a:lnTo>
                    <a:pt x="141" y="171"/>
                  </a:lnTo>
                  <a:lnTo>
                    <a:pt x="135" y="174"/>
                  </a:lnTo>
                  <a:lnTo>
                    <a:pt x="129" y="175"/>
                  </a:lnTo>
                  <a:lnTo>
                    <a:pt x="124" y="177"/>
                  </a:lnTo>
                  <a:lnTo>
                    <a:pt x="111" y="178"/>
                  </a:lnTo>
                  <a:lnTo>
                    <a:pt x="101" y="181"/>
                  </a:lnTo>
                  <a:lnTo>
                    <a:pt x="100" y="185"/>
                  </a:lnTo>
                  <a:lnTo>
                    <a:pt x="98" y="190"/>
                  </a:lnTo>
                  <a:lnTo>
                    <a:pt x="87" y="190"/>
                  </a:lnTo>
                  <a:lnTo>
                    <a:pt x="78" y="191"/>
                  </a:lnTo>
                  <a:lnTo>
                    <a:pt x="70" y="193"/>
                  </a:lnTo>
                  <a:lnTo>
                    <a:pt x="62" y="195"/>
                  </a:lnTo>
                  <a:lnTo>
                    <a:pt x="48" y="203"/>
                  </a:lnTo>
                  <a:lnTo>
                    <a:pt x="32" y="208"/>
                  </a:lnTo>
                  <a:lnTo>
                    <a:pt x="31" y="205"/>
                  </a:lnTo>
                  <a:lnTo>
                    <a:pt x="28" y="203"/>
                  </a:lnTo>
                  <a:lnTo>
                    <a:pt x="15" y="207"/>
                  </a:lnTo>
                  <a:lnTo>
                    <a:pt x="0" y="211"/>
                  </a:lnTo>
                  <a:lnTo>
                    <a:pt x="0" y="210"/>
                  </a:lnTo>
                  <a:lnTo>
                    <a:pt x="1" y="207"/>
                  </a:lnTo>
                  <a:lnTo>
                    <a:pt x="31" y="198"/>
                  </a:lnTo>
                  <a:lnTo>
                    <a:pt x="65" y="191"/>
                  </a:lnTo>
                  <a:lnTo>
                    <a:pt x="81" y="185"/>
                  </a:lnTo>
                  <a:lnTo>
                    <a:pt x="97" y="180"/>
                  </a:lnTo>
                  <a:lnTo>
                    <a:pt x="109" y="174"/>
                  </a:lnTo>
                  <a:lnTo>
                    <a:pt x="119" y="165"/>
                  </a:lnTo>
                  <a:lnTo>
                    <a:pt x="118" y="164"/>
                  </a:lnTo>
                  <a:lnTo>
                    <a:pt x="118" y="163"/>
                  </a:lnTo>
                  <a:lnTo>
                    <a:pt x="97" y="164"/>
                  </a:lnTo>
                  <a:lnTo>
                    <a:pt x="77" y="164"/>
                  </a:lnTo>
                  <a:lnTo>
                    <a:pt x="77" y="163"/>
                  </a:lnTo>
                  <a:lnTo>
                    <a:pt x="77" y="160"/>
                  </a:lnTo>
                  <a:lnTo>
                    <a:pt x="84" y="153"/>
                  </a:lnTo>
                  <a:lnTo>
                    <a:pt x="90" y="144"/>
                  </a:lnTo>
                  <a:lnTo>
                    <a:pt x="81" y="144"/>
                  </a:lnTo>
                  <a:lnTo>
                    <a:pt x="71" y="144"/>
                  </a:lnTo>
                  <a:lnTo>
                    <a:pt x="71" y="141"/>
                  </a:lnTo>
                  <a:lnTo>
                    <a:pt x="71" y="140"/>
                  </a:lnTo>
                  <a:lnTo>
                    <a:pt x="71" y="138"/>
                  </a:lnTo>
                  <a:lnTo>
                    <a:pt x="71" y="138"/>
                  </a:lnTo>
                  <a:lnTo>
                    <a:pt x="81" y="130"/>
                  </a:lnTo>
                  <a:lnTo>
                    <a:pt x="90" y="121"/>
                  </a:lnTo>
                  <a:lnTo>
                    <a:pt x="109" y="117"/>
                  </a:lnTo>
                  <a:lnTo>
                    <a:pt x="134" y="114"/>
                  </a:lnTo>
                  <a:lnTo>
                    <a:pt x="144" y="113"/>
                  </a:lnTo>
                  <a:lnTo>
                    <a:pt x="155" y="110"/>
                  </a:lnTo>
                  <a:lnTo>
                    <a:pt x="159" y="107"/>
                  </a:lnTo>
                  <a:lnTo>
                    <a:pt x="162" y="105"/>
                  </a:lnTo>
                  <a:lnTo>
                    <a:pt x="165" y="103"/>
                  </a:lnTo>
                  <a:lnTo>
                    <a:pt x="168" y="98"/>
                  </a:lnTo>
                  <a:lnTo>
                    <a:pt x="157" y="100"/>
                  </a:lnTo>
                  <a:lnTo>
                    <a:pt x="144" y="101"/>
                  </a:lnTo>
                  <a:lnTo>
                    <a:pt x="138" y="101"/>
                  </a:lnTo>
                  <a:lnTo>
                    <a:pt x="132" y="101"/>
                  </a:lnTo>
                  <a:lnTo>
                    <a:pt x="128" y="100"/>
                  </a:lnTo>
                  <a:lnTo>
                    <a:pt x="124" y="98"/>
                  </a:lnTo>
                  <a:lnTo>
                    <a:pt x="122" y="97"/>
                  </a:lnTo>
                  <a:lnTo>
                    <a:pt x="121" y="97"/>
                  </a:lnTo>
                  <a:lnTo>
                    <a:pt x="122" y="91"/>
                  </a:lnTo>
                  <a:lnTo>
                    <a:pt x="124" y="87"/>
                  </a:lnTo>
                  <a:lnTo>
                    <a:pt x="135" y="84"/>
                  </a:lnTo>
                  <a:lnTo>
                    <a:pt x="145" y="81"/>
                  </a:lnTo>
                  <a:lnTo>
                    <a:pt x="157" y="78"/>
                  </a:lnTo>
                  <a:lnTo>
                    <a:pt x="168" y="77"/>
                  </a:lnTo>
                  <a:lnTo>
                    <a:pt x="169" y="81"/>
                  </a:lnTo>
                  <a:lnTo>
                    <a:pt x="171" y="83"/>
                  </a:lnTo>
                  <a:lnTo>
                    <a:pt x="172" y="84"/>
                  </a:lnTo>
                  <a:lnTo>
                    <a:pt x="177" y="85"/>
                  </a:lnTo>
                  <a:lnTo>
                    <a:pt x="184" y="83"/>
                  </a:lnTo>
                  <a:lnTo>
                    <a:pt x="189" y="81"/>
                  </a:lnTo>
                  <a:lnTo>
                    <a:pt x="185" y="74"/>
                  </a:lnTo>
                  <a:lnTo>
                    <a:pt x="181" y="68"/>
                  </a:lnTo>
                  <a:lnTo>
                    <a:pt x="178" y="65"/>
                  </a:lnTo>
                  <a:lnTo>
                    <a:pt x="177" y="63"/>
                  </a:lnTo>
                  <a:lnTo>
                    <a:pt x="177" y="60"/>
                  </a:lnTo>
                  <a:lnTo>
                    <a:pt x="177" y="55"/>
                  </a:lnTo>
                  <a:lnTo>
                    <a:pt x="188" y="54"/>
                  </a:lnTo>
                  <a:lnTo>
                    <a:pt x="201" y="53"/>
                  </a:lnTo>
                  <a:lnTo>
                    <a:pt x="212" y="50"/>
                  </a:lnTo>
                  <a:lnTo>
                    <a:pt x="224" y="48"/>
                  </a:lnTo>
                  <a:lnTo>
                    <a:pt x="241" y="43"/>
                  </a:lnTo>
                  <a:lnTo>
                    <a:pt x="262" y="34"/>
                  </a:lnTo>
                  <a:lnTo>
                    <a:pt x="274" y="30"/>
                  </a:lnTo>
                  <a:lnTo>
                    <a:pt x="285" y="27"/>
                  </a:lnTo>
                  <a:lnTo>
                    <a:pt x="297" y="26"/>
                  </a:lnTo>
                  <a:lnTo>
                    <a:pt x="307" y="26"/>
                  </a:lnTo>
                  <a:lnTo>
                    <a:pt x="334" y="30"/>
                  </a:lnTo>
                  <a:lnTo>
                    <a:pt x="361" y="35"/>
                  </a:lnTo>
                  <a:lnTo>
                    <a:pt x="389" y="41"/>
                  </a:lnTo>
                  <a:lnTo>
                    <a:pt x="416" y="45"/>
                  </a:lnTo>
                  <a:lnTo>
                    <a:pt x="429" y="48"/>
                  </a:lnTo>
                  <a:lnTo>
                    <a:pt x="444" y="50"/>
                  </a:lnTo>
                  <a:lnTo>
                    <a:pt x="456" y="50"/>
                  </a:lnTo>
                  <a:lnTo>
                    <a:pt x="469" y="50"/>
                  </a:lnTo>
                  <a:lnTo>
                    <a:pt x="482" y="48"/>
                  </a:lnTo>
                  <a:lnTo>
                    <a:pt x="495" y="45"/>
                  </a:lnTo>
                  <a:lnTo>
                    <a:pt x="508" y="41"/>
                  </a:lnTo>
                  <a:lnTo>
                    <a:pt x="521" y="37"/>
                  </a:lnTo>
                  <a:lnTo>
                    <a:pt x="524" y="41"/>
                  </a:lnTo>
                  <a:lnTo>
                    <a:pt x="528" y="44"/>
                  </a:lnTo>
                  <a:lnTo>
                    <a:pt x="532" y="45"/>
                  </a:lnTo>
                  <a:lnTo>
                    <a:pt x="541" y="45"/>
                  </a:lnTo>
                  <a:lnTo>
                    <a:pt x="545" y="44"/>
                  </a:lnTo>
                  <a:lnTo>
                    <a:pt x="551" y="43"/>
                  </a:lnTo>
                  <a:lnTo>
                    <a:pt x="556" y="43"/>
                  </a:lnTo>
                  <a:lnTo>
                    <a:pt x="562" y="44"/>
                  </a:lnTo>
                  <a:lnTo>
                    <a:pt x="565" y="48"/>
                  </a:lnTo>
                  <a:lnTo>
                    <a:pt x="569" y="51"/>
                  </a:lnTo>
                  <a:lnTo>
                    <a:pt x="574" y="53"/>
                  </a:lnTo>
                  <a:lnTo>
                    <a:pt x="579" y="53"/>
                  </a:lnTo>
                  <a:lnTo>
                    <a:pt x="585" y="53"/>
                  </a:lnTo>
                  <a:lnTo>
                    <a:pt x="591" y="54"/>
                  </a:lnTo>
                  <a:lnTo>
                    <a:pt x="596" y="55"/>
                  </a:lnTo>
                  <a:lnTo>
                    <a:pt x="601" y="58"/>
                  </a:lnTo>
                  <a:lnTo>
                    <a:pt x="599" y="63"/>
                  </a:lnTo>
                  <a:lnTo>
                    <a:pt x="599" y="67"/>
                  </a:lnTo>
                  <a:lnTo>
                    <a:pt x="619" y="67"/>
                  </a:lnTo>
                  <a:lnTo>
                    <a:pt x="639" y="65"/>
                  </a:lnTo>
                  <a:lnTo>
                    <a:pt x="639" y="71"/>
                  </a:lnTo>
                  <a:lnTo>
                    <a:pt x="641" y="78"/>
                  </a:lnTo>
                  <a:lnTo>
                    <a:pt x="643" y="78"/>
                  </a:lnTo>
                  <a:lnTo>
                    <a:pt x="646" y="78"/>
                  </a:lnTo>
                  <a:lnTo>
                    <a:pt x="648" y="77"/>
                  </a:lnTo>
                  <a:lnTo>
                    <a:pt x="649" y="77"/>
                  </a:lnTo>
                  <a:lnTo>
                    <a:pt x="651" y="73"/>
                  </a:lnTo>
                  <a:lnTo>
                    <a:pt x="652" y="68"/>
                  </a:lnTo>
                  <a:lnTo>
                    <a:pt x="653" y="67"/>
                  </a:lnTo>
                  <a:lnTo>
                    <a:pt x="656" y="64"/>
                  </a:lnTo>
                  <a:lnTo>
                    <a:pt x="661" y="61"/>
                  </a:lnTo>
                  <a:lnTo>
                    <a:pt x="666" y="57"/>
                  </a:lnTo>
                  <a:lnTo>
                    <a:pt x="682" y="58"/>
                  </a:lnTo>
                  <a:lnTo>
                    <a:pt x="703" y="61"/>
                  </a:lnTo>
                  <a:lnTo>
                    <a:pt x="725" y="64"/>
                  </a:lnTo>
                  <a:lnTo>
                    <a:pt x="742" y="67"/>
                  </a:lnTo>
                  <a:lnTo>
                    <a:pt x="742" y="68"/>
                  </a:lnTo>
                  <a:lnTo>
                    <a:pt x="742" y="68"/>
                  </a:lnTo>
                  <a:lnTo>
                    <a:pt x="739" y="73"/>
                  </a:lnTo>
                  <a:lnTo>
                    <a:pt x="738" y="77"/>
                  </a:lnTo>
                  <a:lnTo>
                    <a:pt x="738" y="78"/>
                  </a:lnTo>
                  <a:lnTo>
                    <a:pt x="739" y="80"/>
                  </a:lnTo>
                  <a:lnTo>
                    <a:pt x="742" y="78"/>
                  </a:lnTo>
                  <a:lnTo>
                    <a:pt x="746" y="78"/>
                  </a:lnTo>
                  <a:lnTo>
                    <a:pt x="751" y="70"/>
                  </a:lnTo>
                  <a:lnTo>
                    <a:pt x="755" y="64"/>
                  </a:lnTo>
                  <a:lnTo>
                    <a:pt x="755" y="63"/>
                  </a:lnTo>
                  <a:lnTo>
                    <a:pt x="755" y="61"/>
                  </a:lnTo>
                  <a:lnTo>
                    <a:pt x="749" y="58"/>
                  </a:lnTo>
                  <a:lnTo>
                    <a:pt x="743" y="55"/>
                  </a:lnTo>
                  <a:lnTo>
                    <a:pt x="746" y="50"/>
                  </a:lnTo>
                  <a:lnTo>
                    <a:pt x="749" y="44"/>
                  </a:lnTo>
                  <a:lnTo>
                    <a:pt x="755" y="47"/>
                  </a:lnTo>
                  <a:lnTo>
                    <a:pt x="761" y="48"/>
                  </a:lnTo>
                  <a:lnTo>
                    <a:pt x="758" y="53"/>
                  </a:lnTo>
                  <a:lnTo>
                    <a:pt x="753" y="55"/>
                  </a:lnTo>
                  <a:lnTo>
                    <a:pt x="753" y="57"/>
                  </a:lnTo>
                  <a:lnTo>
                    <a:pt x="753" y="57"/>
                  </a:lnTo>
                  <a:lnTo>
                    <a:pt x="762" y="58"/>
                  </a:lnTo>
                  <a:lnTo>
                    <a:pt x="771" y="58"/>
                  </a:lnTo>
                  <a:lnTo>
                    <a:pt x="776" y="53"/>
                  </a:lnTo>
                  <a:lnTo>
                    <a:pt x="782" y="48"/>
                  </a:lnTo>
                  <a:lnTo>
                    <a:pt x="776" y="45"/>
                  </a:lnTo>
                  <a:lnTo>
                    <a:pt x="771" y="40"/>
                  </a:lnTo>
                  <a:lnTo>
                    <a:pt x="775" y="34"/>
                  </a:lnTo>
                  <a:lnTo>
                    <a:pt x="779" y="28"/>
                  </a:lnTo>
                  <a:lnTo>
                    <a:pt x="788" y="27"/>
                  </a:lnTo>
                  <a:lnTo>
                    <a:pt x="793" y="26"/>
                  </a:lnTo>
                  <a:lnTo>
                    <a:pt x="799" y="24"/>
                  </a:lnTo>
                  <a:lnTo>
                    <a:pt x="806" y="27"/>
                  </a:lnTo>
                  <a:lnTo>
                    <a:pt x="806" y="31"/>
                  </a:lnTo>
                  <a:lnTo>
                    <a:pt x="806" y="37"/>
                  </a:lnTo>
                  <a:lnTo>
                    <a:pt x="801" y="40"/>
                  </a:lnTo>
                  <a:lnTo>
                    <a:pt x="796" y="44"/>
                  </a:lnTo>
                  <a:lnTo>
                    <a:pt x="801" y="50"/>
                  </a:lnTo>
                  <a:lnTo>
                    <a:pt x="805" y="55"/>
                  </a:lnTo>
                  <a:lnTo>
                    <a:pt x="809" y="53"/>
                  </a:lnTo>
                  <a:lnTo>
                    <a:pt x="813" y="50"/>
                  </a:lnTo>
                  <a:lnTo>
                    <a:pt x="819" y="48"/>
                  </a:lnTo>
                  <a:lnTo>
                    <a:pt x="825" y="50"/>
                  </a:lnTo>
                  <a:lnTo>
                    <a:pt x="823" y="54"/>
                  </a:lnTo>
                  <a:lnTo>
                    <a:pt x="822" y="58"/>
                  </a:lnTo>
                  <a:lnTo>
                    <a:pt x="818" y="61"/>
                  </a:lnTo>
                  <a:lnTo>
                    <a:pt x="813" y="63"/>
                  </a:lnTo>
                  <a:lnTo>
                    <a:pt x="813" y="67"/>
                  </a:lnTo>
                  <a:lnTo>
                    <a:pt x="812" y="71"/>
                  </a:lnTo>
                  <a:lnTo>
                    <a:pt x="816" y="71"/>
                  </a:lnTo>
                  <a:lnTo>
                    <a:pt x="819" y="71"/>
                  </a:lnTo>
                  <a:lnTo>
                    <a:pt x="831" y="67"/>
                  </a:lnTo>
                  <a:lnTo>
                    <a:pt x="843" y="60"/>
                  </a:lnTo>
                  <a:lnTo>
                    <a:pt x="849" y="55"/>
                  </a:lnTo>
                  <a:lnTo>
                    <a:pt x="853" y="51"/>
                  </a:lnTo>
                  <a:lnTo>
                    <a:pt x="858" y="45"/>
                  </a:lnTo>
                  <a:lnTo>
                    <a:pt x="860" y="41"/>
                  </a:lnTo>
                  <a:lnTo>
                    <a:pt x="849" y="37"/>
                  </a:lnTo>
                  <a:lnTo>
                    <a:pt x="833" y="35"/>
                  </a:lnTo>
                  <a:lnTo>
                    <a:pt x="835" y="31"/>
                  </a:lnTo>
                  <a:lnTo>
                    <a:pt x="836" y="30"/>
                  </a:lnTo>
                  <a:lnTo>
                    <a:pt x="839" y="30"/>
                  </a:lnTo>
                  <a:lnTo>
                    <a:pt x="843" y="30"/>
                  </a:lnTo>
                  <a:lnTo>
                    <a:pt x="840" y="26"/>
                  </a:lnTo>
                  <a:lnTo>
                    <a:pt x="839" y="21"/>
                  </a:lnTo>
                  <a:lnTo>
                    <a:pt x="849" y="14"/>
                  </a:lnTo>
                  <a:lnTo>
                    <a:pt x="863" y="7"/>
                  </a:lnTo>
                  <a:lnTo>
                    <a:pt x="870" y="4"/>
                  </a:lnTo>
                  <a:lnTo>
                    <a:pt x="876" y="3"/>
                  </a:lnTo>
                  <a:lnTo>
                    <a:pt x="879" y="4"/>
                  </a:lnTo>
                  <a:lnTo>
                    <a:pt x="880" y="6"/>
                  </a:lnTo>
                  <a:lnTo>
                    <a:pt x="883" y="7"/>
                  </a:lnTo>
                  <a:lnTo>
                    <a:pt x="883" y="10"/>
                  </a:lnTo>
                  <a:lnTo>
                    <a:pt x="876" y="13"/>
                  </a:lnTo>
                  <a:lnTo>
                    <a:pt x="869" y="14"/>
                  </a:lnTo>
                  <a:lnTo>
                    <a:pt x="869" y="21"/>
                  </a:lnTo>
                  <a:lnTo>
                    <a:pt x="869" y="27"/>
                  </a:lnTo>
                  <a:lnTo>
                    <a:pt x="876" y="27"/>
                  </a:lnTo>
                  <a:lnTo>
                    <a:pt x="882" y="27"/>
                  </a:lnTo>
                  <a:lnTo>
                    <a:pt x="880" y="23"/>
                  </a:lnTo>
                  <a:lnTo>
                    <a:pt x="879" y="17"/>
                  </a:lnTo>
                  <a:lnTo>
                    <a:pt x="890" y="13"/>
                  </a:lnTo>
                  <a:lnTo>
                    <a:pt x="900" y="8"/>
                  </a:lnTo>
                  <a:lnTo>
                    <a:pt x="905" y="7"/>
                  </a:lnTo>
                  <a:lnTo>
                    <a:pt x="910" y="6"/>
                  </a:lnTo>
                  <a:lnTo>
                    <a:pt x="918" y="6"/>
                  </a:lnTo>
                  <a:lnTo>
                    <a:pt x="925" y="6"/>
                  </a:lnTo>
                  <a:lnTo>
                    <a:pt x="923" y="10"/>
                  </a:lnTo>
                  <a:lnTo>
                    <a:pt x="922" y="13"/>
                  </a:lnTo>
                  <a:lnTo>
                    <a:pt x="920" y="14"/>
                  </a:lnTo>
                  <a:lnTo>
                    <a:pt x="916" y="16"/>
                  </a:lnTo>
                  <a:lnTo>
                    <a:pt x="918" y="18"/>
                  </a:lnTo>
                  <a:lnTo>
                    <a:pt x="918" y="23"/>
                  </a:lnTo>
                  <a:lnTo>
                    <a:pt x="930" y="21"/>
                  </a:lnTo>
                  <a:lnTo>
                    <a:pt x="943" y="18"/>
                  </a:lnTo>
                  <a:lnTo>
                    <a:pt x="943" y="16"/>
                  </a:lnTo>
                  <a:lnTo>
                    <a:pt x="943" y="11"/>
                  </a:lnTo>
                  <a:lnTo>
                    <a:pt x="942" y="11"/>
                  </a:lnTo>
                  <a:lnTo>
                    <a:pt x="940" y="11"/>
                  </a:lnTo>
                  <a:lnTo>
                    <a:pt x="938" y="13"/>
                  </a:lnTo>
                  <a:lnTo>
                    <a:pt x="935" y="13"/>
                  </a:lnTo>
                  <a:lnTo>
                    <a:pt x="932" y="11"/>
                  </a:lnTo>
                  <a:lnTo>
                    <a:pt x="928" y="10"/>
                  </a:lnTo>
                  <a:lnTo>
                    <a:pt x="928" y="6"/>
                  </a:lnTo>
                  <a:lnTo>
                    <a:pt x="928" y="0"/>
                  </a:lnTo>
                  <a:close/>
                </a:path>
              </a:pathLst>
            </a:custGeom>
            <a:solidFill>
              <a:srgbClr val="B5C2CE"/>
            </a:solidFill>
            <a:ln w="9525">
              <a:noFill/>
            </a:ln>
          </p:spPr>
          <p:txBody>
            <a:bodyPr/>
            <a:lstStyle/>
            <a:p>
              <a:endParaRPr lang="zh-CN" altLang="en-US"/>
            </a:p>
          </p:txBody>
        </p:sp>
        <p:sp>
          <p:nvSpPr>
            <p:cNvPr id="43" name="未知">
              <a:extLst>
                <a:ext uri="{FF2B5EF4-FFF2-40B4-BE49-F238E27FC236}">
                  <a16:creationId xmlns:a16="http://schemas.microsoft.com/office/drawing/2014/main" id="{5B14C5FB-9CEA-49E6-8C6D-2A7A86DBE310}"/>
                </a:ext>
              </a:extLst>
            </p:cNvPr>
            <p:cNvSpPr/>
            <p:nvPr/>
          </p:nvSpPr>
          <p:spPr>
            <a:xfrm>
              <a:off x="1355" y="99"/>
              <a:ext cx="11" cy="5"/>
            </a:xfrm>
            <a:custGeom>
              <a:avLst/>
              <a:gdLst/>
              <a:ahLst/>
              <a:cxnLst/>
              <a:rect l="0" t="0" r="0" b="0"/>
              <a:pathLst>
                <a:path w="11" h="5">
                  <a:moveTo>
                    <a:pt x="0" y="0"/>
                  </a:moveTo>
                  <a:lnTo>
                    <a:pt x="1" y="3"/>
                  </a:lnTo>
                  <a:lnTo>
                    <a:pt x="3" y="5"/>
                  </a:lnTo>
                  <a:lnTo>
                    <a:pt x="7" y="5"/>
                  </a:lnTo>
                  <a:lnTo>
                    <a:pt x="11" y="4"/>
                  </a:lnTo>
                  <a:lnTo>
                    <a:pt x="10" y="4"/>
                  </a:lnTo>
                  <a:lnTo>
                    <a:pt x="9" y="4"/>
                  </a:lnTo>
                  <a:lnTo>
                    <a:pt x="4" y="3"/>
                  </a:lnTo>
                  <a:lnTo>
                    <a:pt x="0" y="0"/>
                  </a:lnTo>
                  <a:close/>
                </a:path>
              </a:pathLst>
            </a:custGeom>
            <a:solidFill>
              <a:srgbClr val="B5C2CE"/>
            </a:solidFill>
            <a:ln w="9525">
              <a:noFill/>
            </a:ln>
          </p:spPr>
          <p:txBody>
            <a:bodyPr/>
            <a:lstStyle/>
            <a:p>
              <a:endParaRPr lang="zh-CN" altLang="en-US"/>
            </a:p>
          </p:txBody>
        </p:sp>
        <p:sp>
          <p:nvSpPr>
            <p:cNvPr id="44" name="未知">
              <a:extLst>
                <a:ext uri="{FF2B5EF4-FFF2-40B4-BE49-F238E27FC236}">
                  <a16:creationId xmlns:a16="http://schemas.microsoft.com/office/drawing/2014/main" id="{0B215CCD-82FD-4793-897B-6383DC8F0E43}"/>
                </a:ext>
              </a:extLst>
            </p:cNvPr>
            <p:cNvSpPr/>
            <p:nvPr/>
          </p:nvSpPr>
          <p:spPr>
            <a:xfrm>
              <a:off x="1117" y="121"/>
              <a:ext cx="17" cy="13"/>
            </a:xfrm>
            <a:custGeom>
              <a:avLst/>
              <a:gdLst/>
              <a:ahLst/>
              <a:cxnLst/>
              <a:rect l="0" t="0" r="0" b="0"/>
              <a:pathLst>
                <a:path w="17" h="13">
                  <a:moveTo>
                    <a:pt x="2" y="0"/>
                  </a:moveTo>
                  <a:lnTo>
                    <a:pt x="10" y="0"/>
                  </a:lnTo>
                  <a:lnTo>
                    <a:pt x="17" y="2"/>
                  </a:lnTo>
                  <a:lnTo>
                    <a:pt x="17" y="5"/>
                  </a:lnTo>
                  <a:lnTo>
                    <a:pt x="17" y="8"/>
                  </a:lnTo>
                  <a:lnTo>
                    <a:pt x="14" y="10"/>
                  </a:lnTo>
                  <a:lnTo>
                    <a:pt x="11" y="13"/>
                  </a:lnTo>
                  <a:lnTo>
                    <a:pt x="7" y="12"/>
                  </a:lnTo>
                  <a:lnTo>
                    <a:pt x="2" y="10"/>
                  </a:lnTo>
                  <a:lnTo>
                    <a:pt x="1" y="10"/>
                  </a:lnTo>
                  <a:lnTo>
                    <a:pt x="0" y="10"/>
                  </a:lnTo>
                  <a:lnTo>
                    <a:pt x="1" y="5"/>
                  </a:lnTo>
                  <a:lnTo>
                    <a:pt x="2" y="0"/>
                  </a:lnTo>
                  <a:close/>
                </a:path>
              </a:pathLst>
            </a:custGeom>
            <a:solidFill>
              <a:srgbClr val="B5C2CE"/>
            </a:solidFill>
            <a:ln w="9525">
              <a:noFill/>
            </a:ln>
          </p:spPr>
          <p:txBody>
            <a:bodyPr/>
            <a:lstStyle/>
            <a:p>
              <a:endParaRPr lang="zh-CN" altLang="en-US"/>
            </a:p>
          </p:txBody>
        </p:sp>
        <p:sp>
          <p:nvSpPr>
            <p:cNvPr id="45" name="未知">
              <a:extLst>
                <a:ext uri="{FF2B5EF4-FFF2-40B4-BE49-F238E27FC236}">
                  <a16:creationId xmlns:a16="http://schemas.microsoft.com/office/drawing/2014/main" id="{25D24E80-B2AE-4327-B97E-FD49A976D146}"/>
                </a:ext>
              </a:extLst>
            </p:cNvPr>
            <p:cNvSpPr/>
            <p:nvPr/>
          </p:nvSpPr>
          <p:spPr>
            <a:xfrm>
              <a:off x="915" y="146"/>
              <a:ext cx="20" cy="13"/>
            </a:xfrm>
            <a:custGeom>
              <a:avLst/>
              <a:gdLst/>
              <a:ahLst/>
              <a:cxnLst/>
              <a:rect l="0" t="0" r="0" b="0"/>
              <a:pathLst>
                <a:path w="20" h="13">
                  <a:moveTo>
                    <a:pt x="5" y="0"/>
                  </a:moveTo>
                  <a:lnTo>
                    <a:pt x="12" y="1"/>
                  </a:lnTo>
                  <a:lnTo>
                    <a:pt x="20" y="3"/>
                  </a:lnTo>
                  <a:lnTo>
                    <a:pt x="20" y="4"/>
                  </a:lnTo>
                  <a:lnTo>
                    <a:pt x="20" y="4"/>
                  </a:lnTo>
                  <a:lnTo>
                    <a:pt x="20" y="7"/>
                  </a:lnTo>
                  <a:lnTo>
                    <a:pt x="19" y="8"/>
                  </a:lnTo>
                  <a:lnTo>
                    <a:pt x="13" y="11"/>
                  </a:lnTo>
                  <a:lnTo>
                    <a:pt x="9" y="13"/>
                  </a:lnTo>
                  <a:lnTo>
                    <a:pt x="5" y="11"/>
                  </a:lnTo>
                  <a:lnTo>
                    <a:pt x="0" y="7"/>
                  </a:lnTo>
                  <a:lnTo>
                    <a:pt x="2" y="5"/>
                  </a:lnTo>
                  <a:lnTo>
                    <a:pt x="3" y="4"/>
                  </a:lnTo>
                  <a:lnTo>
                    <a:pt x="3" y="3"/>
                  </a:lnTo>
                  <a:lnTo>
                    <a:pt x="5" y="0"/>
                  </a:lnTo>
                  <a:close/>
                </a:path>
              </a:pathLst>
            </a:custGeom>
            <a:solidFill>
              <a:srgbClr val="B5C2CE"/>
            </a:solidFill>
            <a:ln w="9525">
              <a:noFill/>
            </a:ln>
          </p:spPr>
          <p:txBody>
            <a:bodyPr/>
            <a:lstStyle/>
            <a:p>
              <a:endParaRPr lang="zh-CN" altLang="en-US"/>
            </a:p>
          </p:txBody>
        </p:sp>
        <p:sp>
          <p:nvSpPr>
            <p:cNvPr id="46" name="未知">
              <a:extLst>
                <a:ext uri="{FF2B5EF4-FFF2-40B4-BE49-F238E27FC236}">
                  <a16:creationId xmlns:a16="http://schemas.microsoft.com/office/drawing/2014/main" id="{DE42D8A4-8576-4739-B3CC-E563409DBA6A}"/>
                </a:ext>
              </a:extLst>
            </p:cNvPr>
            <p:cNvSpPr/>
            <p:nvPr/>
          </p:nvSpPr>
          <p:spPr>
            <a:xfrm>
              <a:off x="1354" y="166"/>
              <a:ext cx="82" cy="33"/>
            </a:xfrm>
            <a:custGeom>
              <a:avLst/>
              <a:gdLst/>
              <a:ahLst/>
              <a:cxnLst/>
              <a:rect l="0" t="0" r="0" b="0"/>
              <a:pathLst>
                <a:path w="82" h="33">
                  <a:moveTo>
                    <a:pt x="4" y="0"/>
                  </a:moveTo>
                  <a:lnTo>
                    <a:pt x="11" y="1"/>
                  </a:lnTo>
                  <a:lnTo>
                    <a:pt x="15" y="3"/>
                  </a:lnTo>
                  <a:lnTo>
                    <a:pt x="18" y="7"/>
                  </a:lnTo>
                  <a:lnTo>
                    <a:pt x="21" y="11"/>
                  </a:lnTo>
                  <a:lnTo>
                    <a:pt x="28" y="5"/>
                  </a:lnTo>
                  <a:lnTo>
                    <a:pt x="35" y="1"/>
                  </a:lnTo>
                  <a:lnTo>
                    <a:pt x="47" y="4"/>
                  </a:lnTo>
                  <a:lnTo>
                    <a:pt x="58" y="4"/>
                  </a:lnTo>
                  <a:lnTo>
                    <a:pt x="64" y="4"/>
                  </a:lnTo>
                  <a:lnTo>
                    <a:pt x="70" y="5"/>
                  </a:lnTo>
                  <a:lnTo>
                    <a:pt x="74" y="7"/>
                  </a:lnTo>
                  <a:lnTo>
                    <a:pt x="80" y="10"/>
                  </a:lnTo>
                  <a:lnTo>
                    <a:pt x="81" y="10"/>
                  </a:lnTo>
                  <a:lnTo>
                    <a:pt x="82" y="10"/>
                  </a:lnTo>
                  <a:lnTo>
                    <a:pt x="81" y="13"/>
                  </a:lnTo>
                  <a:lnTo>
                    <a:pt x="80" y="15"/>
                  </a:lnTo>
                  <a:lnTo>
                    <a:pt x="74" y="21"/>
                  </a:lnTo>
                  <a:lnTo>
                    <a:pt x="65" y="25"/>
                  </a:lnTo>
                  <a:lnTo>
                    <a:pt x="54" y="30"/>
                  </a:lnTo>
                  <a:lnTo>
                    <a:pt x="41" y="33"/>
                  </a:lnTo>
                  <a:lnTo>
                    <a:pt x="30" y="33"/>
                  </a:lnTo>
                  <a:lnTo>
                    <a:pt x="18" y="33"/>
                  </a:lnTo>
                  <a:lnTo>
                    <a:pt x="15" y="30"/>
                  </a:lnTo>
                  <a:lnTo>
                    <a:pt x="12" y="28"/>
                  </a:lnTo>
                  <a:lnTo>
                    <a:pt x="10" y="25"/>
                  </a:lnTo>
                  <a:lnTo>
                    <a:pt x="10" y="21"/>
                  </a:lnTo>
                  <a:lnTo>
                    <a:pt x="7" y="20"/>
                  </a:lnTo>
                  <a:lnTo>
                    <a:pt x="5" y="20"/>
                  </a:lnTo>
                  <a:lnTo>
                    <a:pt x="5" y="18"/>
                  </a:lnTo>
                  <a:lnTo>
                    <a:pt x="4" y="15"/>
                  </a:lnTo>
                  <a:lnTo>
                    <a:pt x="7" y="15"/>
                  </a:lnTo>
                  <a:lnTo>
                    <a:pt x="8" y="15"/>
                  </a:lnTo>
                  <a:lnTo>
                    <a:pt x="4" y="13"/>
                  </a:lnTo>
                  <a:lnTo>
                    <a:pt x="0" y="10"/>
                  </a:lnTo>
                  <a:lnTo>
                    <a:pt x="0" y="8"/>
                  </a:lnTo>
                  <a:lnTo>
                    <a:pt x="0" y="8"/>
                  </a:lnTo>
                  <a:lnTo>
                    <a:pt x="4" y="7"/>
                  </a:lnTo>
                  <a:lnTo>
                    <a:pt x="7" y="5"/>
                  </a:lnTo>
                  <a:lnTo>
                    <a:pt x="5" y="3"/>
                  </a:lnTo>
                  <a:lnTo>
                    <a:pt x="4" y="0"/>
                  </a:lnTo>
                  <a:close/>
                </a:path>
              </a:pathLst>
            </a:custGeom>
            <a:solidFill>
              <a:srgbClr val="B5C2CE"/>
            </a:solidFill>
            <a:ln w="9525">
              <a:noFill/>
            </a:ln>
          </p:spPr>
          <p:txBody>
            <a:bodyPr/>
            <a:lstStyle/>
            <a:p>
              <a:endParaRPr lang="zh-CN" altLang="en-US"/>
            </a:p>
          </p:txBody>
        </p:sp>
        <p:sp>
          <p:nvSpPr>
            <p:cNvPr id="47" name="未知">
              <a:extLst>
                <a:ext uri="{FF2B5EF4-FFF2-40B4-BE49-F238E27FC236}">
                  <a16:creationId xmlns:a16="http://schemas.microsoft.com/office/drawing/2014/main" id="{D22E5E89-DA94-4D03-A5B7-58B06498FB79}"/>
                </a:ext>
              </a:extLst>
            </p:cNvPr>
            <p:cNvSpPr/>
            <p:nvPr/>
          </p:nvSpPr>
          <p:spPr>
            <a:xfrm>
              <a:off x="885" y="174"/>
              <a:ext cx="26" cy="17"/>
            </a:xfrm>
            <a:custGeom>
              <a:avLst/>
              <a:gdLst/>
              <a:ahLst/>
              <a:cxnLst/>
              <a:rect l="0" t="0" r="0" b="0"/>
              <a:pathLst>
                <a:path w="26" h="17">
                  <a:moveTo>
                    <a:pt x="17" y="0"/>
                  </a:moveTo>
                  <a:lnTo>
                    <a:pt x="22" y="3"/>
                  </a:lnTo>
                  <a:lnTo>
                    <a:pt x="26" y="9"/>
                  </a:lnTo>
                  <a:lnTo>
                    <a:pt x="25" y="12"/>
                  </a:lnTo>
                  <a:lnTo>
                    <a:pt x="25" y="15"/>
                  </a:lnTo>
                  <a:lnTo>
                    <a:pt x="13" y="16"/>
                  </a:lnTo>
                  <a:lnTo>
                    <a:pt x="3" y="17"/>
                  </a:lnTo>
                  <a:lnTo>
                    <a:pt x="2" y="16"/>
                  </a:lnTo>
                  <a:lnTo>
                    <a:pt x="0" y="15"/>
                  </a:lnTo>
                  <a:lnTo>
                    <a:pt x="0" y="13"/>
                  </a:lnTo>
                  <a:lnTo>
                    <a:pt x="0" y="10"/>
                  </a:lnTo>
                  <a:lnTo>
                    <a:pt x="9" y="6"/>
                  </a:lnTo>
                  <a:lnTo>
                    <a:pt x="17" y="0"/>
                  </a:lnTo>
                  <a:close/>
                </a:path>
              </a:pathLst>
            </a:custGeom>
            <a:solidFill>
              <a:srgbClr val="B5C2CE"/>
            </a:solidFill>
            <a:ln w="9525">
              <a:noFill/>
            </a:ln>
          </p:spPr>
          <p:txBody>
            <a:bodyPr/>
            <a:lstStyle/>
            <a:p>
              <a:endParaRPr lang="zh-CN" altLang="en-US"/>
            </a:p>
          </p:txBody>
        </p:sp>
        <p:sp>
          <p:nvSpPr>
            <p:cNvPr id="48" name="未知">
              <a:extLst>
                <a:ext uri="{FF2B5EF4-FFF2-40B4-BE49-F238E27FC236}">
                  <a16:creationId xmlns:a16="http://schemas.microsoft.com/office/drawing/2014/main" id="{505AF4F2-8ABF-4BE5-9DB4-E90B9D1634DC}"/>
                </a:ext>
              </a:extLst>
            </p:cNvPr>
            <p:cNvSpPr/>
            <p:nvPr/>
          </p:nvSpPr>
          <p:spPr>
            <a:xfrm>
              <a:off x="808" y="176"/>
              <a:ext cx="52" cy="23"/>
            </a:xfrm>
            <a:custGeom>
              <a:avLst/>
              <a:gdLst/>
              <a:ahLst/>
              <a:cxnLst/>
              <a:rect l="0" t="0" r="0" b="0"/>
              <a:pathLst>
                <a:path w="52" h="23">
                  <a:moveTo>
                    <a:pt x="17" y="0"/>
                  </a:moveTo>
                  <a:lnTo>
                    <a:pt x="26" y="1"/>
                  </a:lnTo>
                  <a:lnTo>
                    <a:pt x="35" y="4"/>
                  </a:lnTo>
                  <a:lnTo>
                    <a:pt x="43" y="13"/>
                  </a:lnTo>
                  <a:lnTo>
                    <a:pt x="52" y="18"/>
                  </a:lnTo>
                  <a:lnTo>
                    <a:pt x="50" y="20"/>
                  </a:lnTo>
                  <a:lnTo>
                    <a:pt x="50" y="21"/>
                  </a:lnTo>
                  <a:lnTo>
                    <a:pt x="49" y="21"/>
                  </a:lnTo>
                  <a:lnTo>
                    <a:pt x="47" y="21"/>
                  </a:lnTo>
                  <a:lnTo>
                    <a:pt x="35" y="18"/>
                  </a:lnTo>
                  <a:lnTo>
                    <a:pt x="19" y="15"/>
                  </a:lnTo>
                  <a:lnTo>
                    <a:pt x="15" y="18"/>
                  </a:lnTo>
                  <a:lnTo>
                    <a:pt x="12" y="20"/>
                  </a:lnTo>
                  <a:lnTo>
                    <a:pt x="7" y="23"/>
                  </a:lnTo>
                  <a:lnTo>
                    <a:pt x="0" y="23"/>
                  </a:lnTo>
                  <a:lnTo>
                    <a:pt x="7" y="11"/>
                  </a:lnTo>
                  <a:lnTo>
                    <a:pt x="17" y="0"/>
                  </a:lnTo>
                  <a:close/>
                </a:path>
              </a:pathLst>
            </a:custGeom>
            <a:solidFill>
              <a:srgbClr val="B5C2CE"/>
            </a:solidFill>
            <a:ln w="9525">
              <a:noFill/>
            </a:ln>
          </p:spPr>
          <p:txBody>
            <a:bodyPr/>
            <a:lstStyle/>
            <a:p>
              <a:endParaRPr lang="zh-CN" altLang="en-US"/>
            </a:p>
          </p:txBody>
        </p:sp>
        <p:sp>
          <p:nvSpPr>
            <p:cNvPr id="49" name="未知">
              <a:extLst>
                <a:ext uri="{FF2B5EF4-FFF2-40B4-BE49-F238E27FC236}">
                  <a16:creationId xmlns:a16="http://schemas.microsoft.com/office/drawing/2014/main" id="{592FAD43-C3B2-427F-A644-27B5B8F2FDAB}"/>
                </a:ext>
              </a:extLst>
            </p:cNvPr>
            <p:cNvSpPr/>
            <p:nvPr/>
          </p:nvSpPr>
          <p:spPr>
            <a:xfrm>
              <a:off x="1505" y="256"/>
              <a:ext cx="14" cy="10"/>
            </a:xfrm>
            <a:custGeom>
              <a:avLst/>
              <a:gdLst/>
              <a:ahLst/>
              <a:cxnLst/>
              <a:rect l="0" t="0" r="0" b="0"/>
              <a:pathLst>
                <a:path w="14" h="10">
                  <a:moveTo>
                    <a:pt x="0" y="0"/>
                  </a:moveTo>
                  <a:lnTo>
                    <a:pt x="7" y="1"/>
                  </a:lnTo>
                  <a:lnTo>
                    <a:pt x="13" y="3"/>
                  </a:lnTo>
                  <a:lnTo>
                    <a:pt x="14" y="5"/>
                  </a:lnTo>
                  <a:lnTo>
                    <a:pt x="14" y="7"/>
                  </a:lnTo>
                  <a:lnTo>
                    <a:pt x="14" y="8"/>
                  </a:lnTo>
                  <a:lnTo>
                    <a:pt x="14" y="10"/>
                  </a:lnTo>
                  <a:lnTo>
                    <a:pt x="14" y="10"/>
                  </a:lnTo>
                  <a:lnTo>
                    <a:pt x="13" y="10"/>
                  </a:lnTo>
                  <a:lnTo>
                    <a:pt x="4" y="5"/>
                  </a:lnTo>
                  <a:lnTo>
                    <a:pt x="0" y="0"/>
                  </a:lnTo>
                  <a:close/>
                </a:path>
              </a:pathLst>
            </a:custGeom>
            <a:solidFill>
              <a:srgbClr val="B5C2CE"/>
            </a:solidFill>
            <a:ln w="9525">
              <a:noFill/>
            </a:ln>
          </p:spPr>
          <p:txBody>
            <a:bodyPr/>
            <a:lstStyle/>
            <a:p>
              <a:endParaRPr lang="zh-CN" altLang="en-US"/>
            </a:p>
          </p:txBody>
        </p:sp>
        <p:sp>
          <p:nvSpPr>
            <p:cNvPr id="50" name="未知">
              <a:extLst>
                <a:ext uri="{FF2B5EF4-FFF2-40B4-BE49-F238E27FC236}">
                  <a16:creationId xmlns:a16="http://schemas.microsoft.com/office/drawing/2014/main" id="{09390DF2-0978-470B-8FD1-3DD28CAB934C}"/>
                </a:ext>
              </a:extLst>
            </p:cNvPr>
            <p:cNvSpPr/>
            <p:nvPr/>
          </p:nvSpPr>
          <p:spPr>
            <a:xfrm>
              <a:off x="296" y="266"/>
              <a:ext cx="17" cy="18"/>
            </a:xfrm>
            <a:custGeom>
              <a:avLst/>
              <a:gdLst/>
              <a:ahLst/>
              <a:cxnLst/>
              <a:rect l="0" t="0" r="0" b="0"/>
              <a:pathLst>
                <a:path w="17" h="18">
                  <a:moveTo>
                    <a:pt x="4" y="0"/>
                  </a:moveTo>
                  <a:lnTo>
                    <a:pt x="5" y="1"/>
                  </a:lnTo>
                  <a:lnTo>
                    <a:pt x="5" y="4"/>
                  </a:lnTo>
                  <a:lnTo>
                    <a:pt x="11" y="3"/>
                  </a:lnTo>
                  <a:lnTo>
                    <a:pt x="17" y="3"/>
                  </a:lnTo>
                  <a:lnTo>
                    <a:pt x="17" y="5"/>
                  </a:lnTo>
                  <a:lnTo>
                    <a:pt x="17" y="8"/>
                  </a:lnTo>
                  <a:lnTo>
                    <a:pt x="15" y="10"/>
                  </a:lnTo>
                  <a:lnTo>
                    <a:pt x="14" y="13"/>
                  </a:lnTo>
                  <a:lnTo>
                    <a:pt x="10" y="14"/>
                  </a:lnTo>
                  <a:lnTo>
                    <a:pt x="5" y="18"/>
                  </a:lnTo>
                  <a:lnTo>
                    <a:pt x="4" y="17"/>
                  </a:lnTo>
                  <a:lnTo>
                    <a:pt x="3" y="17"/>
                  </a:lnTo>
                  <a:lnTo>
                    <a:pt x="1" y="10"/>
                  </a:lnTo>
                  <a:lnTo>
                    <a:pt x="0" y="4"/>
                  </a:lnTo>
                  <a:lnTo>
                    <a:pt x="3" y="1"/>
                  </a:lnTo>
                  <a:lnTo>
                    <a:pt x="4" y="0"/>
                  </a:lnTo>
                  <a:close/>
                </a:path>
              </a:pathLst>
            </a:custGeom>
            <a:solidFill>
              <a:srgbClr val="B5C2CE"/>
            </a:solidFill>
            <a:ln w="9525">
              <a:noFill/>
            </a:ln>
          </p:spPr>
          <p:txBody>
            <a:bodyPr/>
            <a:lstStyle/>
            <a:p>
              <a:endParaRPr lang="zh-CN" altLang="en-US"/>
            </a:p>
          </p:txBody>
        </p:sp>
        <p:sp>
          <p:nvSpPr>
            <p:cNvPr id="51" name="未知">
              <a:extLst>
                <a:ext uri="{FF2B5EF4-FFF2-40B4-BE49-F238E27FC236}">
                  <a16:creationId xmlns:a16="http://schemas.microsoft.com/office/drawing/2014/main" id="{BACD7306-5FCC-4318-B9D9-DB4DDAD6E8A8}"/>
                </a:ext>
              </a:extLst>
            </p:cNvPr>
            <p:cNvSpPr/>
            <p:nvPr/>
          </p:nvSpPr>
          <p:spPr>
            <a:xfrm>
              <a:off x="1486" y="269"/>
              <a:ext cx="70" cy="91"/>
            </a:xfrm>
            <a:custGeom>
              <a:avLst/>
              <a:gdLst/>
              <a:ahLst/>
              <a:cxnLst/>
              <a:rect l="0" t="0" r="0" b="0"/>
              <a:pathLst>
                <a:path w="70" h="91">
                  <a:moveTo>
                    <a:pt x="70" y="55"/>
                  </a:moveTo>
                  <a:lnTo>
                    <a:pt x="70" y="60"/>
                  </a:lnTo>
                  <a:lnTo>
                    <a:pt x="70" y="65"/>
                  </a:lnTo>
                  <a:lnTo>
                    <a:pt x="66" y="65"/>
                  </a:lnTo>
                  <a:lnTo>
                    <a:pt x="62" y="67"/>
                  </a:lnTo>
                  <a:lnTo>
                    <a:pt x="63" y="68"/>
                  </a:lnTo>
                  <a:lnTo>
                    <a:pt x="65" y="71"/>
                  </a:lnTo>
                  <a:lnTo>
                    <a:pt x="68" y="72"/>
                  </a:lnTo>
                  <a:lnTo>
                    <a:pt x="69" y="75"/>
                  </a:lnTo>
                  <a:lnTo>
                    <a:pt x="69" y="77"/>
                  </a:lnTo>
                  <a:lnTo>
                    <a:pt x="69" y="77"/>
                  </a:lnTo>
                  <a:lnTo>
                    <a:pt x="49" y="78"/>
                  </a:lnTo>
                  <a:lnTo>
                    <a:pt x="32" y="81"/>
                  </a:lnTo>
                  <a:lnTo>
                    <a:pt x="15" y="87"/>
                  </a:lnTo>
                  <a:lnTo>
                    <a:pt x="0" y="91"/>
                  </a:lnTo>
                  <a:lnTo>
                    <a:pt x="0" y="91"/>
                  </a:lnTo>
                  <a:lnTo>
                    <a:pt x="0" y="89"/>
                  </a:lnTo>
                  <a:lnTo>
                    <a:pt x="0" y="88"/>
                  </a:lnTo>
                  <a:lnTo>
                    <a:pt x="2" y="85"/>
                  </a:lnTo>
                  <a:lnTo>
                    <a:pt x="12" y="80"/>
                  </a:lnTo>
                  <a:lnTo>
                    <a:pt x="25" y="72"/>
                  </a:lnTo>
                  <a:lnTo>
                    <a:pt x="16" y="71"/>
                  </a:lnTo>
                  <a:lnTo>
                    <a:pt x="9" y="67"/>
                  </a:lnTo>
                  <a:lnTo>
                    <a:pt x="12" y="58"/>
                  </a:lnTo>
                  <a:lnTo>
                    <a:pt x="13" y="51"/>
                  </a:lnTo>
                  <a:lnTo>
                    <a:pt x="22" y="51"/>
                  </a:lnTo>
                  <a:lnTo>
                    <a:pt x="30" y="51"/>
                  </a:lnTo>
                  <a:lnTo>
                    <a:pt x="26" y="37"/>
                  </a:lnTo>
                  <a:lnTo>
                    <a:pt x="19" y="25"/>
                  </a:lnTo>
                  <a:lnTo>
                    <a:pt x="10" y="12"/>
                  </a:lnTo>
                  <a:lnTo>
                    <a:pt x="5" y="1"/>
                  </a:lnTo>
                  <a:lnTo>
                    <a:pt x="5" y="0"/>
                  </a:lnTo>
                  <a:lnTo>
                    <a:pt x="5" y="0"/>
                  </a:lnTo>
                  <a:lnTo>
                    <a:pt x="9" y="0"/>
                  </a:lnTo>
                  <a:lnTo>
                    <a:pt x="15" y="0"/>
                  </a:lnTo>
                  <a:lnTo>
                    <a:pt x="15" y="4"/>
                  </a:lnTo>
                  <a:lnTo>
                    <a:pt x="15" y="8"/>
                  </a:lnTo>
                  <a:lnTo>
                    <a:pt x="16" y="8"/>
                  </a:lnTo>
                  <a:lnTo>
                    <a:pt x="19" y="8"/>
                  </a:lnTo>
                  <a:lnTo>
                    <a:pt x="23" y="5"/>
                  </a:lnTo>
                  <a:lnTo>
                    <a:pt x="26" y="2"/>
                  </a:lnTo>
                  <a:lnTo>
                    <a:pt x="32" y="1"/>
                  </a:lnTo>
                  <a:lnTo>
                    <a:pt x="38" y="1"/>
                  </a:lnTo>
                  <a:lnTo>
                    <a:pt x="39" y="8"/>
                  </a:lnTo>
                  <a:lnTo>
                    <a:pt x="40" y="15"/>
                  </a:lnTo>
                  <a:lnTo>
                    <a:pt x="42" y="24"/>
                  </a:lnTo>
                  <a:lnTo>
                    <a:pt x="46" y="31"/>
                  </a:lnTo>
                  <a:lnTo>
                    <a:pt x="49" y="38"/>
                  </a:lnTo>
                  <a:lnTo>
                    <a:pt x="53" y="45"/>
                  </a:lnTo>
                  <a:lnTo>
                    <a:pt x="58" y="51"/>
                  </a:lnTo>
                  <a:lnTo>
                    <a:pt x="62" y="55"/>
                  </a:lnTo>
                  <a:lnTo>
                    <a:pt x="66" y="55"/>
                  </a:lnTo>
                  <a:lnTo>
                    <a:pt x="70" y="55"/>
                  </a:lnTo>
                  <a:close/>
                </a:path>
              </a:pathLst>
            </a:custGeom>
            <a:solidFill>
              <a:srgbClr val="B5C2CE"/>
            </a:solidFill>
            <a:ln w="9525">
              <a:noFill/>
            </a:ln>
          </p:spPr>
          <p:txBody>
            <a:bodyPr/>
            <a:lstStyle/>
            <a:p>
              <a:endParaRPr lang="zh-CN" altLang="en-US"/>
            </a:p>
          </p:txBody>
        </p:sp>
        <p:sp>
          <p:nvSpPr>
            <p:cNvPr id="52" name="未知">
              <a:extLst>
                <a:ext uri="{FF2B5EF4-FFF2-40B4-BE49-F238E27FC236}">
                  <a16:creationId xmlns:a16="http://schemas.microsoft.com/office/drawing/2014/main" id="{BC573600-21E0-4200-B933-5CE5C4A7F9CE}"/>
                </a:ext>
              </a:extLst>
            </p:cNvPr>
            <p:cNvSpPr/>
            <p:nvPr/>
          </p:nvSpPr>
          <p:spPr>
            <a:xfrm>
              <a:off x="0" y="299"/>
              <a:ext cx="9" cy="4"/>
            </a:xfrm>
            <a:custGeom>
              <a:avLst/>
              <a:gdLst/>
              <a:ahLst/>
              <a:cxnLst/>
              <a:rect l="0" t="0" r="0" b="0"/>
              <a:pathLst>
                <a:path w="9" h="4">
                  <a:moveTo>
                    <a:pt x="0" y="0"/>
                  </a:moveTo>
                  <a:lnTo>
                    <a:pt x="4" y="0"/>
                  </a:lnTo>
                  <a:lnTo>
                    <a:pt x="9" y="0"/>
                  </a:lnTo>
                  <a:lnTo>
                    <a:pt x="7" y="1"/>
                  </a:lnTo>
                  <a:lnTo>
                    <a:pt x="7" y="2"/>
                  </a:lnTo>
                  <a:lnTo>
                    <a:pt x="6" y="2"/>
                  </a:lnTo>
                  <a:lnTo>
                    <a:pt x="4" y="2"/>
                  </a:lnTo>
                  <a:lnTo>
                    <a:pt x="2" y="4"/>
                  </a:lnTo>
                  <a:lnTo>
                    <a:pt x="0" y="4"/>
                  </a:lnTo>
                  <a:lnTo>
                    <a:pt x="0" y="2"/>
                  </a:lnTo>
                  <a:lnTo>
                    <a:pt x="0" y="0"/>
                  </a:lnTo>
                  <a:close/>
                </a:path>
              </a:pathLst>
            </a:custGeom>
            <a:solidFill>
              <a:srgbClr val="B5C2CE"/>
            </a:solidFill>
            <a:ln w="9525">
              <a:noFill/>
            </a:ln>
          </p:spPr>
          <p:txBody>
            <a:bodyPr/>
            <a:lstStyle/>
            <a:p>
              <a:endParaRPr lang="zh-CN" altLang="en-US"/>
            </a:p>
          </p:txBody>
        </p:sp>
        <p:sp>
          <p:nvSpPr>
            <p:cNvPr id="53" name="未知">
              <a:extLst>
                <a:ext uri="{FF2B5EF4-FFF2-40B4-BE49-F238E27FC236}">
                  <a16:creationId xmlns:a16="http://schemas.microsoft.com/office/drawing/2014/main" id="{86CA6AEA-6857-4602-989B-36D698492A63}"/>
                </a:ext>
              </a:extLst>
            </p:cNvPr>
            <p:cNvSpPr/>
            <p:nvPr/>
          </p:nvSpPr>
          <p:spPr>
            <a:xfrm>
              <a:off x="1439" y="300"/>
              <a:ext cx="49" cy="40"/>
            </a:xfrm>
            <a:custGeom>
              <a:avLst/>
              <a:gdLst/>
              <a:ahLst/>
              <a:cxnLst/>
              <a:rect l="0" t="0" r="0" b="0"/>
              <a:pathLst>
                <a:path w="49" h="40">
                  <a:moveTo>
                    <a:pt x="23" y="0"/>
                  </a:moveTo>
                  <a:lnTo>
                    <a:pt x="36" y="1"/>
                  </a:lnTo>
                  <a:lnTo>
                    <a:pt x="49" y="1"/>
                  </a:lnTo>
                  <a:lnTo>
                    <a:pt x="49" y="3"/>
                  </a:lnTo>
                  <a:lnTo>
                    <a:pt x="49" y="3"/>
                  </a:lnTo>
                  <a:lnTo>
                    <a:pt x="45" y="14"/>
                  </a:lnTo>
                  <a:lnTo>
                    <a:pt x="42" y="27"/>
                  </a:lnTo>
                  <a:lnTo>
                    <a:pt x="35" y="31"/>
                  </a:lnTo>
                  <a:lnTo>
                    <a:pt x="25" y="36"/>
                  </a:lnTo>
                  <a:lnTo>
                    <a:pt x="20" y="39"/>
                  </a:lnTo>
                  <a:lnTo>
                    <a:pt x="15" y="40"/>
                  </a:lnTo>
                  <a:lnTo>
                    <a:pt x="10" y="40"/>
                  </a:lnTo>
                  <a:lnTo>
                    <a:pt x="6" y="40"/>
                  </a:lnTo>
                  <a:lnTo>
                    <a:pt x="3" y="39"/>
                  </a:lnTo>
                  <a:lnTo>
                    <a:pt x="0" y="37"/>
                  </a:lnTo>
                  <a:lnTo>
                    <a:pt x="5" y="23"/>
                  </a:lnTo>
                  <a:lnTo>
                    <a:pt x="10" y="9"/>
                  </a:lnTo>
                  <a:lnTo>
                    <a:pt x="17" y="6"/>
                  </a:lnTo>
                  <a:lnTo>
                    <a:pt x="23" y="0"/>
                  </a:lnTo>
                  <a:close/>
                </a:path>
              </a:pathLst>
            </a:custGeom>
            <a:solidFill>
              <a:srgbClr val="B5C2CE"/>
            </a:solidFill>
            <a:ln w="9525">
              <a:noFill/>
            </a:ln>
          </p:spPr>
          <p:txBody>
            <a:bodyPr/>
            <a:lstStyle/>
            <a:p>
              <a:endParaRPr lang="zh-CN" altLang="en-US"/>
            </a:p>
          </p:txBody>
        </p:sp>
        <p:sp>
          <p:nvSpPr>
            <p:cNvPr id="54" name="未知">
              <a:extLst>
                <a:ext uri="{FF2B5EF4-FFF2-40B4-BE49-F238E27FC236}">
                  <a16:creationId xmlns:a16="http://schemas.microsoft.com/office/drawing/2014/main" id="{AB1D52F1-3818-4DA9-AFA9-CA1ED9672A5E}"/>
                </a:ext>
              </a:extLst>
            </p:cNvPr>
            <p:cNvSpPr/>
            <p:nvPr/>
          </p:nvSpPr>
          <p:spPr>
            <a:xfrm>
              <a:off x="284" y="309"/>
              <a:ext cx="12" cy="18"/>
            </a:xfrm>
            <a:custGeom>
              <a:avLst/>
              <a:gdLst/>
              <a:ahLst/>
              <a:cxnLst/>
              <a:rect l="0" t="0" r="0" b="0"/>
              <a:pathLst>
                <a:path w="12" h="18">
                  <a:moveTo>
                    <a:pt x="7" y="0"/>
                  </a:moveTo>
                  <a:lnTo>
                    <a:pt x="10" y="0"/>
                  </a:lnTo>
                  <a:lnTo>
                    <a:pt x="12" y="0"/>
                  </a:lnTo>
                  <a:lnTo>
                    <a:pt x="10" y="5"/>
                  </a:lnTo>
                  <a:lnTo>
                    <a:pt x="9" y="10"/>
                  </a:lnTo>
                  <a:lnTo>
                    <a:pt x="6" y="14"/>
                  </a:lnTo>
                  <a:lnTo>
                    <a:pt x="3" y="18"/>
                  </a:lnTo>
                  <a:lnTo>
                    <a:pt x="2" y="17"/>
                  </a:lnTo>
                  <a:lnTo>
                    <a:pt x="0" y="17"/>
                  </a:lnTo>
                  <a:lnTo>
                    <a:pt x="0" y="12"/>
                  </a:lnTo>
                  <a:lnTo>
                    <a:pt x="0" y="7"/>
                  </a:lnTo>
                  <a:lnTo>
                    <a:pt x="3" y="4"/>
                  </a:lnTo>
                  <a:lnTo>
                    <a:pt x="7" y="0"/>
                  </a:lnTo>
                  <a:close/>
                </a:path>
              </a:pathLst>
            </a:custGeom>
            <a:solidFill>
              <a:srgbClr val="B5C2CE"/>
            </a:solidFill>
            <a:ln w="9525">
              <a:noFill/>
            </a:ln>
          </p:spPr>
          <p:txBody>
            <a:bodyPr/>
            <a:lstStyle/>
            <a:p>
              <a:endParaRPr lang="zh-CN" altLang="en-US"/>
            </a:p>
          </p:txBody>
        </p:sp>
        <p:sp>
          <p:nvSpPr>
            <p:cNvPr id="55" name="未知">
              <a:extLst>
                <a:ext uri="{FF2B5EF4-FFF2-40B4-BE49-F238E27FC236}">
                  <a16:creationId xmlns:a16="http://schemas.microsoft.com/office/drawing/2014/main" id="{237BA76B-B34C-472B-B64D-C0B26A552E56}"/>
                </a:ext>
              </a:extLst>
            </p:cNvPr>
            <p:cNvSpPr/>
            <p:nvPr/>
          </p:nvSpPr>
          <p:spPr>
            <a:xfrm>
              <a:off x="958" y="343"/>
              <a:ext cx="63" cy="57"/>
            </a:xfrm>
            <a:custGeom>
              <a:avLst/>
              <a:gdLst/>
              <a:ahLst/>
              <a:cxnLst/>
              <a:rect l="0" t="0" r="0" b="0"/>
              <a:pathLst>
                <a:path w="63" h="57">
                  <a:moveTo>
                    <a:pt x="36" y="0"/>
                  </a:moveTo>
                  <a:lnTo>
                    <a:pt x="39" y="3"/>
                  </a:lnTo>
                  <a:lnTo>
                    <a:pt x="39" y="6"/>
                  </a:lnTo>
                  <a:lnTo>
                    <a:pt x="39" y="7"/>
                  </a:lnTo>
                  <a:lnTo>
                    <a:pt x="37" y="10"/>
                  </a:lnTo>
                  <a:lnTo>
                    <a:pt x="34" y="14"/>
                  </a:lnTo>
                  <a:lnTo>
                    <a:pt x="30" y="17"/>
                  </a:lnTo>
                  <a:lnTo>
                    <a:pt x="34" y="17"/>
                  </a:lnTo>
                  <a:lnTo>
                    <a:pt x="37" y="17"/>
                  </a:lnTo>
                  <a:lnTo>
                    <a:pt x="37" y="21"/>
                  </a:lnTo>
                  <a:lnTo>
                    <a:pt x="37" y="25"/>
                  </a:lnTo>
                  <a:lnTo>
                    <a:pt x="40" y="24"/>
                  </a:lnTo>
                  <a:lnTo>
                    <a:pt x="43" y="21"/>
                  </a:lnTo>
                  <a:lnTo>
                    <a:pt x="47" y="20"/>
                  </a:lnTo>
                  <a:lnTo>
                    <a:pt x="53" y="18"/>
                  </a:lnTo>
                  <a:lnTo>
                    <a:pt x="57" y="20"/>
                  </a:lnTo>
                  <a:lnTo>
                    <a:pt x="63" y="21"/>
                  </a:lnTo>
                  <a:lnTo>
                    <a:pt x="59" y="38"/>
                  </a:lnTo>
                  <a:lnTo>
                    <a:pt x="56" y="57"/>
                  </a:lnTo>
                  <a:lnTo>
                    <a:pt x="50" y="57"/>
                  </a:lnTo>
                  <a:lnTo>
                    <a:pt x="44" y="57"/>
                  </a:lnTo>
                  <a:lnTo>
                    <a:pt x="43" y="57"/>
                  </a:lnTo>
                  <a:lnTo>
                    <a:pt x="40" y="55"/>
                  </a:lnTo>
                  <a:lnTo>
                    <a:pt x="40" y="51"/>
                  </a:lnTo>
                  <a:lnTo>
                    <a:pt x="39" y="48"/>
                  </a:lnTo>
                  <a:lnTo>
                    <a:pt x="37" y="50"/>
                  </a:lnTo>
                  <a:lnTo>
                    <a:pt x="34" y="51"/>
                  </a:lnTo>
                  <a:lnTo>
                    <a:pt x="32" y="55"/>
                  </a:lnTo>
                  <a:lnTo>
                    <a:pt x="27" y="57"/>
                  </a:lnTo>
                  <a:lnTo>
                    <a:pt x="24" y="51"/>
                  </a:lnTo>
                  <a:lnTo>
                    <a:pt x="22" y="45"/>
                  </a:lnTo>
                  <a:lnTo>
                    <a:pt x="12" y="45"/>
                  </a:lnTo>
                  <a:lnTo>
                    <a:pt x="2" y="47"/>
                  </a:lnTo>
                  <a:lnTo>
                    <a:pt x="0" y="41"/>
                  </a:lnTo>
                  <a:lnTo>
                    <a:pt x="0" y="37"/>
                  </a:lnTo>
                  <a:lnTo>
                    <a:pt x="9" y="30"/>
                  </a:lnTo>
                  <a:lnTo>
                    <a:pt x="20" y="20"/>
                  </a:lnTo>
                  <a:lnTo>
                    <a:pt x="30" y="10"/>
                  </a:lnTo>
                  <a:lnTo>
                    <a:pt x="36" y="0"/>
                  </a:lnTo>
                  <a:close/>
                </a:path>
              </a:pathLst>
            </a:custGeom>
            <a:solidFill>
              <a:srgbClr val="B5C2CE"/>
            </a:solidFill>
            <a:ln w="9525">
              <a:noFill/>
            </a:ln>
          </p:spPr>
          <p:txBody>
            <a:bodyPr/>
            <a:lstStyle/>
            <a:p>
              <a:endParaRPr lang="zh-CN" altLang="en-US"/>
            </a:p>
          </p:txBody>
        </p:sp>
        <p:sp>
          <p:nvSpPr>
            <p:cNvPr id="56" name="未知">
              <a:extLst>
                <a:ext uri="{FF2B5EF4-FFF2-40B4-BE49-F238E27FC236}">
                  <a16:creationId xmlns:a16="http://schemas.microsoft.com/office/drawing/2014/main" id="{3B03EF15-88C3-43E0-A0F7-E4C5CCA34FD9}"/>
                </a:ext>
              </a:extLst>
            </p:cNvPr>
            <p:cNvSpPr/>
            <p:nvPr/>
          </p:nvSpPr>
          <p:spPr>
            <a:xfrm>
              <a:off x="628" y="373"/>
              <a:ext cx="106" cy="85"/>
            </a:xfrm>
            <a:custGeom>
              <a:avLst/>
              <a:gdLst/>
              <a:ahLst/>
              <a:cxnLst/>
              <a:rect l="0" t="0" r="0" b="0"/>
              <a:pathLst>
                <a:path w="106" h="85">
                  <a:moveTo>
                    <a:pt x="43" y="0"/>
                  </a:moveTo>
                  <a:lnTo>
                    <a:pt x="39" y="3"/>
                  </a:lnTo>
                  <a:lnTo>
                    <a:pt x="33" y="7"/>
                  </a:lnTo>
                  <a:lnTo>
                    <a:pt x="26" y="8"/>
                  </a:lnTo>
                  <a:lnTo>
                    <a:pt x="20" y="11"/>
                  </a:lnTo>
                  <a:lnTo>
                    <a:pt x="15" y="14"/>
                  </a:lnTo>
                  <a:lnTo>
                    <a:pt x="9" y="17"/>
                  </a:lnTo>
                  <a:lnTo>
                    <a:pt x="5" y="21"/>
                  </a:lnTo>
                  <a:lnTo>
                    <a:pt x="0" y="27"/>
                  </a:lnTo>
                  <a:lnTo>
                    <a:pt x="2" y="28"/>
                  </a:lnTo>
                  <a:lnTo>
                    <a:pt x="2" y="30"/>
                  </a:lnTo>
                  <a:lnTo>
                    <a:pt x="10" y="28"/>
                  </a:lnTo>
                  <a:lnTo>
                    <a:pt x="17" y="27"/>
                  </a:lnTo>
                  <a:lnTo>
                    <a:pt x="22" y="23"/>
                  </a:lnTo>
                  <a:lnTo>
                    <a:pt x="29" y="20"/>
                  </a:lnTo>
                  <a:lnTo>
                    <a:pt x="45" y="25"/>
                  </a:lnTo>
                  <a:lnTo>
                    <a:pt x="63" y="31"/>
                  </a:lnTo>
                  <a:lnTo>
                    <a:pt x="62" y="33"/>
                  </a:lnTo>
                  <a:lnTo>
                    <a:pt x="62" y="34"/>
                  </a:lnTo>
                  <a:lnTo>
                    <a:pt x="50" y="37"/>
                  </a:lnTo>
                  <a:lnTo>
                    <a:pt x="42" y="41"/>
                  </a:lnTo>
                  <a:lnTo>
                    <a:pt x="33" y="45"/>
                  </a:lnTo>
                  <a:lnTo>
                    <a:pt x="27" y="51"/>
                  </a:lnTo>
                  <a:lnTo>
                    <a:pt x="22" y="58"/>
                  </a:lnTo>
                  <a:lnTo>
                    <a:pt x="17" y="65"/>
                  </a:lnTo>
                  <a:lnTo>
                    <a:pt x="13" y="74"/>
                  </a:lnTo>
                  <a:lnTo>
                    <a:pt x="10" y="84"/>
                  </a:lnTo>
                  <a:lnTo>
                    <a:pt x="10" y="85"/>
                  </a:lnTo>
                  <a:lnTo>
                    <a:pt x="12" y="85"/>
                  </a:lnTo>
                  <a:lnTo>
                    <a:pt x="17" y="85"/>
                  </a:lnTo>
                  <a:lnTo>
                    <a:pt x="23" y="85"/>
                  </a:lnTo>
                  <a:lnTo>
                    <a:pt x="30" y="70"/>
                  </a:lnTo>
                  <a:lnTo>
                    <a:pt x="37" y="55"/>
                  </a:lnTo>
                  <a:lnTo>
                    <a:pt x="43" y="50"/>
                  </a:lnTo>
                  <a:lnTo>
                    <a:pt x="49" y="45"/>
                  </a:lnTo>
                  <a:lnTo>
                    <a:pt x="56" y="41"/>
                  </a:lnTo>
                  <a:lnTo>
                    <a:pt x="66" y="38"/>
                  </a:lnTo>
                  <a:lnTo>
                    <a:pt x="66" y="40"/>
                  </a:lnTo>
                  <a:lnTo>
                    <a:pt x="66" y="41"/>
                  </a:lnTo>
                  <a:lnTo>
                    <a:pt x="67" y="48"/>
                  </a:lnTo>
                  <a:lnTo>
                    <a:pt x="66" y="54"/>
                  </a:lnTo>
                  <a:lnTo>
                    <a:pt x="65" y="60"/>
                  </a:lnTo>
                  <a:lnTo>
                    <a:pt x="63" y="65"/>
                  </a:lnTo>
                  <a:lnTo>
                    <a:pt x="70" y="65"/>
                  </a:lnTo>
                  <a:lnTo>
                    <a:pt x="77" y="67"/>
                  </a:lnTo>
                  <a:lnTo>
                    <a:pt x="85" y="58"/>
                  </a:lnTo>
                  <a:lnTo>
                    <a:pt x="92" y="48"/>
                  </a:lnTo>
                  <a:lnTo>
                    <a:pt x="97" y="51"/>
                  </a:lnTo>
                  <a:lnTo>
                    <a:pt x="105" y="50"/>
                  </a:lnTo>
                  <a:lnTo>
                    <a:pt x="106" y="48"/>
                  </a:lnTo>
                  <a:lnTo>
                    <a:pt x="106" y="47"/>
                  </a:lnTo>
                  <a:lnTo>
                    <a:pt x="87" y="35"/>
                  </a:lnTo>
                  <a:lnTo>
                    <a:pt x="70" y="25"/>
                  </a:lnTo>
                  <a:lnTo>
                    <a:pt x="72" y="20"/>
                  </a:lnTo>
                  <a:lnTo>
                    <a:pt x="73" y="15"/>
                  </a:lnTo>
                  <a:lnTo>
                    <a:pt x="66" y="8"/>
                  </a:lnTo>
                  <a:lnTo>
                    <a:pt x="59" y="3"/>
                  </a:lnTo>
                  <a:lnTo>
                    <a:pt x="52" y="1"/>
                  </a:lnTo>
                  <a:lnTo>
                    <a:pt x="43" y="0"/>
                  </a:lnTo>
                  <a:close/>
                </a:path>
              </a:pathLst>
            </a:custGeom>
            <a:solidFill>
              <a:srgbClr val="B5C2CE"/>
            </a:solidFill>
            <a:ln w="9525">
              <a:noFill/>
            </a:ln>
          </p:spPr>
          <p:txBody>
            <a:bodyPr/>
            <a:lstStyle/>
            <a:p>
              <a:endParaRPr lang="zh-CN" altLang="en-US"/>
            </a:p>
          </p:txBody>
        </p:sp>
        <p:sp>
          <p:nvSpPr>
            <p:cNvPr id="57" name="未知">
              <a:extLst>
                <a:ext uri="{FF2B5EF4-FFF2-40B4-BE49-F238E27FC236}">
                  <a16:creationId xmlns:a16="http://schemas.microsoft.com/office/drawing/2014/main" id="{B4DF4368-A783-41FA-99C1-C4B9922FED9B}"/>
                </a:ext>
              </a:extLst>
            </p:cNvPr>
            <p:cNvSpPr/>
            <p:nvPr/>
          </p:nvSpPr>
          <p:spPr>
            <a:xfrm>
              <a:off x="1811" y="390"/>
              <a:ext cx="157" cy="90"/>
            </a:xfrm>
            <a:custGeom>
              <a:avLst/>
              <a:gdLst/>
              <a:ahLst/>
              <a:cxnLst/>
              <a:rect l="0" t="0" r="0" b="0"/>
              <a:pathLst>
                <a:path w="157" h="90">
                  <a:moveTo>
                    <a:pt x="58" y="23"/>
                  </a:moveTo>
                  <a:lnTo>
                    <a:pt x="51" y="20"/>
                  </a:lnTo>
                  <a:lnTo>
                    <a:pt x="42" y="16"/>
                  </a:lnTo>
                  <a:lnTo>
                    <a:pt x="39" y="14"/>
                  </a:lnTo>
                  <a:lnTo>
                    <a:pt x="35" y="13"/>
                  </a:lnTo>
                  <a:lnTo>
                    <a:pt x="29" y="14"/>
                  </a:lnTo>
                  <a:lnTo>
                    <a:pt x="24" y="16"/>
                  </a:lnTo>
                  <a:lnTo>
                    <a:pt x="22" y="23"/>
                  </a:lnTo>
                  <a:lnTo>
                    <a:pt x="21" y="28"/>
                  </a:lnTo>
                  <a:lnTo>
                    <a:pt x="17" y="31"/>
                  </a:lnTo>
                  <a:lnTo>
                    <a:pt x="11" y="33"/>
                  </a:lnTo>
                  <a:lnTo>
                    <a:pt x="11" y="46"/>
                  </a:lnTo>
                  <a:lnTo>
                    <a:pt x="11" y="57"/>
                  </a:lnTo>
                  <a:lnTo>
                    <a:pt x="11" y="70"/>
                  </a:lnTo>
                  <a:lnTo>
                    <a:pt x="11" y="84"/>
                  </a:lnTo>
                  <a:lnTo>
                    <a:pt x="5" y="87"/>
                  </a:lnTo>
                  <a:lnTo>
                    <a:pt x="0" y="90"/>
                  </a:lnTo>
                  <a:lnTo>
                    <a:pt x="9" y="88"/>
                  </a:lnTo>
                  <a:lnTo>
                    <a:pt x="19" y="87"/>
                  </a:lnTo>
                  <a:lnTo>
                    <a:pt x="29" y="84"/>
                  </a:lnTo>
                  <a:lnTo>
                    <a:pt x="38" y="81"/>
                  </a:lnTo>
                  <a:lnTo>
                    <a:pt x="57" y="74"/>
                  </a:lnTo>
                  <a:lnTo>
                    <a:pt x="74" y="67"/>
                  </a:lnTo>
                  <a:lnTo>
                    <a:pt x="75" y="67"/>
                  </a:lnTo>
                  <a:lnTo>
                    <a:pt x="77" y="67"/>
                  </a:lnTo>
                  <a:lnTo>
                    <a:pt x="82" y="67"/>
                  </a:lnTo>
                  <a:lnTo>
                    <a:pt x="87" y="68"/>
                  </a:lnTo>
                  <a:lnTo>
                    <a:pt x="91" y="70"/>
                  </a:lnTo>
                  <a:lnTo>
                    <a:pt x="94" y="73"/>
                  </a:lnTo>
                  <a:lnTo>
                    <a:pt x="99" y="78"/>
                  </a:lnTo>
                  <a:lnTo>
                    <a:pt x="107" y="81"/>
                  </a:lnTo>
                  <a:lnTo>
                    <a:pt x="118" y="81"/>
                  </a:lnTo>
                  <a:lnTo>
                    <a:pt x="131" y="80"/>
                  </a:lnTo>
                  <a:lnTo>
                    <a:pt x="144" y="78"/>
                  </a:lnTo>
                  <a:lnTo>
                    <a:pt x="157" y="77"/>
                  </a:lnTo>
                  <a:lnTo>
                    <a:pt x="157" y="76"/>
                  </a:lnTo>
                  <a:lnTo>
                    <a:pt x="157" y="73"/>
                  </a:lnTo>
                  <a:lnTo>
                    <a:pt x="149" y="70"/>
                  </a:lnTo>
                  <a:lnTo>
                    <a:pt x="145" y="67"/>
                  </a:lnTo>
                  <a:lnTo>
                    <a:pt x="142" y="61"/>
                  </a:lnTo>
                  <a:lnTo>
                    <a:pt x="141" y="54"/>
                  </a:lnTo>
                  <a:lnTo>
                    <a:pt x="135" y="53"/>
                  </a:lnTo>
                  <a:lnTo>
                    <a:pt x="128" y="50"/>
                  </a:lnTo>
                  <a:lnTo>
                    <a:pt x="119" y="47"/>
                  </a:lnTo>
                  <a:lnTo>
                    <a:pt x="112" y="43"/>
                  </a:lnTo>
                  <a:lnTo>
                    <a:pt x="107" y="38"/>
                  </a:lnTo>
                  <a:lnTo>
                    <a:pt x="102" y="34"/>
                  </a:lnTo>
                  <a:lnTo>
                    <a:pt x="101" y="31"/>
                  </a:lnTo>
                  <a:lnTo>
                    <a:pt x="101" y="28"/>
                  </a:lnTo>
                  <a:lnTo>
                    <a:pt x="101" y="26"/>
                  </a:lnTo>
                  <a:lnTo>
                    <a:pt x="102" y="23"/>
                  </a:lnTo>
                  <a:lnTo>
                    <a:pt x="105" y="21"/>
                  </a:lnTo>
                  <a:lnTo>
                    <a:pt x="109" y="20"/>
                  </a:lnTo>
                  <a:lnTo>
                    <a:pt x="109" y="20"/>
                  </a:lnTo>
                  <a:lnTo>
                    <a:pt x="109" y="18"/>
                  </a:lnTo>
                  <a:lnTo>
                    <a:pt x="107" y="17"/>
                  </a:lnTo>
                  <a:lnTo>
                    <a:pt x="104" y="16"/>
                  </a:lnTo>
                  <a:lnTo>
                    <a:pt x="111" y="13"/>
                  </a:lnTo>
                  <a:lnTo>
                    <a:pt x="118" y="7"/>
                  </a:lnTo>
                  <a:lnTo>
                    <a:pt x="117" y="4"/>
                  </a:lnTo>
                  <a:lnTo>
                    <a:pt x="115" y="3"/>
                  </a:lnTo>
                  <a:lnTo>
                    <a:pt x="111" y="1"/>
                  </a:lnTo>
                  <a:lnTo>
                    <a:pt x="108" y="0"/>
                  </a:lnTo>
                  <a:lnTo>
                    <a:pt x="101" y="6"/>
                  </a:lnTo>
                  <a:lnTo>
                    <a:pt x="92" y="10"/>
                  </a:lnTo>
                  <a:lnTo>
                    <a:pt x="84" y="14"/>
                  </a:lnTo>
                  <a:lnTo>
                    <a:pt x="74" y="17"/>
                  </a:lnTo>
                  <a:lnTo>
                    <a:pt x="75" y="18"/>
                  </a:lnTo>
                  <a:lnTo>
                    <a:pt x="75" y="20"/>
                  </a:lnTo>
                  <a:lnTo>
                    <a:pt x="79" y="21"/>
                  </a:lnTo>
                  <a:lnTo>
                    <a:pt x="81" y="23"/>
                  </a:lnTo>
                  <a:lnTo>
                    <a:pt x="82" y="24"/>
                  </a:lnTo>
                  <a:lnTo>
                    <a:pt x="84" y="28"/>
                  </a:lnTo>
                  <a:lnTo>
                    <a:pt x="82" y="31"/>
                  </a:lnTo>
                  <a:lnTo>
                    <a:pt x="81" y="33"/>
                  </a:lnTo>
                  <a:lnTo>
                    <a:pt x="75" y="36"/>
                  </a:lnTo>
                  <a:lnTo>
                    <a:pt x="71" y="38"/>
                  </a:lnTo>
                  <a:lnTo>
                    <a:pt x="67" y="40"/>
                  </a:lnTo>
                  <a:lnTo>
                    <a:pt x="59" y="40"/>
                  </a:lnTo>
                  <a:lnTo>
                    <a:pt x="58" y="31"/>
                  </a:lnTo>
                  <a:lnTo>
                    <a:pt x="58" y="23"/>
                  </a:lnTo>
                  <a:close/>
                </a:path>
              </a:pathLst>
            </a:custGeom>
            <a:solidFill>
              <a:srgbClr val="B5C2CE"/>
            </a:solidFill>
            <a:ln w="9525">
              <a:noFill/>
            </a:ln>
          </p:spPr>
          <p:txBody>
            <a:bodyPr/>
            <a:lstStyle/>
            <a:p>
              <a:endParaRPr lang="zh-CN" altLang="en-US"/>
            </a:p>
          </p:txBody>
        </p:sp>
        <p:sp>
          <p:nvSpPr>
            <p:cNvPr id="58" name="未知">
              <a:extLst>
                <a:ext uri="{FF2B5EF4-FFF2-40B4-BE49-F238E27FC236}">
                  <a16:creationId xmlns:a16="http://schemas.microsoft.com/office/drawing/2014/main" id="{FADD84A2-237C-46B4-8B79-0BEB61EBC55A}"/>
                </a:ext>
              </a:extLst>
            </p:cNvPr>
            <p:cNvSpPr/>
            <p:nvPr/>
          </p:nvSpPr>
          <p:spPr>
            <a:xfrm>
              <a:off x="2006" y="394"/>
              <a:ext cx="97" cy="132"/>
            </a:xfrm>
            <a:custGeom>
              <a:avLst/>
              <a:gdLst/>
              <a:ahLst/>
              <a:cxnLst/>
              <a:rect l="0" t="0" r="0" b="0"/>
              <a:pathLst>
                <a:path w="97" h="132">
                  <a:moveTo>
                    <a:pt x="43" y="24"/>
                  </a:moveTo>
                  <a:lnTo>
                    <a:pt x="53" y="24"/>
                  </a:lnTo>
                  <a:lnTo>
                    <a:pt x="61" y="23"/>
                  </a:lnTo>
                  <a:lnTo>
                    <a:pt x="61" y="14"/>
                  </a:lnTo>
                  <a:lnTo>
                    <a:pt x="60" y="4"/>
                  </a:lnTo>
                  <a:lnTo>
                    <a:pt x="56" y="2"/>
                  </a:lnTo>
                  <a:lnTo>
                    <a:pt x="52" y="0"/>
                  </a:lnTo>
                  <a:lnTo>
                    <a:pt x="37" y="6"/>
                  </a:lnTo>
                  <a:lnTo>
                    <a:pt x="23" y="12"/>
                  </a:lnTo>
                  <a:lnTo>
                    <a:pt x="17" y="14"/>
                  </a:lnTo>
                  <a:lnTo>
                    <a:pt x="12" y="17"/>
                  </a:lnTo>
                  <a:lnTo>
                    <a:pt x="6" y="22"/>
                  </a:lnTo>
                  <a:lnTo>
                    <a:pt x="0" y="27"/>
                  </a:lnTo>
                  <a:lnTo>
                    <a:pt x="2" y="33"/>
                  </a:lnTo>
                  <a:lnTo>
                    <a:pt x="3" y="36"/>
                  </a:lnTo>
                  <a:lnTo>
                    <a:pt x="6" y="37"/>
                  </a:lnTo>
                  <a:lnTo>
                    <a:pt x="7" y="40"/>
                  </a:lnTo>
                  <a:lnTo>
                    <a:pt x="13" y="43"/>
                  </a:lnTo>
                  <a:lnTo>
                    <a:pt x="19" y="47"/>
                  </a:lnTo>
                  <a:lnTo>
                    <a:pt x="24" y="59"/>
                  </a:lnTo>
                  <a:lnTo>
                    <a:pt x="27" y="67"/>
                  </a:lnTo>
                  <a:lnTo>
                    <a:pt x="30" y="72"/>
                  </a:lnTo>
                  <a:lnTo>
                    <a:pt x="34" y="76"/>
                  </a:lnTo>
                  <a:lnTo>
                    <a:pt x="42" y="79"/>
                  </a:lnTo>
                  <a:lnTo>
                    <a:pt x="52" y="82"/>
                  </a:lnTo>
                  <a:lnTo>
                    <a:pt x="49" y="87"/>
                  </a:lnTo>
                  <a:lnTo>
                    <a:pt x="44" y="90"/>
                  </a:lnTo>
                  <a:lnTo>
                    <a:pt x="39" y="93"/>
                  </a:lnTo>
                  <a:lnTo>
                    <a:pt x="33" y="96"/>
                  </a:lnTo>
                  <a:lnTo>
                    <a:pt x="33" y="100"/>
                  </a:lnTo>
                  <a:lnTo>
                    <a:pt x="33" y="104"/>
                  </a:lnTo>
                  <a:lnTo>
                    <a:pt x="39" y="112"/>
                  </a:lnTo>
                  <a:lnTo>
                    <a:pt x="43" y="117"/>
                  </a:lnTo>
                  <a:lnTo>
                    <a:pt x="49" y="122"/>
                  </a:lnTo>
                  <a:lnTo>
                    <a:pt x="54" y="126"/>
                  </a:lnTo>
                  <a:lnTo>
                    <a:pt x="61" y="129"/>
                  </a:lnTo>
                  <a:lnTo>
                    <a:pt x="70" y="132"/>
                  </a:lnTo>
                  <a:lnTo>
                    <a:pt x="80" y="132"/>
                  </a:lnTo>
                  <a:lnTo>
                    <a:pt x="93" y="132"/>
                  </a:lnTo>
                  <a:lnTo>
                    <a:pt x="96" y="129"/>
                  </a:lnTo>
                  <a:lnTo>
                    <a:pt x="97" y="126"/>
                  </a:lnTo>
                  <a:lnTo>
                    <a:pt x="96" y="124"/>
                  </a:lnTo>
                  <a:lnTo>
                    <a:pt x="94" y="122"/>
                  </a:lnTo>
                  <a:lnTo>
                    <a:pt x="90" y="120"/>
                  </a:lnTo>
                  <a:lnTo>
                    <a:pt x="84" y="119"/>
                  </a:lnTo>
                  <a:lnTo>
                    <a:pt x="83" y="104"/>
                  </a:lnTo>
                  <a:lnTo>
                    <a:pt x="80" y="90"/>
                  </a:lnTo>
                  <a:lnTo>
                    <a:pt x="76" y="80"/>
                  </a:lnTo>
                  <a:lnTo>
                    <a:pt x="70" y="70"/>
                  </a:lnTo>
                  <a:lnTo>
                    <a:pt x="57" y="53"/>
                  </a:lnTo>
                  <a:lnTo>
                    <a:pt x="43" y="36"/>
                  </a:lnTo>
                  <a:lnTo>
                    <a:pt x="43" y="30"/>
                  </a:lnTo>
                  <a:lnTo>
                    <a:pt x="43" y="24"/>
                  </a:lnTo>
                  <a:close/>
                </a:path>
              </a:pathLst>
            </a:custGeom>
            <a:solidFill>
              <a:srgbClr val="B5C2CE"/>
            </a:solidFill>
            <a:ln w="9525">
              <a:noFill/>
            </a:ln>
          </p:spPr>
          <p:txBody>
            <a:bodyPr/>
            <a:lstStyle/>
            <a:p>
              <a:endParaRPr lang="zh-CN" altLang="en-US"/>
            </a:p>
          </p:txBody>
        </p:sp>
        <p:sp>
          <p:nvSpPr>
            <p:cNvPr id="59" name="未知">
              <a:extLst>
                <a:ext uri="{FF2B5EF4-FFF2-40B4-BE49-F238E27FC236}">
                  <a16:creationId xmlns:a16="http://schemas.microsoft.com/office/drawing/2014/main" id="{CB6B8433-7F52-4553-9ADC-44B388C502D2}"/>
                </a:ext>
              </a:extLst>
            </p:cNvPr>
            <p:cNvSpPr/>
            <p:nvPr/>
          </p:nvSpPr>
          <p:spPr>
            <a:xfrm>
              <a:off x="1475" y="414"/>
              <a:ext cx="443" cy="191"/>
            </a:xfrm>
            <a:custGeom>
              <a:avLst/>
              <a:gdLst/>
              <a:ahLst/>
              <a:cxnLst/>
              <a:rect l="0" t="0" r="0" b="0"/>
              <a:pathLst>
                <a:path w="443" h="191">
                  <a:moveTo>
                    <a:pt x="97" y="24"/>
                  </a:moveTo>
                  <a:lnTo>
                    <a:pt x="97" y="30"/>
                  </a:lnTo>
                  <a:lnTo>
                    <a:pt x="97" y="37"/>
                  </a:lnTo>
                  <a:lnTo>
                    <a:pt x="87" y="46"/>
                  </a:lnTo>
                  <a:lnTo>
                    <a:pt x="77" y="53"/>
                  </a:lnTo>
                  <a:lnTo>
                    <a:pt x="66" y="60"/>
                  </a:lnTo>
                  <a:lnTo>
                    <a:pt x="51" y="66"/>
                  </a:lnTo>
                  <a:lnTo>
                    <a:pt x="54" y="72"/>
                  </a:lnTo>
                  <a:lnTo>
                    <a:pt x="56" y="79"/>
                  </a:lnTo>
                  <a:lnTo>
                    <a:pt x="57" y="84"/>
                  </a:lnTo>
                  <a:lnTo>
                    <a:pt x="54" y="92"/>
                  </a:lnTo>
                  <a:lnTo>
                    <a:pt x="44" y="100"/>
                  </a:lnTo>
                  <a:lnTo>
                    <a:pt x="34" y="107"/>
                  </a:lnTo>
                  <a:lnTo>
                    <a:pt x="29" y="110"/>
                  </a:lnTo>
                  <a:lnTo>
                    <a:pt x="23" y="112"/>
                  </a:lnTo>
                  <a:lnTo>
                    <a:pt x="13" y="113"/>
                  </a:lnTo>
                  <a:lnTo>
                    <a:pt x="1" y="113"/>
                  </a:lnTo>
                  <a:lnTo>
                    <a:pt x="1" y="122"/>
                  </a:lnTo>
                  <a:lnTo>
                    <a:pt x="0" y="129"/>
                  </a:lnTo>
                  <a:lnTo>
                    <a:pt x="1" y="129"/>
                  </a:lnTo>
                  <a:lnTo>
                    <a:pt x="1" y="130"/>
                  </a:lnTo>
                  <a:lnTo>
                    <a:pt x="14" y="129"/>
                  </a:lnTo>
                  <a:lnTo>
                    <a:pt x="26" y="129"/>
                  </a:lnTo>
                  <a:lnTo>
                    <a:pt x="34" y="126"/>
                  </a:lnTo>
                  <a:lnTo>
                    <a:pt x="41" y="124"/>
                  </a:lnTo>
                  <a:lnTo>
                    <a:pt x="54" y="119"/>
                  </a:lnTo>
                  <a:lnTo>
                    <a:pt x="70" y="113"/>
                  </a:lnTo>
                  <a:lnTo>
                    <a:pt x="83" y="113"/>
                  </a:lnTo>
                  <a:lnTo>
                    <a:pt x="96" y="113"/>
                  </a:lnTo>
                  <a:lnTo>
                    <a:pt x="108" y="113"/>
                  </a:lnTo>
                  <a:lnTo>
                    <a:pt x="121" y="112"/>
                  </a:lnTo>
                  <a:lnTo>
                    <a:pt x="130" y="110"/>
                  </a:lnTo>
                  <a:lnTo>
                    <a:pt x="140" y="106"/>
                  </a:lnTo>
                  <a:lnTo>
                    <a:pt x="146" y="104"/>
                  </a:lnTo>
                  <a:lnTo>
                    <a:pt x="151" y="104"/>
                  </a:lnTo>
                  <a:lnTo>
                    <a:pt x="157" y="104"/>
                  </a:lnTo>
                  <a:lnTo>
                    <a:pt x="161" y="104"/>
                  </a:lnTo>
                  <a:lnTo>
                    <a:pt x="164" y="106"/>
                  </a:lnTo>
                  <a:lnTo>
                    <a:pt x="167" y="107"/>
                  </a:lnTo>
                  <a:lnTo>
                    <a:pt x="168" y="122"/>
                  </a:lnTo>
                  <a:lnTo>
                    <a:pt x="173" y="136"/>
                  </a:lnTo>
                  <a:lnTo>
                    <a:pt x="177" y="147"/>
                  </a:lnTo>
                  <a:lnTo>
                    <a:pt x="183" y="157"/>
                  </a:lnTo>
                  <a:lnTo>
                    <a:pt x="196" y="160"/>
                  </a:lnTo>
                  <a:lnTo>
                    <a:pt x="206" y="164"/>
                  </a:lnTo>
                  <a:lnTo>
                    <a:pt x="214" y="170"/>
                  </a:lnTo>
                  <a:lnTo>
                    <a:pt x="223" y="176"/>
                  </a:lnTo>
                  <a:lnTo>
                    <a:pt x="231" y="182"/>
                  </a:lnTo>
                  <a:lnTo>
                    <a:pt x="241" y="186"/>
                  </a:lnTo>
                  <a:lnTo>
                    <a:pt x="251" y="190"/>
                  </a:lnTo>
                  <a:lnTo>
                    <a:pt x="264" y="191"/>
                  </a:lnTo>
                  <a:lnTo>
                    <a:pt x="268" y="177"/>
                  </a:lnTo>
                  <a:lnTo>
                    <a:pt x="273" y="164"/>
                  </a:lnTo>
                  <a:lnTo>
                    <a:pt x="278" y="163"/>
                  </a:lnTo>
                  <a:lnTo>
                    <a:pt x="283" y="162"/>
                  </a:lnTo>
                  <a:lnTo>
                    <a:pt x="287" y="162"/>
                  </a:lnTo>
                  <a:lnTo>
                    <a:pt x="291" y="162"/>
                  </a:lnTo>
                  <a:lnTo>
                    <a:pt x="301" y="164"/>
                  </a:lnTo>
                  <a:lnTo>
                    <a:pt x="310" y="167"/>
                  </a:lnTo>
                  <a:lnTo>
                    <a:pt x="324" y="173"/>
                  </a:lnTo>
                  <a:lnTo>
                    <a:pt x="340" y="177"/>
                  </a:lnTo>
                  <a:lnTo>
                    <a:pt x="355" y="182"/>
                  </a:lnTo>
                  <a:lnTo>
                    <a:pt x="371" y="187"/>
                  </a:lnTo>
                  <a:lnTo>
                    <a:pt x="381" y="183"/>
                  </a:lnTo>
                  <a:lnTo>
                    <a:pt x="391" y="179"/>
                  </a:lnTo>
                  <a:lnTo>
                    <a:pt x="398" y="177"/>
                  </a:lnTo>
                  <a:lnTo>
                    <a:pt x="404" y="177"/>
                  </a:lnTo>
                  <a:lnTo>
                    <a:pt x="411" y="177"/>
                  </a:lnTo>
                  <a:lnTo>
                    <a:pt x="417" y="180"/>
                  </a:lnTo>
                  <a:lnTo>
                    <a:pt x="427" y="184"/>
                  </a:lnTo>
                  <a:lnTo>
                    <a:pt x="435" y="189"/>
                  </a:lnTo>
                  <a:lnTo>
                    <a:pt x="435" y="184"/>
                  </a:lnTo>
                  <a:lnTo>
                    <a:pt x="435" y="180"/>
                  </a:lnTo>
                  <a:lnTo>
                    <a:pt x="433" y="172"/>
                  </a:lnTo>
                  <a:lnTo>
                    <a:pt x="431" y="163"/>
                  </a:lnTo>
                  <a:lnTo>
                    <a:pt x="431" y="154"/>
                  </a:lnTo>
                  <a:lnTo>
                    <a:pt x="433" y="144"/>
                  </a:lnTo>
                  <a:lnTo>
                    <a:pt x="437" y="127"/>
                  </a:lnTo>
                  <a:lnTo>
                    <a:pt x="443" y="112"/>
                  </a:lnTo>
                  <a:lnTo>
                    <a:pt x="440" y="110"/>
                  </a:lnTo>
                  <a:lnTo>
                    <a:pt x="438" y="109"/>
                  </a:lnTo>
                  <a:lnTo>
                    <a:pt x="420" y="116"/>
                  </a:lnTo>
                  <a:lnTo>
                    <a:pt x="403" y="123"/>
                  </a:lnTo>
                  <a:lnTo>
                    <a:pt x="393" y="117"/>
                  </a:lnTo>
                  <a:lnTo>
                    <a:pt x="384" y="110"/>
                  </a:lnTo>
                  <a:lnTo>
                    <a:pt x="378" y="114"/>
                  </a:lnTo>
                  <a:lnTo>
                    <a:pt x="373" y="116"/>
                  </a:lnTo>
                  <a:lnTo>
                    <a:pt x="367" y="116"/>
                  </a:lnTo>
                  <a:lnTo>
                    <a:pt x="363" y="114"/>
                  </a:lnTo>
                  <a:lnTo>
                    <a:pt x="357" y="112"/>
                  </a:lnTo>
                  <a:lnTo>
                    <a:pt x="353" y="109"/>
                  </a:lnTo>
                  <a:lnTo>
                    <a:pt x="348" y="104"/>
                  </a:lnTo>
                  <a:lnTo>
                    <a:pt x="344" y="99"/>
                  </a:lnTo>
                  <a:lnTo>
                    <a:pt x="330" y="74"/>
                  </a:lnTo>
                  <a:lnTo>
                    <a:pt x="316" y="56"/>
                  </a:lnTo>
                  <a:lnTo>
                    <a:pt x="310" y="60"/>
                  </a:lnTo>
                  <a:lnTo>
                    <a:pt x="304" y="63"/>
                  </a:lnTo>
                  <a:lnTo>
                    <a:pt x="298" y="63"/>
                  </a:lnTo>
                  <a:lnTo>
                    <a:pt x="290" y="64"/>
                  </a:lnTo>
                  <a:lnTo>
                    <a:pt x="288" y="67"/>
                  </a:lnTo>
                  <a:lnTo>
                    <a:pt x="288" y="72"/>
                  </a:lnTo>
                  <a:lnTo>
                    <a:pt x="293" y="77"/>
                  </a:lnTo>
                  <a:lnTo>
                    <a:pt x="298" y="84"/>
                  </a:lnTo>
                  <a:lnTo>
                    <a:pt x="301" y="92"/>
                  </a:lnTo>
                  <a:lnTo>
                    <a:pt x="304" y="100"/>
                  </a:lnTo>
                  <a:lnTo>
                    <a:pt x="300" y="107"/>
                  </a:lnTo>
                  <a:lnTo>
                    <a:pt x="297" y="114"/>
                  </a:lnTo>
                  <a:lnTo>
                    <a:pt x="288" y="107"/>
                  </a:lnTo>
                  <a:lnTo>
                    <a:pt x="277" y="93"/>
                  </a:lnTo>
                  <a:lnTo>
                    <a:pt x="264" y="80"/>
                  </a:lnTo>
                  <a:lnTo>
                    <a:pt x="258" y="72"/>
                  </a:lnTo>
                  <a:lnTo>
                    <a:pt x="258" y="59"/>
                  </a:lnTo>
                  <a:lnTo>
                    <a:pt x="257" y="46"/>
                  </a:lnTo>
                  <a:lnTo>
                    <a:pt x="243" y="39"/>
                  </a:lnTo>
                  <a:lnTo>
                    <a:pt x="228" y="30"/>
                  </a:lnTo>
                  <a:lnTo>
                    <a:pt x="214" y="16"/>
                  </a:lnTo>
                  <a:lnTo>
                    <a:pt x="200" y="0"/>
                  </a:lnTo>
                  <a:lnTo>
                    <a:pt x="194" y="2"/>
                  </a:lnTo>
                  <a:lnTo>
                    <a:pt x="190" y="2"/>
                  </a:lnTo>
                  <a:lnTo>
                    <a:pt x="188" y="4"/>
                  </a:lnTo>
                  <a:lnTo>
                    <a:pt x="186" y="6"/>
                  </a:lnTo>
                  <a:lnTo>
                    <a:pt x="186" y="10"/>
                  </a:lnTo>
                  <a:lnTo>
                    <a:pt x="187" y="14"/>
                  </a:lnTo>
                  <a:lnTo>
                    <a:pt x="193" y="22"/>
                  </a:lnTo>
                  <a:lnTo>
                    <a:pt x="198" y="29"/>
                  </a:lnTo>
                  <a:lnTo>
                    <a:pt x="207" y="36"/>
                  </a:lnTo>
                  <a:lnTo>
                    <a:pt x="216" y="43"/>
                  </a:lnTo>
                  <a:lnTo>
                    <a:pt x="233" y="54"/>
                  </a:lnTo>
                  <a:lnTo>
                    <a:pt x="247" y="69"/>
                  </a:lnTo>
                  <a:lnTo>
                    <a:pt x="247" y="69"/>
                  </a:lnTo>
                  <a:lnTo>
                    <a:pt x="247" y="70"/>
                  </a:lnTo>
                  <a:lnTo>
                    <a:pt x="243" y="70"/>
                  </a:lnTo>
                  <a:lnTo>
                    <a:pt x="240" y="70"/>
                  </a:lnTo>
                  <a:lnTo>
                    <a:pt x="236" y="67"/>
                  </a:lnTo>
                  <a:lnTo>
                    <a:pt x="233" y="66"/>
                  </a:lnTo>
                  <a:lnTo>
                    <a:pt x="233" y="72"/>
                  </a:lnTo>
                  <a:lnTo>
                    <a:pt x="233" y="77"/>
                  </a:lnTo>
                  <a:lnTo>
                    <a:pt x="233" y="82"/>
                  </a:lnTo>
                  <a:lnTo>
                    <a:pt x="231" y="87"/>
                  </a:lnTo>
                  <a:lnTo>
                    <a:pt x="221" y="92"/>
                  </a:lnTo>
                  <a:lnTo>
                    <a:pt x="213" y="96"/>
                  </a:lnTo>
                  <a:lnTo>
                    <a:pt x="213" y="104"/>
                  </a:lnTo>
                  <a:lnTo>
                    <a:pt x="213" y="113"/>
                  </a:lnTo>
                  <a:lnTo>
                    <a:pt x="200" y="106"/>
                  </a:lnTo>
                  <a:lnTo>
                    <a:pt x="187" y="97"/>
                  </a:lnTo>
                  <a:lnTo>
                    <a:pt x="198" y="94"/>
                  </a:lnTo>
                  <a:lnTo>
                    <a:pt x="208" y="93"/>
                  </a:lnTo>
                  <a:lnTo>
                    <a:pt x="213" y="93"/>
                  </a:lnTo>
                  <a:lnTo>
                    <a:pt x="217" y="92"/>
                  </a:lnTo>
                  <a:lnTo>
                    <a:pt x="221" y="89"/>
                  </a:lnTo>
                  <a:lnTo>
                    <a:pt x="226" y="86"/>
                  </a:lnTo>
                  <a:lnTo>
                    <a:pt x="224" y="79"/>
                  </a:lnTo>
                  <a:lnTo>
                    <a:pt x="224" y="73"/>
                  </a:lnTo>
                  <a:lnTo>
                    <a:pt x="213" y="69"/>
                  </a:lnTo>
                  <a:lnTo>
                    <a:pt x="204" y="64"/>
                  </a:lnTo>
                  <a:lnTo>
                    <a:pt x="196" y="57"/>
                  </a:lnTo>
                  <a:lnTo>
                    <a:pt x="188" y="50"/>
                  </a:lnTo>
                  <a:lnTo>
                    <a:pt x="174" y="34"/>
                  </a:lnTo>
                  <a:lnTo>
                    <a:pt x="160" y="22"/>
                  </a:lnTo>
                  <a:lnTo>
                    <a:pt x="154" y="22"/>
                  </a:lnTo>
                  <a:lnTo>
                    <a:pt x="150" y="23"/>
                  </a:lnTo>
                  <a:lnTo>
                    <a:pt x="146" y="24"/>
                  </a:lnTo>
                  <a:lnTo>
                    <a:pt x="143" y="26"/>
                  </a:lnTo>
                  <a:lnTo>
                    <a:pt x="138" y="30"/>
                  </a:lnTo>
                  <a:lnTo>
                    <a:pt x="133" y="33"/>
                  </a:lnTo>
                  <a:lnTo>
                    <a:pt x="127" y="34"/>
                  </a:lnTo>
                  <a:lnTo>
                    <a:pt x="123" y="33"/>
                  </a:lnTo>
                  <a:lnTo>
                    <a:pt x="118" y="33"/>
                  </a:lnTo>
                  <a:lnTo>
                    <a:pt x="114" y="30"/>
                  </a:lnTo>
                  <a:lnTo>
                    <a:pt x="106" y="27"/>
                  </a:lnTo>
                  <a:lnTo>
                    <a:pt x="97" y="24"/>
                  </a:lnTo>
                  <a:close/>
                </a:path>
              </a:pathLst>
            </a:custGeom>
            <a:solidFill>
              <a:srgbClr val="B5C2CE"/>
            </a:solidFill>
            <a:ln w="9525">
              <a:noFill/>
            </a:ln>
          </p:spPr>
          <p:txBody>
            <a:bodyPr/>
            <a:lstStyle/>
            <a:p>
              <a:endParaRPr lang="zh-CN" altLang="en-US"/>
            </a:p>
          </p:txBody>
        </p:sp>
        <p:sp>
          <p:nvSpPr>
            <p:cNvPr id="60" name="未知">
              <a:extLst>
                <a:ext uri="{FF2B5EF4-FFF2-40B4-BE49-F238E27FC236}">
                  <a16:creationId xmlns:a16="http://schemas.microsoft.com/office/drawing/2014/main" id="{651F5A7D-E4A5-44B0-A34A-24FA7B66541A}"/>
                </a:ext>
              </a:extLst>
            </p:cNvPr>
            <p:cNvSpPr/>
            <p:nvPr/>
          </p:nvSpPr>
          <p:spPr>
            <a:xfrm>
              <a:off x="2950" y="416"/>
              <a:ext cx="3" cy="2"/>
            </a:xfrm>
            <a:custGeom>
              <a:avLst/>
              <a:gdLst/>
              <a:ahLst/>
              <a:cxnLst/>
              <a:rect l="0" t="0" r="0" b="0"/>
              <a:pathLst>
                <a:path w="3" h="2">
                  <a:moveTo>
                    <a:pt x="0" y="0"/>
                  </a:moveTo>
                  <a:lnTo>
                    <a:pt x="1" y="1"/>
                  </a:lnTo>
                  <a:lnTo>
                    <a:pt x="3" y="2"/>
                  </a:lnTo>
                  <a:lnTo>
                    <a:pt x="1" y="2"/>
                  </a:lnTo>
                  <a:lnTo>
                    <a:pt x="0" y="0"/>
                  </a:lnTo>
                  <a:close/>
                </a:path>
              </a:pathLst>
            </a:custGeom>
            <a:solidFill>
              <a:srgbClr val="B5C2CE"/>
            </a:solidFill>
            <a:ln w="9525">
              <a:noFill/>
            </a:ln>
          </p:spPr>
          <p:txBody>
            <a:bodyPr/>
            <a:lstStyle/>
            <a:p>
              <a:endParaRPr lang="zh-CN" altLang="en-US"/>
            </a:p>
          </p:txBody>
        </p:sp>
        <p:sp>
          <p:nvSpPr>
            <p:cNvPr id="61" name="未知">
              <a:extLst>
                <a:ext uri="{FF2B5EF4-FFF2-40B4-BE49-F238E27FC236}">
                  <a16:creationId xmlns:a16="http://schemas.microsoft.com/office/drawing/2014/main" id="{DFB44FBC-B4A0-414E-AB11-62FA76B69EF1}"/>
                </a:ext>
              </a:extLst>
            </p:cNvPr>
            <p:cNvSpPr/>
            <p:nvPr/>
          </p:nvSpPr>
          <p:spPr>
            <a:xfrm>
              <a:off x="2954" y="418"/>
              <a:ext cx="56" cy="43"/>
            </a:xfrm>
            <a:custGeom>
              <a:avLst/>
              <a:gdLst/>
              <a:ahLst/>
              <a:cxnLst/>
              <a:rect l="0" t="0" r="0" b="0"/>
              <a:pathLst>
                <a:path w="56" h="43">
                  <a:moveTo>
                    <a:pt x="56" y="19"/>
                  </a:moveTo>
                  <a:lnTo>
                    <a:pt x="56" y="23"/>
                  </a:lnTo>
                  <a:lnTo>
                    <a:pt x="56" y="28"/>
                  </a:lnTo>
                  <a:lnTo>
                    <a:pt x="50" y="30"/>
                  </a:lnTo>
                  <a:lnTo>
                    <a:pt x="44" y="33"/>
                  </a:lnTo>
                  <a:lnTo>
                    <a:pt x="46" y="38"/>
                  </a:lnTo>
                  <a:lnTo>
                    <a:pt x="46" y="42"/>
                  </a:lnTo>
                  <a:lnTo>
                    <a:pt x="37" y="39"/>
                  </a:lnTo>
                  <a:lnTo>
                    <a:pt x="30" y="38"/>
                  </a:lnTo>
                  <a:lnTo>
                    <a:pt x="26" y="36"/>
                  </a:lnTo>
                  <a:lnTo>
                    <a:pt x="23" y="38"/>
                  </a:lnTo>
                  <a:lnTo>
                    <a:pt x="20" y="39"/>
                  </a:lnTo>
                  <a:lnTo>
                    <a:pt x="19" y="43"/>
                  </a:lnTo>
                  <a:lnTo>
                    <a:pt x="13" y="42"/>
                  </a:lnTo>
                  <a:lnTo>
                    <a:pt x="9" y="40"/>
                  </a:lnTo>
                  <a:lnTo>
                    <a:pt x="6" y="38"/>
                  </a:lnTo>
                  <a:lnTo>
                    <a:pt x="4" y="32"/>
                  </a:lnTo>
                  <a:lnTo>
                    <a:pt x="12" y="30"/>
                  </a:lnTo>
                  <a:lnTo>
                    <a:pt x="19" y="29"/>
                  </a:lnTo>
                  <a:lnTo>
                    <a:pt x="16" y="18"/>
                  </a:lnTo>
                  <a:lnTo>
                    <a:pt x="13" y="8"/>
                  </a:lnTo>
                  <a:lnTo>
                    <a:pt x="9" y="6"/>
                  </a:lnTo>
                  <a:lnTo>
                    <a:pt x="6" y="6"/>
                  </a:lnTo>
                  <a:lnTo>
                    <a:pt x="3" y="5"/>
                  </a:lnTo>
                  <a:lnTo>
                    <a:pt x="0" y="2"/>
                  </a:lnTo>
                  <a:lnTo>
                    <a:pt x="0" y="2"/>
                  </a:lnTo>
                  <a:lnTo>
                    <a:pt x="0" y="0"/>
                  </a:lnTo>
                  <a:lnTo>
                    <a:pt x="6" y="0"/>
                  </a:lnTo>
                  <a:lnTo>
                    <a:pt x="12" y="0"/>
                  </a:lnTo>
                  <a:lnTo>
                    <a:pt x="22" y="9"/>
                  </a:lnTo>
                  <a:lnTo>
                    <a:pt x="32" y="15"/>
                  </a:lnTo>
                  <a:lnTo>
                    <a:pt x="36" y="16"/>
                  </a:lnTo>
                  <a:lnTo>
                    <a:pt x="42" y="18"/>
                  </a:lnTo>
                  <a:lnTo>
                    <a:pt x="49" y="19"/>
                  </a:lnTo>
                  <a:lnTo>
                    <a:pt x="56" y="19"/>
                  </a:lnTo>
                  <a:close/>
                </a:path>
              </a:pathLst>
            </a:custGeom>
            <a:solidFill>
              <a:srgbClr val="B5C2CE"/>
            </a:solidFill>
            <a:ln w="9525">
              <a:noFill/>
            </a:ln>
          </p:spPr>
          <p:txBody>
            <a:bodyPr/>
            <a:lstStyle/>
            <a:p>
              <a:endParaRPr lang="zh-CN" altLang="en-US"/>
            </a:p>
          </p:txBody>
        </p:sp>
        <p:sp>
          <p:nvSpPr>
            <p:cNvPr id="62" name="未知">
              <a:extLst>
                <a:ext uri="{FF2B5EF4-FFF2-40B4-BE49-F238E27FC236}">
                  <a16:creationId xmlns:a16="http://schemas.microsoft.com/office/drawing/2014/main" id="{9B1C0B5C-9CE7-4CF7-93F1-1941C9078D3F}"/>
                </a:ext>
              </a:extLst>
            </p:cNvPr>
            <p:cNvSpPr/>
            <p:nvPr/>
          </p:nvSpPr>
          <p:spPr>
            <a:xfrm>
              <a:off x="1618" y="440"/>
              <a:ext cx="18" cy="57"/>
            </a:xfrm>
            <a:custGeom>
              <a:avLst/>
              <a:gdLst/>
              <a:ahLst/>
              <a:cxnLst/>
              <a:rect l="0" t="0" r="0" b="0"/>
              <a:pathLst>
                <a:path w="18" h="57">
                  <a:moveTo>
                    <a:pt x="13" y="0"/>
                  </a:moveTo>
                  <a:lnTo>
                    <a:pt x="15" y="3"/>
                  </a:lnTo>
                  <a:lnTo>
                    <a:pt x="18" y="6"/>
                  </a:lnTo>
                  <a:lnTo>
                    <a:pt x="15" y="14"/>
                  </a:lnTo>
                  <a:lnTo>
                    <a:pt x="13" y="23"/>
                  </a:lnTo>
                  <a:lnTo>
                    <a:pt x="14" y="28"/>
                  </a:lnTo>
                  <a:lnTo>
                    <a:pt x="17" y="36"/>
                  </a:lnTo>
                  <a:lnTo>
                    <a:pt x="17" y="43"/>
                  </a:lnTo>
                  <a:lnTo>
                    <a:pt x="15" y="51"/>
                  </a:lnTo>
                  <a:lnTo>
                    <a:pt x="14" y="54"/>
                  </a:lnTo>
                  <a:lnTo>
                    <a:pt x="13" y="57"/>
                  </a:lnTo>
                  <a:lnTo>
                    <a:pt x="5" y="56"/>
                  </a:lnTo>
                  <a:lnTo>
                    <a:pt x="1" y="54"/>
                  </a:lnTo>
                  <a:lnTo>
                    <a:pt x="1" y="43"/>
                  </a:lnTo>
                  <a:lnTo>
                    <a:pt x="0" y="31"/>
                  </a:lnTo>
                  <a:lnTo>
                    <a:pt x="5" y="31"/>
                  </a:lnTo>
                  <a:lnTo>
                    <a:pt x="10" y="30"/>
                  </a:lnTo>
                  <a:lnTo>
                    <a:pt x="7" y="24"/>
                  </a:lnTo>
                  <a:lnTo>
                    <a:pt x="3" y="17"/>
                  </a:lnTo>
                  <a:lnTo>
                    <a:pt x="8" y="8"/>
                  </a:lnTo>
                  <a:lnTo>
                    <a:pt x="13" y="0"/>
                  </a:lnTo>
                  <a:close/>
                </a:path>
              </a:pathLst>
            </a:custGeom>
            <a:solidFill>
              <a:srgbClr val="B5C2CE"/>
            </a:solidFill>
            <a:ln w="9525">
              <a:noFill/>
            </a:ln>
          </p:spPr>
          <p:txBody>
            <a:bodyPr/>
            <a:lstStyle/>
            <a:p>
              <a:endParaRPr lang="zh-CN" altLang="en-US"/>
            </a:p>
          </p:txBody>
        </p:sp>
        <p:sp>
          <p:nvSpPr>
            <p:cNvPr id="63" name="未知">
              <a:extLst>
                <a:ext uri="{FF2B5EF4-FFF2-40B4-BE49-F238E27FC236}">
                  <a16:creationId xmlns:a16="http://schemas.microsoft.com/office/drawing/2014/main" id="{93A734E1-C5B0-4F02-8EFD-0A172FCA9382}"/>
                </a:ext>
              </a:extLst>
            </p:cNvPr>
            <p:cNvSpPr/>
            <p:nvPr/>
          </p:nvSpPr>
          <p:spPr>
            <a:xfrm>
              <a:off x="2921" y="470"/>
              <a:ext cx="90" cy="108"/>
            </a:xfrm>
            <a:custGeom>
              <a:avLst/>
              <a:gdLst/>
              <a:ahLst/>
              <a:cxnLst/>
              <a:rect l="0" t="0" r="0" b="0"/>
              <a:pathLst>
                <a:path w="90" h="108">
                  <a:moveTo>
                    <a:pt x="90" y="74"/>
                  </a:moveTo>
                  <a:lnTo>
                    <a:pt x="56" y="84"/>
                  </a:lnTo>
                  <a:lnTo>
                    <a:pt x="55" y="91"/>
                  </a:lnTo>
                  <a:lnTo>
                    <a:pt x="55" y="98"/>
                  </a:lnTo>
                  <a:lnTo>
                    <a:pt x="50" y="98"/>
                  </a:lnTo>
                  <a:lnTo>
                    <a:pt x="45" y="98"/>
                  </a:lnTo>
                  <a:lnTo>
                    <a:pt x="45" y="94"/>
                  </a:lnTo>
                  <a:lnTo>
                    <a:pt x="45" y="90"/>
                  </a:lnTo>
                  <a:lnTo>
                    <a:pt x="45" y="90"/>
                  </a:lnTo>
                  <a:lnTo>
                    <a:pt x="43" y="90"/>
                  </a:lnTo>
                  <a:lnTo>
                    <a:pt x="40" y="91"/>
                  </a:lnTo>
                  <a:lnTo>
                    <a:pt x="37" y="91"/>
                  </a:lnTo>
                  <a:lnTo>
                    <a:pt x="35" y="97"/>
                  </a:lnTo>
                  <a:lnTo>
                    <a:pt x="32" y="103"/>
                  </a:lnTo>
                  <a:lnTo>
                    <a:pt x="27" y="106"/>
                  </a:lnTo>
                  <a:lnTo>
                    <a:pt x="22" y="108"/>
                  </a:lnTo>
                  <a:lnTo>
                    <a:pt x="20" y="98"/>
                  </a:lnTo>
                  <a:lnTo>
                    <a:pt x="16" y="91"/>
                  </a:lnTo>
                  <a:lnTo>
                    <a:pt x="10" y="94"/>
                  </a:lnTo>
                  <a:lnTo>
                    <a:pt x="6" y="97"/>
                  </a:lnTo>
                  <a:lnTo>
                    <a:pt x="2" y="94"/>
                  </a:lnTo>
                  <a:lnTo>
                    <a:pt x="0" y="91"/>
                  </a:lnTo>
                  <a:lnTo>
                    <a:pt x="6" y="80"/>
                  </a:lnTo>
                  <a:lnTo>
                    <a:pt x="13" y="68"/>
                  </a:lnTo>
                  <a:lnTo>
                    <a:pt x="29" y="70"/>
                  </a:lnTo>
                  <a:lnTo>
                    <a:pt x="45" y="71"/>
                  </a:lnTo>
                  <a:lnTo>
                    <a:pt x="46" y="64"/>
                  </a:lnTo>
                  <a:lnTo>
                    <a:pt x="49" y="58"/>
                  </a:lnTo>
                  <a:lnTo>
                    <a:pt x="52" y="56"/>
                  </a:lnTo>
                  <a:lnTo>
                    <a:pt x="56" y="53"/>
                  </a:lnTo>
                  <a:lnTo>
                    <a:pt x="60" y="50"/>
                  </a:lnTo>
                  <a:lnTo>
                    <a:pt x="63" y="46"/>
                  </a:lnTo>
                  <a:lnTo>
                    <a:pt x="66" y="41"/>
                  </a:lnTo>
                  <a:lnTo>
                    <a:pt x="69" y="36"/>
                  </a:lnTo>
                  <a:lnTo>
                    <a:pt x="63" y="21"/>
                  </a:lnTo>
                  <a:lnTo>
                    <a:pt x="57" y="8"/>
                  </a:lnTo>
                  <a:lnTo>
                    <a:pt x="59" y="6"/>
                  </a:lnTo>
                  <a:lnTo>
                    <a:pt x="60" y="4"/>
                  </a:lnTo>
                  <a:lnTo>
                    <a:pt x="60" y="4"/>
                  </a:lnTo>
                  <a:lnTo>
                    <a:pt x="60" y="0"/>
                  </a:lnTo>
                  <a:lnTo>
                    <a:pt x="65" y="1"/>
                  </a:lnTo>
                  <a:lnTo>
                    <a:pt x="69" y="1"/>
                  </a:lnTo>
                  <a:lnTo>
                    <a:pt x="75" y="11"/>
                  </a:lnTo>
                  <a:lnTo>
                    <a:pt x="82" y="18"/>
                  </a:lnTo>
                  <a:lnTo>
                    <a:pt x="85" y="31"/>
                  </a:lnTo>
                  <a:lnTo>
                    <a:pt x="86" y="46"/>
                  </a:lnTo>
                  <a:lnTo>
                    <a:pt x="89" y="60"/>
                  </a:lnTo>
                  <a:lnTo>
                    <a:pt x="90" y="74"/>
                  </a:lnTo>
                  <a:close/>
                </a:path>
              </a:pathLst>
            </a:custGeom>
            <a:solidFill>
              <a:srgbClr val="B5C2CE"/>
            </a:solidFill>
            <a:ln w="9525">
              <a:noFill/>
            </a:ln>
          </p:spPr>
          <p:txBody>
            <a:bodyPr/>
            <a:lstStyle/>
            <a:p>
              <a:endParaRPr lang="zh-CN" altLang="en-US"/>
            </a:p>
          </p:txBody>
        </p:sp>
        <p:sp>
          <p:nvSpPr>
            <p:cNvPr id="64" name="未知">
              <a:extLst>
                <a:ext uri="{FF2B5EF4-FFF2-40B4-BE49-F238E27FC236}">
                  <a16:creationId xmlns:a16="http://schemas.microsoft.com/office/drawing/2014/main" id="{4906E545-5E5E-4377-B07F-7A01859D3054}"/>
                </a:ext>
              </a:extLst>
            </p:cNvPr>
            <p:cNvSpPr/>
            <p:nvPr/>
          </p:nvSpPr>
          <p:spPr>
            <a:xfrm>
              <a:off x="2911" y="564"/>
              <a:ext cx="27" cy="32"/>
            </a:xfrm>
            <a:custGeom>
              <a:avLst/>
              <a:gdLst/>
              <a:ahLst/>
              <a:cxnLst/>
              <a:rect l="0" t="0" r="0" b="0"/>
              <a:pathLst>
                <a:path w="27" h="32">
                  <a:moveTo>
                    <a:pt x="27" y="10"/>
                  </a:moveTo>
                  <a:lnTo>
                    <a:pt x="25" y="22"/>
                  </a:lnTo>
                  <a:lnTo>
                    <a:pt x="23" y="32"/>
                  </a:lnTo>
                  <a:lnTo>
                    <a:pt x="19" y="32"/>
                  </a:lnTo>
                  <a:lnTo>
                    <a:pt x="15" y="32"/>
                  </a:lnTo>
                  <a:lnTo>
                    <a:pt x="13" y="23"/>
                  </a:lnTo>
                  <a:lnTo>
                    <a:pt x="13" y="13"/>
                  </a:lnTo>
                  <a:lnTo>
                    <a:pt x="7" y="13"/>
                  </a:lnTo>
                  <a:lnTo>
                    <a:pt x="6" y="12"/>
                  </a:lnTo>
                  <a:lnTo>
                    <a:pt x="3" y="10"/>
                  </a:lnTo>
                  <a:lnTo>
                    <a:pt x="0" y="7"/>
                  </a:lnTo>
                  <a:lnTo>
                    <a:pt x="2" y="6"/>
                  </a:lnTo>
                  <a:lnTo>
                    <a:pt x="2" y="3"/>
                  </a:lnTo>
                  <a:lnTo>
                    <a:pt x="5" y="2"/>
                  </a:lnTo>
                  <a:lnTo>
                    <a:pt x="9" y="0"/>
                  </a:lnTo>
                  <a:lnTo>
                    <a:pt x="12" y="4"/>
                  </a:lnTo>
                  <a:lnTo>
                    <a:pt x="16" y="7"/>
                  </a:lnTo>
                  <a:lnTo>
                    <a:pt x="20" y="9"/>
                  </a:lnTo>
                  <a:lnTo>
                    <a:pt x="27" y="10"/>
                  </a:lnTo>
                  <a:close/>
                </a:path>
              </a:pathLst>
            </a:custGeom>
            <a:solidFill>
              <a:srgbClr val="B5C2CE"/>
            </a:solidFill>
            <a:ln w="9525">
              <a:noFill/>
            </a:ln>
          </p:spPr>
          <p:txBody>
            <a:bodyPr/>
            <a:lstStyle/>
            <a:p>
              <a:endParaRPr lang="zh-CN" altLang="en-US"/>
            </a:p>
          </p:txBody>
        </p:sp>
        <p:sp>
          <p:nvSpPr>
            <p:cNvPr id="65" name="未知">
              <a:extLst>
                <a:ext uri="{FF2B5EF4-FFF2-40B4-BE49-F238E27FC236}">
                  <a16:creationId xmlns:a16="http://schemas.microsoft.com/office/drawing/2014/main" id="{C68DE888-0B5D-42E4-9AD7-F982F5C137EA}"/>
                </a:ext>
              </a:extLst>
            </p:cNvPr>
            <p:cNvSpPr/>
            <p:nvPr/>
          </p:nvSpPr>
          <p:spPr>
            <a:xfrm>
              <a:off x="2843" y="671"/>
              <a:ext cx="15" cy="40"/>
            </a:xfrm>
            <a:custGeom>
              <a:avLst/>
              <a:gdLst/>
              <a:ahLst/>
              <a:cxnLst/>
              <a:rect l="0" t="0" r="0" b="0"/>
              <a:pathLst>
                <a:path w="15" h="40">
                  <a:moveTo>
                    <a:pt x="8" y="0"/>
                  </a:moveTo>
                  <a:lnTo>
                    <a:pt x="13" y="2"/>
                  </a:lnTo>
                  <a:lnTo>
                    <a:pt x="15" y="2"/>
                  </a:lnTo>
                  <a:lnTo>
                    <a:pt x="15" y="22"/>
                  </a:lnTo>
                  <a:lnTo>
                    <a:pt x="13" y="39"/>
                  </a:lnTo>
                  <a:lnTo>
                    <a:pt x="11" y="39"/>
                  </a:lnTo>
                  <a:lnTo>
                    <a:pt x="10" y="40"/>
                  </a:lnTo>
                  <a:lnTo>
                    <a:pt x="5" y="36"/>
                  </a:lnTo>
                  <a:lnTo>
                    <a:pt x="1" y="33"/>
                  </a:lnTo>
                  <a:lnTo>
                    <a:pt x="0" y="23"/>
                  </a:lnTo>
                  <a:lnTo>
                    <a:pt x="1" y="14"/>
                  </a:lnTo>
                  <a:lnTo>
                    <a:pt x="4" y="7"/>
                  </a:lnTo>
                  <a:lnTo>
                    <a:pt x="8" y="0"/>
                  </a:lnTo>
                  <a:close/>
                </a:path>
              </a:pathLst>
            </a:custGeom>
            <a:solidFill>
              <a:srgbClr val="B5C2CE"/>
            </a:solidFill>
            <a:ln w="9525">
              <a:noFill/>
            </a:ln>
          </p:spPr>
          <p:txBody>
            <a:bodyPr/>
            <a:lstStyle/>
            <a:p>
              <a:endParaRPr lang="zh-CN" altLang="en-US"/>
            </a:p>
          </p:txBody>
        </p:sp>
        <p:sp>
          <p:nvSpPr>
            <p:cNvPr id="66" name="未知">
              <a:extLst>
                <a:ext uri="{FF2B5EF4-FFF2-40B4-BE49-F238E27FC236}">
                  <a16:creationId xmlns:a16="http://schemas.microsoft.com/office/drawing/2014/main" id="{2F883EE9-92B3-409D-9708-F27840F3E682}"/>
                </a:ext>
              </a:extLst>
            </p:cNvPr>
            <p:cNvSpPr/>
            <p:nvPr/>
          </p:nvSpPr>
          <p:spPr>
            <a:xfrm>
              <a:off x="596" y="694"/>
              <a:ext cx="111" cy="41"/>
            </a:xfrm>
            <a:custGeom>
              <a:avLst/>
              <a:gdLst/>
              <a:ahLst/>
              <a:cxnLst/>
              <a:rect l="0" t="0" r="0" b="0"/>
              <a:pathLst>
                <a:path w="111" h="41">
                  <a:moveTo>
                    <a:pt x="68" y="36"/>
                  </a:moveTo>
                  <a:lnTo>
                    <a:pt x="67" y="31"/>
                  </a:lnTo>
                  <a:lnTo>
                    <a:pt x="65" y="26"/>
                  </a:lnTo>
                  <a:lnTo>
                    <a:pt x="45" y="19"/>
                  </a:lnTo>
                  <a:lnTo>
                    <a:pt x="27" y="10"/>
                  </a:lnTo>
                  <a:lnTo>
                    <a:pt x="12" y="14"/>
                  </a:lnTo>
                  <a:lnTo>
                    <a:pt x="0" y="19"/>
                  </a:lnTo>
                  <a:lnTo>
                    <a:pt x="1" y="17"/>
                  </a:lnTo>
                  <a:lnTo>
                    <a:pt x="2" y="16"/>
                  </a:lnTo>
                  <a:lnTo>
                    <a:pt x="7" y="9"/>
                  </a:lnTo>
                  <a:lnTo>
                    <a:pt x="12" y="4"/>
                  </a:lnTo>
                  <a:lnTo>
                    <a:pt x="18" y="1"/>
                  </a:lnTo>
                  <a:lnTo>
                    <a:pt x="25" y="0"/>
                  </a:lnTo>
                  <a:lnTo>
                    <a:pt x="32" y="1"/>
                  </a:lnTo>
                  <a:lnTo>
                    <a:pt x="41" y="3"/>
                  </a:lnTo>
                  <a:lnTo>
                    <a:pt x="49" y="6"/>
                  </a:lnTo>
                  <a:lnTo>
                    <a:pt x="57" y="9"/>
                  </a:lnTo>
                  <a:lnTo>
                    <a:pt x="89" y="27"/>
                  </a:lnTo>
                  <a:lnTo>
                    <a:pt x="111" y="39"/>
                  </a:lnTo>
                  <a:lnTo>
                    <a:pt x="111" y="40"/>
                  </a:lnTo>
                  <a:lnTo>
                    <a:pt x="111" y="41"/>
                  </a:lnTo>
                  <a:lnTo>
                    <a:pt x="94" y="41"/>
                  </a:lnTo>
                  <a:lnTo>
                    <a:pt x="75" y="41"/>
                  </a:lnTo>
                  <a:lnTo>
                    <a:pt x="77" y="39"/>
                  </a:lnTo>
                  <a:lnTo>
                    <a:pt x="77" y="36"/>
                  </a:lnTo>
                  <a:lnTo>
                    <a:pt x="72" y="36"/>
                  </a:lnTo>
                  <a:lnTo>
                    <a:pt x="68" y="36"/>
                  </a:lnTo>
                  <a:close/>
                </a:path>
              </a:pathLst>
            </a:custGeom>
            <a:solidFill>
              <a:srgbClr val="B5C2CE"/>
            </a:solidFill>
            <a:ln w="9525">
              <a:noFill/>
            </a:ln>
          </p:spPr>
          <p:txBody>
            <a:bodyPr/>
            <a:lstStyle/>
            <a:p>
              <a:endParaRPr lang="zh-CN" altLang="en-US"/>
            </a:p>
          </p:txBody>
        </p:sp>
        <p:sp>
          <p:nvSpPr>
            <p:cNvPr id="67" name="未知">
              <a:extLst>
                <a:ext uri="{FF2B5EF4-FFF2-40B4-BE49-F238E27FC236}">
                  <a16:creationId xmlns:a16="http://schemas.microsoft.com/office/drawing/2014/main" id="{73C9D0F3-AE89-4301-963A-1D1E77BB9A7F}"/>
                </a:ext>
              </a:extLst>
            </p:cNvPr>
            <p:cNvSpPr/>
            <p:nvPr/>
          </p:nvSpPr>
          <p:spPr>
            <a:xfrm>
              <a:off x="695" y="737"/>
              <a:ext cx="72" cy="23"/>
            </a:xfrm>
            <a:custGeom>
              <a:avLst/>
              <a:gdLst/>
              <a:ahLst/>
              <a:cxnLst/>
              <a:rect l="0" t="0" r="0" b="0"/>
              <a:pathLst>
                <a:path w="72" h="23">
                  <a:moveTo>
                    <a:pt x="29" y="0"/>
                  </a:moveTo>
                  <a:lnTo>
                    <a:pt x="43" y="1"/>
                  </a:lnTo>
                  <a:lnTo>
                    <a:pt x="55" y="4"/>
                  </a:lnTo>
                  <a:lnTo>
                    <a:pt x="63" y="8"/>
                  </a:lnTo>
                  <a:lnTo>
                    <a:pt x="72" y="16"/>
                  </a:lnTo>
                  <a:lnTo>
                    <a:pt x="70" y="18"/>
                  </a:lnTo>
                  <a:lnTo>
                    <a:pt x="69" y="21"/>
                  </a:lnTo>
                  <a:lnTo>
                    <a:pt x="50" y="23"/>
                  </a:lnTo>
                  <a:lnTo>
                    <a:pt x="32" y="21"/>
                  </a:lnTo>
                  <a:lnTo>
                    <a:pt x="23" y="21"/>
                  </a:lnTo>
                  <a:lnTo>
                    <a:pt x="16" y="20"/>
                  </a:lnTo>
                  <a:lnTo>
                    <a:pt x="8" y="17"/>
                  </a:lnTo>
                  <a:lnTo>
                    <a:pt x="0" y="14"/>
                  </a:lnTo>
                  <a:lnTo>
                    <a:pt x="0" y="13"/>
                  </a:lnTo>
                  <a:lnTo>
                    <a:pt x="0" y="13"/>
                  </a:lnTo>
                  <a:lnTo>
                    <a:pt x="8" y="10"/>
                  </a:lnTo>
                  <a:lnTo>
                    <a:pt x="16" y="7"/>
                  </a:lnTo>
                  <a:lnTo>
                    <a:pt x="23" y="4"/>
                  </a:lnTo>
                  <a:lnTo>
                    <a:pt x="29" y="0"/>
                  </a:lnTo>
                  <a:close/>
                </a:path>
              </a:pathLst>
            </a:custGeom>
            <a:solidFill>
              <a:srgbClr val="B5C2CE"/>
            </a:solidFill>
            <a:ln w="9525">
              <a:noFill/>
            </a:ln>
          </p:spPr>
          <p:txBody>
            <a:bodyPr/>
            <a:lstStyle/>
            <a:p>
              <a:endParaRPr lang="zh-CN" altLang="en-US"/>
            </a:p>
          </p:txBody>
        </p:sp>
        <p:sp>
          <p:nvSpPr>
            <p:cNvPr id="68" name="未知">
              <a:extLst>
                <a:ext uri="{FF2B5EF4-FFF2-40B4-BE49-F238E27FC236}">
                  <a16:creationId xmlns:a16="http://schemas.microsoft.com/office/drawing/2014/main" id="{266D6AFB-E697-485E-BF2B-2737BCBF82A3}"/>
                </a:ext>
              </a:extLst>
            </p:cNvPr>
            <p:cNvSpPr/>
            <p:nvPr/>
          </p:nvSpPr>
          <p:spPr>
            <a:xfrm>
              <a:off x="2721" y="737"/>
              <a:ext cx="28" cy="24"/>
            </a:xfrm>
            <a:custGeom>
              <a:avLst/>
              <a:gdLst/>
              <a:ahLst/>
              <a:cxnLst/>
              <a:rect l="0" t="0" r="0" b="0"/>
              <a:pathLst>
                <a:path w="28" h="24">
                  <a:moveTo>
                    <a:pt x="18" y="0"/>
                  </a:moveTo>
                  <a:lnTo>
                    <a:pt x="23" y="3"/>
                  </a:lnTo>
                  <a:lnTo>
                    <a:pt x="25" y="6"/>
                  </a:lnTo>
                  <a:lnTo>
                    <a:pt x="26" y="7"/>
                  </a:lnTo>
                  <a:lnTo>
                    <a:pt x="28" y="13"/>
                  </a:lnTo>
                  <a:lnTo>
                    <a:pt x="28" y="13"/>
                  </a:lnTo>
                  <a:lnTo>
                    <a:pt x="28" y="14"/>
                  </a:lnTo>
                  <a:lnTo>
                    <a:pt x="23" y="17"/>
                  </a:lnTo>
                  <a:lnTo>
                    <a:pt x="19" y="20"/>
                  </a:lnTo>
                  <a:lnTo>
                    <a:pt x="15" y="23"/>
                  </a:lnTo>
                  <a:lnTo>
                    <a:pt x="8" y="24"/>
                  </a:lnTo>
                  <a:lnTo>
                    <a:pt x="5" y="23"/>
                  </a:lnTo>
                  <a:lnTo>
                    <a:pt x="3" y="21"/>
                  </a:lnTo>
                  <a:lnTo>
                    <a:pt x="2" y="18"/>
                  </a:lnTo>
                  <a:lnTo>
                    <a:pt x="0" y="17"/>
                  </a:lnTo>
                  <a:lnTo>
                    <a:pt x="3" y="11"/>
                  </a:lnTo>
                  <a:lnTo>
                    <a:pt x="8" y="7"/>
                  </a:lnTo>
                  <a:lnTo>
                    <a:pt x="12" y="4"/>
                  </a:lnTo>
                  <a:lnTo>
                    <a:pt x="18" y="0"/>
                  </a:lnTo>
                  <a:close/>
                </a:path>
              </a:pathLst>
            </a:custGeom>
            <a:solidFill>
              <a:srgbClr val="B5C2CE"/>
            </a:solidFill>
            <a:ln w="9525">
              <a:noFill/>
            </a:ln>
          </p:spPr>
          <p:txBody>
            <a:bodyPr/>
            <a:lstStyle/>
            <a:p>
              <a:endParaRPr lang="zh-CN" altLang="en-US"/>
            </a:p>
          </p:txBody>
        </p:sp>
        <p:sp>
          <p:nvSpPr>
            <p:cNvPr id="69" name="未知">
              <a:extLst>
                <a:ext uri="{FF2B5EF4-FFF2-40B4-BE49-F238E27FC236}">
                  <a16:creationId xmlns:a16="http://schemas.microsoft.com/office/drawing/2014/main" id="{BDB9CAED-9ED0-4228-AF9B-09DDB8990081}"/>
                </a:ext>
              </a:extLst>
            </p:cNvPr>
            <p:cNvSpPr/>
            <p:nvPr/>
          </p:nvSpPr>
          <p:spPr>
            <a:xfrm>
              <a:off x="2857" y="758"/>
              <a:ext cx="26" cy="56"/>
            </a:xfrm>
            <a:custGeom>
              <a:avLst/>
              <a:gdLst/>
              <a:ahLst/>
              <a:cxnLst/>
              <a:rect l="0" t="0" r="0" b="0"/>
              <a:pathLst>
                <a:path w="26" h="56">
                  <a:moveTo>
                    <a:pt x="4" y="0"/>
                  </a:moveTo>
                  <a:lnTo>
                    <a:pt x="7" y="0"/>
                  </a:lnTo>
                  <a:lnTo>
                    <a:pt x="10" y="0"/>
                  </a:lnTo>
                  <a:lnTo>
                    <a:pt x="16" y="5"/>
                  </a:lnTo>
                  <a:lnTo>
                    <a:pt x="20" y="10"/>
                  </a:lnTo>
                  <a:lnTo>
                    <a:pt x="24" y="17"/>
                  </a:lnTo>
                  <a:lnTo>
                    <a:pt x="26" y="26"/>
                  </a:lnTo>
                  <a:lnTo>
                    <a:pt x="21" y="29"/>
                  </a:lnTo>
                  <a:lnTo>
                    <a:pt x="17" y="32"/>
                  </a:lnTo>
                  <a:lnTo>
                    <a:pt x="19" y="45"/>
                  </a:lnTo>
                  <a:lnTo>
                    <a:pt x="19" y="56"/>
                  </a:lnTo>
                  <a:lnTo>
                    <a:pt x="17" y="56"/>
                  </a:lnTo>
                  <a:lnTo>
                    <a:pt x="17" y="56"/>
                  </a:lnTo>
                  <a:lnTo>
                    <a:pt x="9" y="50"/>
                  </a:lnTo>
                  <a:lnTo>
                    <a:pt x="0" y="45"/>
                  </a:lnTo>
                  <a:lnTo>
                    <a:pt x="0" y="25"/>
                  </a:lnTo>
                  <a:lnTo>
                    <a:pt x="0" y="5"/>
                  </a:lnTo>
                  <a:lnTo>
                    <a:pt x="3" y="2"/>
                  </a:lnTo>
                  <a:lnTo>
                    <a:pt x="4" y="0"/>
                  </a:lnTo>
                  <a:close/>
                </a:path>
              </a:pathLst>
            </a:custGeom>
            <a:solidFill>
              <a:srgbClr val="B5C2CE"/>
            </a:solidFill>
            <a:ln w="9525">
              <a:noFill/>
            </a:ln>
          </p:spPr>
          <p:txBody>
            <a:bodyPr/>
            <a:lstStyle/>
            <a:p>
              <a:endParaRPr lang="zh-CN" altLang="en-US"/>
            </a:p>
          </p:txBody>
        </p:sp>
        <p:sp>
          <p:nvSpPr>
            <p:cNvPr id="70" name="未知">
              <a:extLst>
                <a:ext uri="{FF2B5EF4-FFF2-40B4-BE49-F238E27FC236}">
                  <a16:creationId xmlns:a16="http://schemas.microsoft.com/office/drawing/2014/main" id="{E1B7D8C6-0C09-434F-A580-DC42D0FF46D6}"/>
                </a:ext>
              </a:extLst>
            </p:cNvPr>
            <p:cNvSpPr/>
            <p:nvPr/>
          </p:nvSpPr>
          <p:spPr>
            <a:xfrm>
              <a:off x="2756" y="770"/>
              <a:ext cx="21" cy="27"/>
            </a:xfrm>
            <a:custGeom>
              <a:avLst/>
              <a:gdLst/>
              <a:ahLst/>
              <a:cxnLst/>
              <a:rect l="0" t="0" r="0" b="0"/>
              <a:pathLst>
                <a:path w="21" h="27">
                  <a:moveTo>
                    <a:pt x="14" y="0"/>
                  </a:moveTo>
                  <a:lnTo>
                    <a:pt x="17" y="4"/>
                  </a:lnTo>
                  <a:lnTo>
                    <a:pt x="21" y="8"/>
                  </a:lnTo>
                  <a:lnTo>
                    <a:pt x="18" y="10"/>
                  </a:lnTo>
                  <a:lnTo>
                    <a:pt x="15" y="11"/>
                  </a:lnTo>
                  <a:lnTo>
                    <a:pt x="13" y="8"/>
                  </a:lnTo>
                  <a:lnTo>
                    <a:pt x="11" y="8"/>
                  </a:lnTo>
                  <a:lnTo>
                    <a:pt x="8" y="11"/>
                  </a:lnTo>
                  <a:lnTo>
                    <a:pt x="7" y="14"/>
                  </a:lnTo>
                  <a:lnTo>
                    <a:pt x="8" y="18"/>
                  </a:lnTo>
                  <a:lnTo>
                    <a:pt x="8" y="21"/>
                  </a:lnTo>
                  <a:lnTo>
                    <a:pt x="8" y="23"/>
                  </a:lnTo>
                  <a:lnTo>
                    <a:pt x="7" y="27"/>
                  </a:lnTo>
                  <a:lnTo>
                    <a:pt x="4" y="23"/>
                  </a:lnTo>
                  <a:lnTo>
                    <a:pt x="0" y="20"/>
                  </a:lnTo>
                  <a:lnTo>
                    <a:pt x="5" y="13"/>
                  </a:lnTo>
                  <a:lnTo>
                    <a:pt x="11" y="1"/>
                  </a:lnTo>
                  <a:lnTo>
                    <a:pt x="13" y="1"/>
                  </a:lnTo>
                  <a:lnTo>
                    <a:pt x="14" y="0"/>
                  </a:lnTo>
                  <a:close/>
                </a:path>
              </a:pathLst>
            </a:custGeom>
            <a:solidFill>
              <a:srgbClr val="B5C2CE"/>
            </a:solidFill>
            <a:ln w="9525">
              <a:noFill/>
            </a:ln>
          </p:spPr>
          <p:txBody>
            <a:bodyPr/>
            <a:lstStyle/>
            <a:p>
              <a:endParaRPr lang="zh-CN" altLang="en-US"/>
            </a:p>
          </p:txBody>
        </p:sp>
        <p:sp>
          <p:nvSpPr>
            <p:cNvPr id="71" name="未知">
              <a:extLst>
                <a:ext uri="{FF2B5EF4-FFF2-40B4-BE49-F238E27FC236}">
                  <a16:creationId xmlns:a16="http://schemas.microsoft.com/office/drawing/2014/main" id="{EB8BA378-E589-49AE-A263-EA93B04F0544}"/>
                </a:ext>
              </a:extLst>
            </p:cNvPr>
            <p:cNvSpPr/>
            <p:nvPr/>
          </p:nvSpPr>
          <p:spPr>
            <a:xfrm>
              <a:off x="2866" y="811"/>
              <a:ext cx="7" cy="7"/>
            </a:xfrm>
            <a:custGeom>
              <a:avLst/>
              <a:gdLst/>
              <a:ahLst/>
              <a:cxnLst/>
              <a:rect l="0" t="0" r="0" b="0"/>
              <a:pathLst>
                <a:path w="7" h="7">
                  <a:moveTo>
                    <a:pt x="0" y="7"/>
                  </a:moveTo>
                  <a:lnTo>
                    <a:pt x="0" y="3"/>
                  </a:lnTo>
                  <a:lnTo>
                    <a:pt x="1" y="0"/>
                  </a:lnTo>
                  <a:lnTo>
                    <a:pt x="1" y="0"/>
                  </a:lnTo>
                  <a:lnTo>
                    <a:pt x="2" y="0"/>
                  </a:lnTo>
                  <a:lnTo>
                    <a:pt x="4" y="4"/>
                  </a:lnTo>
                  <a:lnTo>
                    <a:pt x="7" y="7"/>
                  </a:lnTo>
                  <a:lnTo>
                    <a:pt x="2" y="7"/>
                  </a:lnTo>
                  <a:lnTo>
                    <a:pt x="0" y="7"/>
                  </a:lnTo>
                  <a:close/>
                </a:path>
              </a:pathLst>
            </a:custGeom>
            <a:solidFill>
              <a:srgbClr val="B5C2CE"/>
            </a:solidFill>
            <a:ln w="9525">
              <a:noFill/>
            </a:ln>
          </p:spPr>
          <p:txBody>
            <a:bodyPr/>
            <a:lstStyle/>
            <a:p>
              <a:endParaRPr lang="zh-CN" altLang="en-US"/>
            </a:p>
          </p:txBody>
        </p:sp>
        <p:sp>
          <p:nvSpPr>
            <p:cNvPr id="72" name="未知">
              <a:extLst>
                <a:ext uri="{FF2B5EF4-FFF2-40B4-BE49-F238E27FC236}">
                  <a16:creationId xmlns:a16="http://schemas.microsoft.com/office/drawing/2014/main" id="{FB94F113-6A35-4E1A-996A-4742AFFC3F48}"/>
                </a:ext>
              </a:extLst>
            </p:cNvPr>
            <p:cNvSpPr/>
            <p:nvPr/>
          </p:nvSpPr>
          <p:spPr>
            <a:xfrm>
              <a:off x="2883" y="815"/>
              <a:ext cx="10" cy="9"/>
            </a:xfrm>
            <a:custGeom>
              <a:avLst/>
              <a:gdLst/>
              <a:ahLst/>
              <a:cxnLst/>
              <a:rect l="0" t="0" r="0" b="0"/>
              <a:pathLst>
                <a:path w="10" h="9">
                  <a:moveTo>
                    <a:pt x="0" y="0"/>
                  </a:moveTo>
                  <a:lnTo>
                    <a:pt x="4" y="0"/>
                  </a:lnTo>
                  <a:lnTo>
                    <a:pt x="8" y="0"/>
                  </a:lnTo>
                  <a:lnTo>
                    <a:pt x="8" y="2"/>
                  </a:lnTo>
                  <a:lnTo>
                    <a:pt x="8" y="3"/>
                  </a:lnTo>
                  <a:lnTo>
                    <a:pt x="10" y="6"/>
                  </a:lnTo>
                  <a:lnTo>
                    <a:pt x="10" y="9"/>
                  </a:lnTo>
                  <a:lnTo>
                    <a:pt x="7" y="8"/>
                  </a:lnTo>
                  <a:lnTo>
                    <a:pt x="4" y="6"/>
                  </a:lnTo>
                  <a:lnTo>
                    <a:pt x="1" y="5"/>
                  </a:lnTo>
                  <a:lnTo>
                    <a:pt x="0" y="0"/>
                  </a:lnTo>
                  <a:close/>
                </a:path>
              </a:pathLst>
            </a:custGeom>
            <a:solidFill>
              <a:srgbClr val="B5C2CE"/>
            </a:solidFill>
            <a:ln w="9525">
              <a:noFill/>
            </a:ln>
          </p:spPr>
          <p:txBody>
            <a:bodyPr/>
            <a:lstStyle/>
            <a:p>
              <a:endParaRPr lang="zh-CN" altLang="en-US"/>
            </a:p>
          </p:txBody>
        </p:sp>
        <p:sp>
          <p:nvSpPr>
            <p:cNvPr id="73" name="未知">
              <a:extLst>
                <a:ext uri="{FF2B5EF4-FFF2-40B4-BE49-F238E27FC236}">
                  <a16:creationId xmlns:a16="http://schemas.microsoft.com/office/drawing/2014/main" id="{67981096-9DAF-42F0-A198-8B584BAA60B4}"/>
                </a:ext>
              </a:extLst>
            </p:cNvPr>
            <p:cNvSpPr/>
            <p:nvPr/>
          </p:nvSpPr>
          <p:spPr>
            <a:xfrm>
              <a:off x="2870" y="823"/>
              <a:ext cx="6" cy="14"/>
            </a:xfrm>
            <a:custGeom>
              <a:avLst/>
              <a:gdLst/>
              <a:ahLst/>
              <a:cxnLst/>
              <a:rect l="0" t="0" r="0" b="0"/>
              <a:pathLst>
                <a:path w="6" h="14">
                  <a:moveTo>
                    <a:pt x="0" y="0"/>
                  </a:moveTo>
                  <a:lnTo>
                    <a:pt x="3" y="2"/>
                  </a:lnTo>
                  <a:lnTo>
                    <a:pt x="4" y="5"/>
                  </a:lnTo>
                  <a:lnTo>
                    <a:pt x="6" y="8"/>
                  </a:lnTo>
                  <a:lnTo>
                    <a:pt x="6" y="14"/>
                  </a:lnTo>
                  <a:lnTo>
                    <a:pt x="4" y="14"/>
                  </a:lnTo>
                  <a:lnTo>
                    <a:pt x="3" y="12"/>
                  </a:lnTo>
                  <a:lnTo>
                    <a:pt x="1" y="7"/>
                  </a:lnTo>
                  <a:lnTo>
                    <a:pt x="0" y="0"/>
                  </a:lnTo>
                  <a:close/>
                </a:path>
              </a:pathLst>
            </a:custGeom>
            <a:solidFill>
              <a:srgbClr val="B5C2CE"/>
            </a:solidFill>
            <a:ln w="9525">
              <a:noFill/>
            </a:ln>
          </p:spPr>
          <p:txBody>
            <a:bodyPr/>
            <a:lstStyle/>
            <a:p>
              <a:endParaRPr lang="zh-CN" altLang="en-US"/>
            </a:p>
          </p:txBody>
        </p:sp>
        <p:sp>
          <p:nvSpPr>
            <p:cNvPr id="74" name="未知">
              <a:extLst>
                <a:ext uri="{FF2B5EF4-FFF2-40B4-BE49-F238E27FC236}">
                  <a16:creationId xmlns:a16="http://schemas.microsoft.com/office/drawing/2014/main" id="{965D8ECF-8B55-4F60-A405-4E2D45A5C289}"/>
                </a:ext>
              </a:extLst>
            </p:cNvPr>
            <p:cNvSpPr/>
            <p:nvPr/>
          </p:nvSpPr>
          <p:spPr>
            <a:xfrm>
              <a:off x="2898" y="823"/>
              <a:ext cx="8" cy="7"/>
            </a:xfrm>
            <a:custGeom>
              <a:avLst/>
              <a:gdLst/>
              <a:ahLst/>
              <a:cxnLst/>
              <a:rect l="0" t="0" r="0" b="0"/>
              <a:pathLst>
                <a:path w="8" h="7">
                  <a:moveTo>
                    <a:pt x="3" y="0"/>
                  </a:moveTo>
                  <a:lnTo>
                    <a:pt x="6" y="1"/>
                  </a:lnTo>
                  <a:lnTo>
                    <a:pt x="8" y="4"/>
                  </a:lnTo>
                  <a:lnTo>
                    <a:pt x="8" y="5"/>
                  </a:lnTo>
                  <a:lnTo>
                    <a:pt x="6" y="7"/>
                  </a:lnTo>
                  <a:lnTo>
                    <a:pt x="3" y="7"/>
                  </a:lnTo>
                  <a:lnTo>
                    <a:pt x="0" y="7"/>
                  </a:lnTo>
                  <a:lnTo>
                    <a:pt x="0" y="5"/>
                  </a:lnTo>
                  <a:lnTo>
                    <a:pt x="0" y="2"/>
                  </a:lnTo>
                  <a:lnTo>
                    <a:pt x="2" y="2"/>
                  </a:lnTo>
                  <a:lnTo>
                    <a:pt x="3" y="2"/>
                  </a:lnTo>
                  <a:lnTo>
                    <a:pt x="3" y="1"/>
                  </a:lnTo>
                  <a:lnTo>
                    <a:pt x="3" y="0"/>
                  </a:lnTo>
                  <a:close/>
                </a:path>
              </a:pathLst>
            </a:custGeom>
            <a:solidFill>
              <a:srgbClr val="B5C2CE"/>
            </a:solidFill>
            <a:ln w="9525">
              <a:noFill/>
            </a:ln>
          </p:spPr>
          <p:txBody>
            <a:bodyPr/>
            <a:lstStyle/>
            <a:p>
              <a:endParaRPr lang="zh-CN" altLang="en-US"/>
            </a:p>
          </p:txBody>
        </p:sp>
        <p:sp>
          <p:nvSpPr>
            <p:cNvPr id="75" name="未知">
              <a:extLst>
                <a:ext uri="{FF2B5EF4-FFF2-40B4-BE49-F238E27FC236}">
                  <a16:creationId xmlns:a16="http://schemas.microsoft.com/office/drawing/2014/main" id="{321D8750-252F-478A-89B3-5CE37876F77B}"/>
                </a:ext>
              </a:extLst>
            </p:cNvPr>
            <p:cNvSpPr/>
            <p:nvPr/>
          </p:nvSpPr>
          <p:spPr>
            <a:xfrm>
              <a:off x="2897" y="834"/>
              <a:ext cx="9" cy="6"/>
            </a:xfrm>
            <a:custGeom>
              <a:avLst/>
              <a:gdLst/>
              <a:ahLst/>
              <a:cxnLst/>
              <a:rect l="0" t="0" r="0" b="0"/>
              <a:pathLst>
                <a:path w="9" h="6">
                  <a:moveTo>
                    <a:pt x="4" y="0"/>
                  </a:moveTo>
                  <a:lnTo>
                    <a:pt x="7" y="3"/>
                  </a:lnTo>
                  <a:lnTo>
                    <a:pt x="9" y="6"/>
                  </a:lnTo>
                  <a:lnTo>
                    <a:pt x="6" y="6"/>
                  </a:lnTo>
                  <a:lnTo>
                    <a:pt x="3" y="6"/>
                  </a:lnTo>
                  <a:lnTo>
                    <a:pt x="1" y="4"/>
                  </a:lnTo>
                  <a:lnTo>
                    <a:pt x="0" y="3"/>
                  </a:lnTo>
                  <a:lnTo>
                    <a:pt x="1" y="3"/>
                  </a:lnTo>
                  <a:lnTo>
                    <a:pt x="3" y="3"/>
                  </a:lnTo>
                  <a:lnTo>
                    <a:pt x="4" y="1"/>
                  </a:lnTo>
                  <a:lnTo>
                    <a:pt x="4" y="0"/>
                  </a:lnTo>
                  <a:close/>
                </a:path>
              </a:pathLst>
            </a:custGeom>
            <a:solidFill>
              <a:srgbClr val="B5C2CE"/>
            </a:solidFill>
            <a:ln w="9525">
              <a:noFill/>
            </a:ln>
          </p:spPr>
          <p:txBody>
            <a:bodyPr/>
            <a:lstStyle/>
            <a:p>
              <a:endParaRPr lang="zh-CN" altLang="en-US"/>
            </a:p>
          </p:txBody>
        </p:sp>
        <p:sp>
          <p:nvSpPr>
            <p:cNvPr id="76" name="未知">
              <a:extLst>
                <a:ext uri="{FF2B5EF4-FFF2-40B4-BE49-F238E27FC236}">
                  <a16:creationId xmlns:a16="http://schemas.microsoft.com/office/drawing/2014/main" id="{74D7FC5C-F174-4B30-A140-63944EBC47E8}"/>
                </a:ext>
              </a:extLst>
            </p:cNvPr>
            <p:cNvSpPr/>
            <p:nvPr/>
          </p:nvSpPr>
          <p:spPr>
            <a:xfrm>
              <a:off x="2914" y="837"/>
              <a:ext cx="9" cy="4"/>
            </a:xfrm>
            <a:custGeom>
              <a:avLst/>
              <a:gdLst/>
              <a:ahLst/>
              <a:cxnLst/>
              <a:rect l="0" t="0" r="0" b="0"/>
              <a:pathLst>
                <a:path w="9" h="4">
                  <a:moveTo>
                    <a:pt x="0" y="0"/>
                  </a:moveTo>
                  <a:lnTo>
                    <a:pt x="4" y="1"/>
                  </a:lnTo>
                  <a:lnTo>
                    <a:pt x="9" y="3"/>
                  </a:lnTo>
                  <a:lnTo>
                    <a:pt x="9" y="4"/>
                  </a:lnTo>
                  <a:lnTo>
                    <a:pt x="9" y="4"/>
                  </a:lnTo>
                  <a:lnTo>
                    <a:pt x="6" y="4"/>
                  </a:lnTo>
                  <a:lnTo>
                    <a:pt x="4" y="4"/>
                  </a:lnTo>
                  <a:lnTo>
                    <a:pt x="2" y="3"/>
                  </a:lnTo>
                  <a:lnTo>
                    <a:pt x="0" y="0"/>
                  </a:lnTo>
                  <a:close/>
                </a:path>
              </a:pathLst>
            </a:custGeom>
            <a:solidFill>
              <a:srgbClr val="B5C2CE"/>
            </a:solidFill>
            <a:ln w="9525">
              <a:noFill/>
            </a:ln>
          </p:spPr>
          <p:txBody>
            <a:bodyPr/>
            <a:lstStyle/>
            <a:p>
              <a:endParaRPr lang="zh-CN" altLang="en-US"/>
            </a:p>
          </p:txBody>
        </p:sp>
        <p:sp>
          <p:nvSpPr>
            <p:cNvPr id="77" name="未知">
              <a:extLst>
                <a:ext uri="{FF2B5EF4-FFF2-40B4-BE49-F238E27FC236}">
                  <a16:creationId xmlns:a16="http://schemas.microsoft.com/office/drawing/2014/main" id="{C5068259-EEF6-44D0-A4EC-56AE53265700}"/>
                </a:ext>
              </a:extLst>
            </p:cNvPr>
            <p:cNvSpPr/>
            <p:nvPr/>
          </p:nvSpPr>
          <p:spPr>
            <a:xfrm>
              <a:off x="2886" y="844"/>
              <a:ext cx="8" cy="14"/>
            </a:xfrm>
            <a:custGeom>
              <a:avLst/>
              <a:gdLst/>
              <a:ahLst/>
              <a:cxnLst/>
              <a:rect l="0" t="0" r="0" b="0"/>
              <a:pathLst>
                <a:path w="8" h="14">
                  <a:moveTo>
                    <a:pt x="1" y="0"/>
                  </a:moveTo>
                  <a:lnTo>
                    <a:pt x="4" y="4"/>
                  </a:lnTo>
                  <a:lnTo>
                    <a:pt x="7" y="7"/>
                  </a:lnTo>
                  <a:lnTo>
                    <a:pt x="8" y="10"/>
                  </a:lnTo>
                  <a:lnTo>
                    <a:pt x="8" y="14"/>
                  </a:lnTo>
                  <a:lnTo>
                    <a:pt x="8" y="14"/>
                  </a:lnTo>
                  <a:lnTo>
                    <a:pt x="7" y="14"/>
                  </a:lnTo>
                  <a:lnTo>
                    <a:pt x="2" y="13"/>
                  </a:lnTo>
                  <a:lnTo>
                    <a:pt x="0" y="13"/>
                  </a:lnTo>
                  <a:lnTo>
                    <a:pt x="0" y="7"/>
                  </a:lnTo>
                  <a:lnTo>
                    <a:pt x="1" y="0"/>
                  </a:lnTo>
                  <a:close/>
                </a:path>
              </a:pathLst>
            </a:custGeom>
            <a:solidFill>
              <a:srgbClr val="B5C2CE"/>
            </a:solidFill>
            <a:ln w="9525">
              <a:noFill/>
            </a:ln>
          </p:spPr>
          <p:txBody>
            <a:bodyPr/>
            <a:lstStyle/>
            <a:p>
              <a:endParaRPr lang="zh-CN" altLang="en-US"/>
            </a:p>
          </p:txBody>
        </p:sp>
        <p:sp>
          <p:nvSpPr>
            <p:cNvPr id="78" name="未知">
              <a:extLst>
                <a:ext uri="{FF2B5EF4-FFF2-40B4-BE49-F238E27FC236}">
                  <a16:creationId xmlns:a16="http://schemas.microsoft.com/office/drawing/2014/main" id="{731BE3C8-5B0E-41D2-8241-493B9F8F30F0}"/>
                </a:ext>
              </a:extLst>
            </p:cNvPr>
            <p:cNvSpPr/>
            <p:nvPr/>
          </p:nvSpPr>
          <p:spPr>
            <a:xfrm>
              <a:off x="2910" y="847"/>
              <a:ext cx="14" cy="7"/>
            </a:xfrm>
            <a:custGeom>
              <a:avLst/>
              <a:gdLst/>
              <a:ahLst/>
              <a:cxnLst/>
              <a:rect l="0" t="0" r="0" b="0"/>
              <a:pathLst>
                <a:path w="14" h="7">
                  <a:moveTo>
                    <a:pt x="8" y="0"/>
                  </a:moveTo>
                  <a:lnTo>
                    <a:pt x="11" y="1"/>
                  </a:lnTo>
                  <a:lnTo>
                    <a:pt x="13" y="3"/>
                  </a:lnTo>
                  <a:lnTo>
                    <a:pt x="13" y="3"/>
                  </a:lnTo>
                  <a:lnTo>
                    <a:pt x="14" y="7"/>
                  </a:lnTo>
                  <a:lnTo>
                    <a:pt x="10" y="7"/>
                  </a:lnTo>
                  <a:lnTo>
                    <a:pt x="4" y="7"/>
                  </a:lnTo>
                  <a:lnTo>
                    <a:pt x="3" y="4"/>
                  </a:lnTo>
                  <a:lnTo>
                    <a:pt x="0" y="3"/>
                  </a:lnTo>
                  <a:lnTo>
                    <a:pt x="4" y="1"/>
                  </a:lnTo>
                  <a:lnTo>
                    <a:pt x="8" y="0"/>
                  </a:lnTo>
                  <a:close/>
                </a:path>
              </a:pathLst>
            </a:custGeom>
            <a:solidFill>
              <a:srgbClr val="B5C2CE"/>
            </a:solidFill>
            <a:ln w="9525">
              <a:noFill/>
            </a:ln>
          </p:spPr>
          <p:txBody>
            <a:bodyPr/>
            <a:lstStyle/>
            <a:p>
              <a:endParaRPr lang="zh-CN" altLang="en-US"/>
            </a:p>
          </p:txBody>
        </p:sp>
        <p:sp>
          <p:nvSpPr>
            <p:cNvPr id="79" name="未知">
              <a:extLst>
                <a:ext uri="{FF2B5EF4-FFF2-40B4-BE49-F238E27FC236}">
                  <a16:creationId xmlns:a16="http://schemas.microsoft.com/office/drawing/2014/main" id="{3DBAECBD-C41F-4743-B78B-232F89B7B540}"/>
                </a:ext>
              </a:extLst>
            </p:cNvPr>
            <p:cNvSpPr/>
            <p:nvPr/>
          </p:nvSpPr>
          <p:spPr>
            <a:xfrm>
              <a:off x="2894" y="861"/>
              <a:ext cx="9" cy="16"/>
            </a:xfrm>
            <a:custGeom>
              <a:avLst/>
              <a:gdLst/>
              <a:ahLst/>
              <a:cxnLst/>
              <a:rect l="0" t="0" r="0" b="0"/>
              <a:pathLst>
                <a:path w="9" h="16">
                  <a:moveTo>
                    <a:pt x="6" y="0"/>
                  </a:moveTo>
                  <a:lnTo>
                    <a:pt x="9" y="1"/>
                  </a:lnTo>
                  <a:lnTo>
                    <a:pt x="9" y="6"/>
                  </a:lnTo>
                  <a:lnTo>
                    <a:pt x="6" y="10"/>
                  </a:lnTo>
                  <a:lnTo>
                    <a:pt x="3" y="16"/>
                  </a:lnTo>
                  <a:lnTo>
                    <a:pt x="3" y="14"/>
                  </a:lnTo>
                  <a:lnTo>
                    <a:pt x="3" y="13"/>
                  </a:lnTo>
                  <a:lnTo>
                    <a:pt x="2" y="7"/>
                  </a:lnTo>
                  <a:lnTo>
                    <a:pt x="0" y="3"/>
                  </a:lnTo>
                  <a:lnTo>
                    <a:pt x="3" y="1"/>
                  </a:lnTo>
                  <a:lnTo>
                    <a:pt x="6" y="0"/>
                  </a:lnTo>
                  <a:close/>
                </a:path>
              </a:pathLst>
            </a:custGeom>
            <a:solidFill>
              <a:srgbClr val="B5C2CE"/>
            </a:solidFill>
            <a:ln w="9525">
              <a:noFill/>
            </a:ln>
          </p:spPr>
          <p:txBody>
            <a:bodyPr/>
            <a:lstStyle/>
            <a:p>
              <a:endParaRPr lang="zh-CN" altLang="en-US"/>
            </a:p>
          </p:txBody>
        </p:sp>
        <p:sp>
          <p:nvSpPr>
            <p:cNvPr id="80" name="未知">
              <a:extLst>
                <a:ext uri="{FF2B5EF4-FFF2-40B4-BE49-F238E27FC236}">
                  <a16:creationId xmlns:a16="http://schemas.microsoft.com/office/drawing/2014/main" id="{6EBBB561-2EAD-497B-9CFA-4471E2A22C15}"/>
                </a:ext>
              </a:extLst>
            </p:cNvPr>
            <p:cNvSpPr/>
            <p:nvPr/>
          </p:nvSpPr>
          <p:spPr>
            <a:xfrm>
              <a:off x="2419" y="870"/>
              <a:ext cx="24" cy="48"/>
            </a:xfrm>
            <a:custGeom>
              <a:avLst/>
              <a:gdLst/>
              <a:ahLst/>
              <a:cxnLst/>
              <a:rect l="0" t="0" r="0" b="0"/>
              <a:pathLst>
                <a:path w="24" h="48">
                  <a:moveTo>
                    <a:pt x="3" y="0"/>
                  </a:moveTo>
                  <a:lnTo>
                    <a:pt x="10" y="4"/>
                  </a:lnTo>
                  <a:lnTo>
                    <a:pt x="14" y="12"/>
                  </a:lnTo>
                  <a:lnTo>
                    <a:pt x="18" y="20"/>
                  </a:lnTo>
                  <a:lnTo>
                    <a:pt x="24" y="28"/>
                  </a:lnTo>
                  <a:lnTo>
                    <a:pt x="20" y="40"/>
                  </a:lnTo>
                  <a:lnTo>
                    <a:pt x="14" y="48"/>
                  </a:lnTo>
                  <a:lnTo>
                    <a:pt x="14" y="48"/>
                  </a:lnTo>
                  <a:lnTo>
                    <a:pt x="13" y="48"/>
                  </a:lnTo>
                  <a:lnTo>
                    <a:pt x="7" y="47"/>
                  </a:lnTo>
                  <a:lnTo>
                    <a:pt x="1" y="47"/>
                  </a:lnTo>
                  <a:lnTo>
                    <a:pt x="0" y="34"/>
                  </a:lnTo>
                  <a:lnTo>
                    <a:pt x="0" y="22"/>
                  </a:lnTo>
                  <a:lnTo>
                    <a:pt x="0" y="11"/>
                  </a:lnTo>
                  <a:lnTo>
                    <a:pt x="3" y="0"/>
                  </a:lnTo>
                  <a:close/>
                </a:path>
              </a:pathLst>
            </a:custGeom>
            <a:solidFill>
              <a:srgbClr val="B5C2CE"/>
            </a:solidFill>
            <a:ln w="9525">
              <a:noFill/>
            </a:ln>
          </p:spPr>
          <p:txBody>
            <a:bodyPr/>
            <a:lstStyle/>
            <a:p>
              <a:endParaRPr lang="zh-CN" altLang="en-US"/>
            </a:p>
          </p:txBody>
        </p:sp>
        <p:sp>
          <p:nvSpPr>
            <p:cNvPr id="81" name="未知">
              <a:extLst>
                <a:ext uri="{FF2B5EF4-FFF2-40B4-BE49-F238E27FC236}">
                  <a16:creationId xmlns:a16="http://schemas.microsoft.com/office/drawing/2014/main" id="{D488200B-776F-4F90-A8DE-7E08A6B7805E}"/>
                </a:ext>
              </a:extLst>
            </p:cNvPr>
            <p:cNvSpPr/>
            <p:nvPr/>
          </p:nvSpPr>
          <p:spPr>
            <a:xfrm>
              <a:off x="2910" y="871"/>
              <a:ext cx="27" cy="47"/>
            </a:xfrm>
            <a:custGeom>
              <a:avLst/>
              <a:gdLst/>
              <a:ahLst/>
              <a:cxnLst/>
              <a:rect l="0" t="0" r="0" b="0"/>
              <a:pathLst>
                <a:path w="27" h="47">
                  <a:moveTo>
                    <a:pt x="21" y="47"/>
                  </a:moveTo>
                  <a:lnTo>
                    <a:pt x="16" y="47"/>
                  </a:lnTo>
                  <a:lnTo>
                    <a:pt x="10" y="46"/>
                  </a:lnTo>
                  <a:lnTo>
                    <a:pt x="7" y="43"/>
                  </a:lnTo>
                  <a:lnTo>
                    <a:pt x="4" y="40"/>
                  </a:lnTo>
                  <a:lnTo>
                    <a:pt x="1" y="31"/>
                  </a:lnTo>
                  <a:lnTo>
                    <a:pt x="0" y="20"/>
                  </a:lnTo>
                  <a:lnTo>
                    <a:pt x="10" y="10"/>
                  </a:lnTo>
                  <a:lnTo>
                    <a:pt x="18" y="0"/>
                  </a:lnTo>
                  <a:lnTo>
                    <a:pt x="18" y="1"/>
                  </a:lnTo>
                  <a:lnTo>
                    <a:pt x="18" y="3"/>
                  </a:lnTo>
                  <a:lnTo>
                    <a:pt x="23" y="16"/>
                  </a:lnTo>
                  <a:lnTo>
                    <a:pt x="27" y="27"/>
                  </a:lnTo>
                  <a:lnTo>
                    <a:pt x="23" y="31"/>
                  </a:lnTo>
                  <a:lnTo>
                    <a:pt x="18" y="36"/>
                  </a:lnTo>
                  <a:lnTo>
                    <a:pt x="20" y="41"/>
                  </a:lnTo>
                  <a:lnTo>
                    <a:pt x="21" y="47"/>
                  </a:lnTo>
                  <a:close/>
                </a:path>
              </a:pathLst>
            </a:custGeom>
            <a:solidFill>
              <a:srgbClr val="B5C2CE"/>
            </a:solidFill>
            <a:ln w="9525">
              <a:noFill/>
            </a:ln>
          </p:spPr>
          <p:txBody>
            <a:bodyPr/>
            <a:lstStyle/>
            <a:p>
              <a:endParaRPr lang="zh-CN" altLang="en-US"/>
            </a:p>
          </p:txBody>
        </p:sp>
        <p:sp>
          <p:nvSpPr>
            <p:cNvPr id="82" name="未知">
              <a:extLst>
                <a:ext uri="{FF2B5EF4-FFF2-40B4-BE49-F238E27FC236}">
                  <a16:creationId xmlns:a16="http://schemas.microsoft.com/office/drawing/2014/main" id="{989433F6-4F9F-499E-8F70-1F0DD07A9BFD}"/>
                </a:ext>
              </a:extLst>
            </p:cNvPr>
            <p:cNvSpPr/>
            <p:nvPr/>
          </p:nvSpPr>
          <p:spPr>
            <a:xfrm>
              <a:off x="2893" y="884"/>
              <a:ext cx="14" cy="13"/>
            </a:xfrm>
            <a:custGeom>
              <a:avLst/>
              <a:gdLst/>
              <a:ahLst/>
              <a:cxnLst/>
              <a:rect l="0" t="0" r="0" b="0"/>
              <a:pathLst>
                <a:path w="14" h="13">
                  <a:moveTo>
                    <a:pt x="11" y="0"/>
                  </a:moveTo>
                  <a:lnTo>
                    <a:pt x="14" y="3"/>
                  </a:lnTo>
                  <a:lnTo>
                    <a:pt x="14" y="6"/>
                  </a:lnTo>
                  <a:lnTo>
                    <a:pt x="14" y="10"/>
                  </a:lnTo>
                  <a:lnTo>
                    <a:pt x="13" y="13"/>
                  </a:lnTo>
                  <a:lnTo>
                    <a:pt x="13" y="13"/>
                  </a:lnTo>
                  <a:lnTo>
                    <a:pt x="11" y="13"/>
                  </a:lnTo>
                  <a:lnTo>
                    <a:pt x="5" y="13"/>
                  </a:lnTo>
                  <a:lnTo>
                    <a:pt x="0" y="11"/>
                  </a:lnTo>
                  <a:lnTo>
                    <a:pt x="5" y="6"/>
                  </a:lnTo>
                  <a:lnTo>
                    <a:pt x="11" y="0"/>
                  </a:lnTo>
                  <a:close/>
                </a:path>
              </a:pathLst>
            </a:custGeom>
            <a:solidFill>
              <a:srgbClr val="B5C2CE"/>
            </a:solidFill>
            <a:ln w="9525">
              <a:noFill/>
            </a:ln>
          </p:spPr>
          <p:txBody>
            <a:bodyPr/>
            <a:lstStyle/>
            <a:p>
              <a:endParaRPr lang="zh-CN" altLang="en-US"/>
            </a:p>
          </p:txBody>
        </p:sp>
        <p:sp>
          <p:nvSpPr>
            <p:cNvPr id="83" name="未知">
              <a:extLst>
                <a:ext uri="{FF2B5EF4-FFF2-40B4-BE49-F238E27FC236}">
                  <a16:creationId xmlns:a16="http://schemas.microsoft.com/office/drawing/2014/main" id="{657D52F6-2FB3-4330-BD69-C99FCA926819}"/>
                </a:ext>
              </a:extLst>
            </p:cNvPr>
            <p:cNvSpPr/>
            <p:nvPr/>
          </p:nvSpPr>
          <p:spPr>
            <a:xfrm>
              <a:off x="2743" y="907"/>
              <a:ext cx="114" cy="137"/>
            </a:xfrm>
            <a:custGeom>
              <a:avLst/>
              <a:gdLst/>
              <a:ahLst/>
              <a:cxnLst/>
              <a:rect l="0" t="0" r="0" b="0"/>
              <a:pathLst>
                <a:path w="114" h="137">
                  <a:moveTo>
                    <a:pt x="88" y="0"/>
                  </a:moveTo>
                  <a:lnTo>
                    <a:pt x="101" y="8"/>
                  </a:lnTo>
                  <a:lnTo>
                    <a:pt x="114" y="18"/>
                  </a:lnTo>
                  <a:lnTo>
                    <a:pt x="114" y="20"/>
                  </a:lnTo>
                  <a:lnTo>
                    <a:pt x="114" y="23"/>
                  </a:lnTo>
                  <a:lnTo>
                    <a:pt x="111" y="30"/>
                  </a:lnTo>
                  <a:lnTo>
                    <a:pt x="107" y="34"/>
                  </a:lnTo>
                  <a:lnTo>
                    <a:pt x="103" y="38"/>
                  </a:lnTo>
                  <a:lnTo>
                    <a:pt x="97" y="43"/>
                  </a:lnTo>
                  <a:lnTo>
                    <a:pt x="104" y="58"/>
                  </a:lnTo>
                  <a:lnTo>
                    <a:pt x="110" y="75"/>
                  </a:lnTo>
                  <a:lnTo>
                    <a:pt x="104" y="81"/>
                  </a:lnTo>
                  <a:lnTo>
                    <a:pt x="100" y="88"/>
                  </a:lnTo>
                  <a:lnTo>
                    <a:pt x="95" y="97"/>
                  </a:lnTo>
                  <a:lnTo>
                    <a:pt x="94" y="105"/>
                  </a:lnTo>
                  <a:lnTo>
                    <a:pt x="91" y="114"/>
                  </a:lnTo>
                  <a:lnTo>
                    <a:pt x="88" y="123"/>
                  </a:lnTo>
                  <a:lnTo>
                    <a:pt x="84" y="130"/>
                  </a:lnTo>
                  <a:lnTo>
                    <a:pt x="80" y="137"/>
                  </a:lnTo>
                  <a:lnTo>
                    <a:pt x="68" y="133"/>
                  </a:lnTo>
                  <a:lnTo>
                    <a:pt x="58" y="127"/>
                  </a:lnTo>
                  <a:lnTo>
                    <a:pt x="37" y="125"/>
                  </a:lnTo>
                  <a:lnTo>
                    <a:pt x="17" y="124"/>
                  </a:lnTo>
                  <a:lnTo>
                    <a:pt x="16" y="113"/>
                  </a:lnTo>
                  <a:lnTo>
                    <a:pt x="11" y="104"/>
                  </a:lnTo>
                  <a:lnTo>
                    <a:pt x="7" y="97"/>
                  </a:lnTo>
                  <a:lnTo>
                    <a:pt x="0" y="90"/>
                  </a:lnTo>
                  <a:lnTo>
                    <a:pt x="0" y="83"/>
                  </a:lnTo>
                  <a:lnTo>
                    <a:pt x="1" y="77"/>
                  </a:lnTo>
                  <a:lnTo>
                    <a:pt x="4" y="71"/>
                  </a:lnTo>
                  <a:lnTo>
                    <a:pt x="6" y="67"/>
                  </a:lnTo>
                  <a:lnTo>
                    <a:pt x="13" y="68"/>
                  </a:lnTo>
                  <a:lnTo>
                    <a:pt x="21" y="70"/>
                  </a:lnTo>
                  <a:lnTo>
                    <a:pt x="27" y="61"/>
                  </a:lnTo>
                  <a:lnTo>
                    <a:pt x="33" y="54"/>
                  </a:lnTo>
                  <a:lnTo>
                    <a:pt x="44" y="47"/>
                  </a:lnTo>
                  <a:lnTo>
                    <a:pt x="55" y="41"/>
                  </a:lnTo>
                  <a:lnTo>
                    <a:pt x="73" y="20"/>
                  </a:lnTo>
                  <a:lnTo>
                    <a:pt x="88" y="0"/>
                  </a:lnTo>
                  <a:close/>
                </a:path>
              </a:pathLst>
            </a:custGeom>
            <a:solidFill>
              <a:srgbClr val="B5C2CE"/>
            </a:solidFill>
            <a:ln w="9525">
              <a:noFill/>
            </a:ln>
          </p:spPr>
          <p:txBody>
            <a:bodyPr/>
            <a:lstStyle/>
            <a:p>
              <a:endParaRPr lang="zh-CN" altLang="en-US"/>
            </a:p>
          </p:txBody>
        </p:sp>
        <p:sp>
          <p:nvSpPr>
            <p:cNvPr id="84" name="未知">
              <a:extLst>
                <a:ext uri="{FF2B5EF4-FFF2-40B4-BE49-F238E27FC236}">
                  <a16:creationId xmlns:a16="http://schemas.microsoft.com/office/drawing/2014/main" id="{C19F47C0-2459-4F26-8F72-14AE0F263B8F}"/>
                </a:ext>
              </a:extLst>
            </p:cNvPr>
            <p:cNvSpPr/>
            <p:nvPr/>
          </p:nvSpPr>
          <p:spPr>
            <a:xfrm>
              <a:off x="2586" y="918"/>
              <a:ext cx="127" cy="150"/>
            </a:xfrm>
            <a:custGeom>
              <a:avLst/>
              <a:gdLst/>
              <a:ahLst/>
              <a:cxnLst/>
              <a:rect l="0" t="0" r="0" b="0"/>
              <a:pathLst>
                <a:path w="127" h="150">
                  <a:moveTo>
                    <a:pt x="3" y="0"/>
                  </a:moveTo>
                  <a:lnTo>
                    <a:pt x="17" y="4"/>
                  </a:lnTo>
                  <a:lnTo>
                    <a:pt x="33" y="9"/>
                  </a:lnTo>
                  <a:lnTo>
                    <a:pt x="37" y="17"/>
                  </a:lnTo>
                  <a:lnTo>
                    <a:pt x="43" y="26"/>
                  </a:lnTo>
                  <a:lnTo>
                    <a:pt x="50" y="32"/>
                  </a:lnTo>
                  <a:lnTo>
                    <a:pt x="57" y="37"/>
                  </a:lnTo>
                  <a:lnTo>
                    <a:pt x="65" y="43"/>
                  </a:lnTo>
                  <a:lnTo>
                    <a:pt x="74" y="47"/>
                  </a:lnTo>
                  <a:lnTo>
                    <a:pt x="81" y="53"/>
                  </a:lnTo>
                  <a:lnTo>
                    <a:pt x="88" y="60"/>
                  </a:lnTo>
                  <a:lnTo>
                    <a:pt x="100" y="80"/>
                  </a:lnTo>
                  <a:lnTo>
                    <a:pt x="108" y="103"/>
                  </a:lnTo>
                  <a:lnTo>
                    <a:pt x="115" y="107"/>
                  </a:lnTo>
                  <a:lnTo>
                    <a:pt x="124" y="112"/>
                  </a:lnTo>
                  <a:lnTo>
                    <a:pt x="125" y="120"/>
                  </a:lnTo>
                  <a:lnTo>
                    <a:pt x="127" y="130"/>
                  </a:lnTo>
                  <a:lnTo>
                    <a:pt x="125" y="142"/>
                  </a:lnTo>
                  <a:lnTo>
                    <a:pt x="124" y="150"/>
                  </a:lnTo>
                  <a:lnTo>
                    <a:pt x="114" y="150"/>
                  </a:lnTo>
                  <a:lnTo>
                    <a:pt x="105" y="150"/>
                  </a:lnTo>
                  <a:lnTo>
                    <a:pt x="97" y="139"/>
                  </a:lnTo>
                  <a:lnTo>
                    <a:pt x="87" y="127"/>
                  </a:lnTo>
                  <a:lnTo>
                    <a:pt x="78" y="117"/>
                  </a:lnTo>
                  <a:lnTo>
                    <a:pt x="70" y="106"/>
                  </a:lnTo>
                  <a:lnTo>
                    <a:pt x="63" y="93"/>
                  </a:lnTo>
                  <a:lnTo>
                    <a:pt x="58" y="80"/>
                  </a:lnTo>
                  <a:lnTo>
                    <a:pt x="54" y="66"/>
                  </a:lnTo>
                  <a:lnTo>
                    <a:pt x="47" y="53"/>
                  </a:lnTo>
                  <a:lnTo>
                    <a:pt x="43" y="46"/>
                  </a:lnTo>
                  <a:lnTo>
                    <a:pt x="37" y="40"/>
                  </a:lnTo>
                  <a:lnTo>
                    <a:pt x="30" y="36"/>
                  </a:lnTo>
                  <a:lnTo>
                    <a:pt x="24" y="30"/>
                  </a:lnTo>
                  <a:lnTo>
                    <a:pt x="17" y="26"/>
                  </a:lnTo>
                  <a:lnTo>
                    <a:pt x="10" y="20"/>
                  </a:lnTo>
                  <a:lnTo>
                    <a:pt x="4" y="14"/>
                  </a:lnTo>
                  <a:lnTo>
                    <a:pt x="0" y="7"/>
                  </a:lnTo>
                  <a:lnTo>
                    <a:pt x="1" y="3"/>
                  </a:lnTo>
                  <a:lnTo>
                    <a:pt x="3" y="0"/>
                  </a:lnTo>
                  <a:close/>
                </a:path>
              </a:pathLst>
            </a:custGeom>
            <a:solidFill>
              <a:srgbClr val="B5C2CE"/>
            </a:solidFill>
            <a:ln w="9525">
              <a:noFill/>
            </a:ln>
          </p:spPr>
          <p:txBody>
            <a:bodyPr/>
            <a:lstStyle/>
            <a:p>
              <a:endParaRPr lang="zh-CN" altLang="en-US"/>
            </a:p>
          </p:txBody>
        </p:sp>
        <p:sp>
          <p:nvSpPr>
            <p:cNvPr id="85" name="未知">
              <a:extLst>
                <a:ext uri="{FF2B5EF4-FFF2-40B4-BE49-F238E27FC236}">
                  <a16:creationId xmlns:a16="http://schemas.microsoft.com/office/drawing/2014/main" id="{E689686C-462A-4F99-9418-8B0617DBBA6A}"/>
                </a:ext>
              </a:extLst>
            </p:cNvPr>
            <p:cNvSpPr/>
            <p:nvPr/>
          </p:nvSpPr>
          <p:spPr>
            <a:xfrm>
              <a:off x="2958" y="962"/>
              <a:ext cx="6" cy="6"/>
            </a:xfrm>
            <a:custGeom>
              <a:avLst/>
              <a:gdLst/>
              <a:ahLst/>
              <a:cxnLst/>
              <a:rect l="0" t="0" r="0" b="0"/>
              <a:pathLst>
                <a:path w="6" h="6">
                  <a:moveTo>
                    <a:pt x="3" y="0"/>
                  </a:moveTo>
                  <a:lnTo>
                    <a:pt x="5" y="0"/>
                  </a:lnTo>
                  <a:lnTo>
                    <a:pt x="6" y="0"/>
                  </a:lnTo>
                  <a:lnTo>
                    <a:pt x="6" y="3"/>
                  </a:lnTo>
                  <a:lnTo>
                    <a:pt x="5" y="5"/>
                  </a:lnTo>
                  <a:lnTo>
                    <a:pt x="5" y="5"/>
                  </a:lnTo>
                  <a:lnTo>
                    <a:pt x="0" y="6"/>
                  </a:lnTo>
                  <a:lnTo>
                    <a:pt x="2" y="3"/>
                  </a:lnTo>
                  <a:lnTo>
                    <a:pt x="3" y="0"/>
                  </a:lnTo>
                  <a:close/>
                </a:path>
              </a:pathLst>
            </a:custGeom>
            <a:solidFill>
              <a:srgbClr val="B5C2CE"/>
            </a:solidFill>
            <a:ln w="9525">
              <a:noFill/>
            </a:ln>
          </p:spPr>
          <p:txBody>
            <a:bodyPr/>
            <a:lstStyle/>
            <a:p>
              <a:endParaRPr lang="zh-CN" altLang="en-US"/>
            </a:p>
          </p:txBody>
        </p:sp>
        <p:sp>
          <p:nvSpPr>
            <p:cNvPr id="86" name="未知">
              <a:extLst>
                <a:ext uri="{FF2B5EF4-FFF2-40B4-BE49-F238E27FC236}">
                  <a16:creationId xmlns:a16="http://schemas.microsoft.com/office/drawing/2014/main" id="{1108DE0F-85D4-44DE-AB10-FC5A3EDA98E9}"/>
                </a:ext>
              </a:extLst>
            </p:cNvPr>
            <p:cNvSpPr/>
            <p:nvPr/>
          </p:nvSpPr>
          <p:spPr>
            <a:xfrm>
              <a:off x="2953" y="972"/>
              <a:ext cx="5" cy="29"/>
            </a:xfrm>
            <a:custGeom>
              <a:avLst/>
              <a:gdLst/>
              <a:ahLst/>
              <a:cxnLst/>
              <a:rect l="0" t="0" r="0" b="0"/>
              <a:pathLst>
                <a:path w="5" h="29">
                  <a:moveTo>
                    <a:pt x="0" y="0"/>
                  </a:moveTo>
                  <a:lnTo>
                    <a:pt x="3" y="0"/>
                  </a:lnTo>
                  <a:lnTo>
                    <a:pt x="4" y="0"/>
                  </a:lnTo>
                  <a:lnTo>
                    <a:pt x="5" y="15"/>
                  </a:lnTo>
                  <a:lnTo>
                    <a:pt x="5" y="29"/>
                  </a:lnTo>
                  <a:lnTo>
                    <a:pt x="4" y="29"/>
                  </a:lnTo>
                  <a:lnTo>
                    <a:pt x="3" y="29"/>
                  </a:lnTo>
                  <a:lnTo>
                    <a:pt x="0" y="15"/>
                  </a:lnTo>
                  <a:lnTo>
                    <a:pt x="0" y="0"/>
                  </a:lnTo>
                  <a:close/>
                </a:path>
              </a:pathLst>
            </a:custGeom>
            <a:solidFill>
              <a:srgbClr val="B5C2CE"/>
            </a:solidFill>
            <a:ln w="9525">
              <a:noFill/>
            </a:ln>
          </p:spPr>
          <p:txBody>
            <a:bodyPr/>
            <a:lstStyle/>
            <a:p>
              <a:endParaRPr lang="zh-CN" altLang="en-US"/>
            </a:p>
          </p:txBody>
        </p:sp>
        <p:sp>
          <p:nvSpPr>
            <p:cNvPr id="87" name="未知">
              <a:extLst>
                <a:ext uri="{FF2B5EF4-FFF2-40B4-BE49-F238E27FC236}">
                  <a16:creationId xmlns:a16="http://schemas.microsoft.com/office/drawing/2014/main" id="{08CFE71F-C26A-4166-AFCC-4098CFFDA811}"/>
                </a:ext>
              </a:extLst>
            </p:cNvPr>
            <p:cNvSpPr/>
            <p:nvPr/>
          </p:nvSpPr>
          <p:spPr>
            <a:xfrm>
              <a:off x="2903" y="975"/>
              <a:ext cx="21" cy="15"/>
            </a:xfrm>
            <a:custGeom>
              <a:avLst/>
              <a:gdLst/>
              <a:ahLst/>
              <a:cxnLst/>
              <a:rect l="0" t="0" r="0" b="0"/>
              <a:pathLst>
                <a:path w="21" h="15">
                  <a:moveTo>
                    <a:pt x="20" y="0"/>
                  </a:moveTo>
                  <a:lnTo>
                    <a:pt x="21" y="3"/>
                  </a:lnTo>
                  <a:lnTo>
                    <a:pt x="21" y="5"/>
                  </a:lnTo>
                  <a:lnTo>
                    <a:pt x="21" y="7"/>
                  </a:lnTo>
                  <a:lnTo>
                    <a:pt x="20" y="9"/>
                  </a:lnTo>
                  <a:lnTo>
                    <a:pt x="15" y="12"/>
                  </a:lnTo>
                  <a:lnTo>
                    <a:pt x="10" y="15"/>
                  </a:lnTo>
                  <a:lnTo>
                    <a:pt x="5" y="12"/>
                  </a:lnTo>
                  <a:lnTo>
                    <a:pt x="0" y="9"/>
                  </a:lnTo>
                  <a:lnTo>
                    <a:pt x="0" y="9"/>
                  </a:lnTo>
                  <a:lnTo>
                    <a:pt x="0" y="7"/>
                  </a:lnTo>
                  <a:lnTo>
                    <a:pt x="8" y="7"/>
                  </a:lnTo>
                  <a:lnTo>
                    <a:pt x="18" y="6"/>
                  </a:lnTo>
                  <a:lnTo>
                    <a:pt x="18" y="3"/>
                  </a:lnTo>
                  <a:lnTo>
                    <a:pt x="20" y="0"/>
                  </a:lnTo>
                  <a:close/>
                </a:path>
              </a:pathLst>
            </a:custGeom>
            <a:solidFill>
              <a:srgbClr val="B5C2CE"/>
            </a:solidFill>
            <a:ln w="9525">
              <a:noFill/>
            </a:ln>
          </p:spPr>
          <p:txBody>
            <a:bodyPr/>
            <a:lstStyle/>
            <a:p>
              <a:endParaRPr lang="zh-CN" altLang="en-US"/>
            </a:p>
          </p:txBody>
        </p:sp>
        <p:sp>
          <p:nvSpPr>
            <p:cNvPr id="88" name="未知">
              <a:extLst>
                <a:ext uri="{FF2B5EF4-FFF2-40B4-BE49-F238E27FC236}">
                  <a16:creationId xmlns:a16="http://schemas.microsoft.com/office/drawing/2014/main" id="{81098D1B-6A0E-4E4F-A1C6-F611F1C49E92}"/>
                </a:ext>
              </a:extLst>
            </p:cNvPr>
            <p:cNvSpPr/>
            <p:nvPr/>
          </p:nvSpPr>
          <p:spPr>
            <a:xfrm>
              <a:off x="2873" y="981"/>
              <a:ext cx="27" cy="9"/>
            </a:xfrm>
            <a:custGeom>
              <a:avLst/>
              <a:gdLst/>
              <a:ahLst/>
              <a:cxnLst/>
              <a:rect l="0" t="0" r="0" b="0"/>
              <a:pathLst>
                <a:path w="27" h="9">
                  <a:moveTo>
                    <a:pt x="15" y="0"/>
                  </a:moveTo>
                  <a:lnTo>
                    <a:pt x="21" y="1"/>
                  </a:lnTo>
                  <a:lnTo>
                    <a:pt x="27" y="1"/>
                  </a:lnTo>
                  <a:lnTo>
                    <a:pt x="27" y="3"/>
                  </a:lnTo>
                  <a:lnTo>
                    <a:pt x="27" y="3"/>
                  </a:lnTo>
                  <a:lnTo>
                    <a:pt x="18" y="4"/>
                  </a:lnTo>
                  <a:lnTo>
                    <a:pt x="11" y="7"/>
                  </a:lnTo>
                  <a:lnTo>
                    <a:pt x="8" y="9"/>
                  </a:lnTo>
                  <a:lnTo>
                    <a:pt x="5" y="9"/>
                  </a:lnTo>
                  <a:lnTo>
                    <a:pt x="3" y="7"/>
                  </a:lnTo>
                  <a:lnTo>
                    <a:pt x="0" y="6"/>
                  </a:lnTo>
                  <a:lnTo>
                    <a:pt x="0" y="4"/>
                  </a:lnTo>
                  <a:lnTo>
                    <a:pt x="1" y="1"/>
                  </a:lnTo>
                  <a:lnTo>
                    <a:pt x="8" y="1"/>
                  </a:lnTo>
                  <a:lnTo>
                    <a:pt x="15" y="0"/>
                  </a:lnTo>
                  <a:close/>
                </a:path>
              </a:pathLst>
            </a:custGeom>
            <a:solidFill>
              <a:srgbClr val="B5C2CE"/>
            </a:solidFill>
            <a:ln w="9525">
              <a:noFill/>
            </a:ln>
          </p:spPr>
          <p:txBody>
            <a:bodyPr/>
            <a:lstStyle/>
            <a:p>
              <a:endParaRPr lang="zh-CN" altLang="en-US"/>
            </a:p>
          </p:txBody>
        </p:sp>
        <p:sp>
          <p:nvSpPr>
            <p:cNvPr id="89" name="未知">
              <a:extLst>
                <a:ext uri="{FF2B5EF4-FFF2-40B4-BE49-F238E27FC236}">
                  <a16:creationId xmlns:a16="http://schemas.microsoft.com/office/drawing/2014/main" id="{F9D76CF0-C1A0-4BDB-B053-6CFF1AABB89C}"/>
                </a:ext>
              </a:extLst>
            </p:cNvPr>
            <p:cNvSpPr/>
            <p:nvPr/>
          </p:nvSpPr>
          <p:spPr>
            <a:xfrm>
              <a:off x="2996" y="997"/>
              <a:ext cx="211" cy="128"/>
            </a:xfrm>
            <a:custGeom>
              <a:avLst/>
              <a:gdLst/>
              <a:ahLst/>
              <a:cxnLst/>
              <a:rect l="0" t="0" r="0" b="0"/>
              <a:pathLst>
                <a:path w="211" h="128">
                  <a:moveTo>
                    <a:pt x="69" y="101"/>
                  </a:moveTo>
                  <a:lnTo>
                    <a:pt x="71" y="97"/>
                  </a:lnTo>
                  <a:lnTo>
                    <a:pt x="71" y="91"/>
                  </a:lnTo>
                  <a:lnTo>
                    <a:pt x="77" y="91"/>
                  </a:lnTo>
                  <a:lnTo>
                    <a:pt x="82" y="91"/>
                  </a:lnTo>
                  <a:lnTo>
                    <a:pt x="82" y="85"/>
                  </a:lnTo>
                  <a:lnTo>
                    <a:pt x="82" y="80"/>
                  </a:lnTo>
                  <a:lnTo>
                    <a:pt x="69" y="70"/>
                  </a:lnTo>
                  <a:lnTo>
                    <a:pt x="61" y="58"/>
                  </a:lnTo>
                  <a:lnTo>
                    <a:pt x="57" y="55"/>
                  </a:lnTo>
                  <a:lnTo>
                    <a:pt x="51" y="54"/>
                  </a:lnTo>
                  <a:lnTo>
                    <a:pt x="44" y="55"/>
                  </a:lnTo>
                  <a:lnTo>
                    <a:pt x="37" y="60"/>
                  </a:lnTo>
                  <a:lnTo>
                    <a:pt x="34" y="58"/>
                  </a:lnTo>
                  <a:lnTo>
                    <a:pt x="31" y="55"/>
                  </a:lnTo>
                  <a:lnTo>
                    <a:pt x="31" y="48"/>
                  </a:lnTo>
                  <a:lnTo>
                    <a:pt x="30" y="44"/>
                  </a:lnTo>
                  <a:lnTo>
                    <a:pt x="28" y="40"/>
                  </a:lnTo>
                  <a:lnTo>
                    <a:pt x="22" y="35"/>
                  </a:lnTo>
                  <a:lnTo>
                    <a:pt x="18" y="37"/>
                  </a:lnTo>
                  <a:lnTo>
                    <a:pt x="14" y="37"/>
                  </a:lnTo>
                  <a:lnTo>
                    <a:pt x="10" y="35"/>
                  </a:lnTo>
                  <a:lnTo>
                    <a:pt x="7" y="31"/>
                  </a:lnTo>
                  <a:lnTo>
                    <a:pt x="11" y="33"/>
                  </a:lnTo>
                  <a:lnTo>
                    <a:pt x="14" y="35"/>
                  </a:lnTo>
                  <a:lnTo>
                    <a:pt x="20" y="30"/>
                  </a:lnTo>
                  <a:lnTo>
                    <a:pt x="25" y="27"/>
                  </a:lnTo>
                  <a:lnTo>
                    <a:pt x="25" y="25"/>
                  </a:lnTo>
                  <a:lnTo>
                    <a:pt x="25" y="25"/>
                  </a:lnTo>
                  <a:lnTo>
                    <a:pt x="17" y="24"/>
                  </a:lnTo>
                  <a:lnTo>
                    <a:pt x="10" y="21"/>
                  </a:lnTo>
                  <a:lnTo>
                    <a:pt x="7" y="20"/>
                  </a:lnTo>
                  <a:lnTo>
                    <a:pt x="4" y="17"/>
                  </a:lnTo>
                  <a:lnTo>
                    <a:pt x="1" y="14"/>
                  </a:lnTo>
                  <a:lnTo>
                    <a:pt x="0" y="10"/>
                  </a:lnTo>
                  <a:lnTo>
                    <a:pt x="8" y="5"/>
                  </a:lnTo>
                  <a:lnTo>
                    <a:pt x="15" y="0"/>
                  </a:lnTo>
                  <a:lnTo>
                    <a:pt x="21" y="3"/>
                  </a:lnTo>
                  <a:lnTo>
                    <a:pt x="27" y="5"/>
                  </a:lnTo>
                  <a:lnTo>
                    <a:pt x="31" y="10"/>
                  </a:lnTo>
                  <a:lnTo>
                    <a:pt x="35" y="15"/>
                  </a:lnTo>
                  <a:lnTo>
                    <a:pt x="32" y="20"/>
                  </a:lnTo>
                  <a:lnTo>
                    <a:pt x="30" y="24"/>
                  </a:lnTo>
                  <a:lnTo>
                    <a:pt x="30" y="27"/>
                  </a:lnTo>
                  <a:lnTo>
                    <a:pt x="31" y="31"/>
                  </a:lnTo>
                  <a:lnTo>
                    <a:pt x="32" y="34"/>
                  </a:lnTo>
                  <a:lnTo>
                    <a:pt x="35" y="35"/>
                  </a:lnTo>
                  <a:lnTo>
                    <a:pt x="42" y="37"/>
                  </a:lnTo>
                  <a:lnTo>
                    <a:pt x="48" y="35"/>
                  </a:lnTo>
                  <a:lnTo>
                    <a:pt x="54" y="33"/>
                  </a:lnTo>
                  <a:lnTo>
                    <a:pt x="58" y="30"/>
                  </a:lnTo>
                  <a:lnTo>
                    <a:pt x="62" y="25"/>
                  </a:lnTo>
                  <a:lnTo>
                    <a:pt x="67" y="21"/>
                  </a:lnTo>
                  <a:lnTo>
                    <a:pt x="71" y="18"/>
                  </a:lnTo>
                  <a:lnTo>
                    <a:pt x="77" y="17"/>
                  </a:lnTo>
                  <a:lnTo>
                    <a:pt x="94" y="23"/>
                  </a:lnTo>
                  <a:lnTo>
                    <a:pt x="114" y="31"/>
                  </a:lnTo>
                  <a:lnTo>
                    <a:pt x="132" y="40"/>
                  </a:lnTo>
                  <a:lnTo>
                    <a:pt x="148" y="48"/>
                  </a:lnTo>
                  <a:lnTo>
                    <a:pt x="154" y="54"/>
                  </a:lnTo>
                  <a:lnTo>
                    <a:pt x="159" y="61"/>
                  </a:lnTo>
                  <a:lnTo>
                    <a:pt x="165" y="68"/>
                  </a:lnTo>
                  <a:lnTo>
                    <a:pt x="169" y="77"/>
                  </a:lnTo>
                  <a:lnTo>
                    <a:pt x="178" y="94"/>
                  </a:lnTo>
                  <a:lnTo>
                    <a:pt x="188" y="108"/>
                  </a:lnTo>
                  <a:lnTo>
                    <a:pt x="199" y="118"/>
                  </a:lnTo>
                  <a:lnTo>
                    <a:pt x="211" y="128"/>
                  </a:lnTo>
                  <a:lnTo>
                    <a:pt x="209" y="128"/>
                  </a:lnTo>
                  <a:lnTo>
                    <a:pt x="209" y="128"/>
                  </a:lnTo>
                  <a:lnTo>
                    <a:pt x="195" y="127"/>
                  </a:lnTo>
                  <a:lnTo>
                    <a:pt x="181" y="127"/>
                  </a:lnTo>
                  <a:lnTo>
                    <a:pt x="167" y="110"/>
                  </a:lnTo>
                  <a:lnTo>
                    <a:pt x="151" y="92"/>
                  </a:lnTo>
                  <a:lnTo>
                    <a:pt x="144" y="92"/>
                  </a:lnTo>
                  <a:lnTo>
                    <a:pt x="138" y="94"/>
                  </a:lnTo>
                  <a:lnTo>
                    <a:pt x="135" y="97"/>
                  </a:lnTo>
                  <a:lnTo>
                    <a:pt x="129" y="98"/>
                  </a:lnTo>
                  <a:lnTo>
                    <a:pt x="129" y="108"/>
                  </a:lnTo>
                  <a:lnTo>
                    <a:pt x="127" y="114"/>
                  </a:lnTo>
                  <a:lnTo>
                    <a:pt x="111" y="111"/>
                  </a:lnTo>
                  <a:lnTo>
                    <a:pt x="98" y="107"/>
                  </a:lnTo>
                  <a:lnTo>
                    <a:pt x="92" y="104"/>
                  </a:lnTo>
                  <a:lnTo>
                    <a:pt x="87" y="102"/>
                  </a:lnTo>
                  <a:lnTo>
                    <a:pt x="79" y="101"/>
                  </a:lnTo>
                  <a:lnTo>
                    <a:pt x="69" y="101"/>
                  </a:lnTo>
                  <a:close/>
                </a:path>
              </a:pathLst>
            </a:custGeom>
            <a:solidFill>
              <a:srgbClr val="B5C2CE"/>
            </a:solidFill>
            <a:ln w="9525">
              <a:noFill/>
            </a:ln>
          </p:spPr>
          <p:txBody>
            <a:bodyPr/>
            <a:lstStyle/>
            <a:p>
              <a:endParaRPr lang="zh-CN" altLang="en-US"/>
            </a:p>
          </p:txBody>
        </p:sp>
        <p:sp>
          <p:nvSpPr>
            <p:cNvPr id="90" name="未知">
              <a:extLst>
                <a:ext uri="{FF2B5EF4-FFF2-40B4-BE49-F238E27FC236}">
                  <a16:creationId xmlns:a16="http://schemas.microsoft.com/office/drawing/2014/main" id="{02EC3D59-37E5-4CEF-A822-972B36526A28}"/>
                </a:ext>
              </a:extLst>
            </p:cNvPr>
            <p:cNvSpPr/>
            <p:nvPr/>
          </p:nvSpPr>
          <p:spPr>
            <a:xfrm>
              <a:off x="958" y="1001"/>
              <a:ext cx="14" cy="10"/>
            </a:xfrm>
            <a:custGeom>
              <a:avLst/>
              <a:gdLst/>
              <a:ahLst/>
              <a:cxnLst/>
              <a:rect l="0" t="0" r="0" b="0"/>
              <a:pathLst>
                <a:path w="14" h="10">
                  <a:moveTo>
                    <a:pt x="4" y="0"/>
                  </a:moveTo>
                  <a:lnTo>
                    <a:pt x="9" y="0"/>
                  </a:lnTo>
                  <a:lnTo>
                    <a:pt x="14" y="0"/>
                  </a:lnTo>
                  <a:lnTo>
                    <a:pt x="14" y="3"/>
                  </a:lnTo>
                  <a:lnTo>
                    <a:pt x="14" y="6"/>
                  </a:lnTo>
                  <a:lnTo>
                    <a:pt x="13" y="9"/>
                  </a:lnTo>
                  <a:lnTo>
                    <a:pt x="12" y="10"/>
                  </a:lnTo>
                  <a:lnTo>
                    <a:pt x="10" y="10"/>
                  </a:lnTo>
                  <a:lnTo>
                    <a:pt x="10" y="10"/>
                  </a:lnTo>
                  <a:lnTo>
                    <a:pt x="4" y="9"/>
                  </a:lnTo>
                  <a:lnTo>
                    <a:pt x="0" y="6"/>
                  </a:lnTo>
                  <a:lnTo>
                    <a:pt x="2" y="3"/>
                  </a:lnTo>
                  <a:lnTo>
                    <a:pt x="4" y="0"/>
                  </a:lnTo>
                  <a:close/>
                </a:path>
              </a:pathLst>
            </a:custGeom>
            <a:solidFill>
              <a:srgbClr val="B5C2CE"/>
            </a:solidFill>
            <a:ln w="9525">
              <a:noFill/>
            </a:ln>
          </p:spPr>
          <p:txBody>
            <a:bodyPr/>
            <a:lstStyle/>
            <a:p>
              <a:endParaRPr lang="zh-CN" altLang="en-US"/>
            </a:p>
          </p:txBody>
        </p:sp>
        <p:sp>
          <p:nvSpPr>
            <p:cNvPr id="91" name="未知">
              <a:extLst>
                <a:ext uri="{FF2B5EF4-FFF2-40B4-BE49-F238E27FC236}">
                  <a16:creationId xmlns:a16="http://schemas.microsoft.com/office/drawing/2014/main" id="{01A451A8-DAE5-4930-B2C0-B38DC06D388D}"/>
                </a:ext>
              </a:extLst>
            </p:cNvPr>
            <p:cNvSpPr/>
            <p:nvPr/>
          </p:nvSpPr>
          <p:spPr>
            <a:xfrm>
              <a:off x="2856" y="1002"/>
              <a:ext cx="48" cy="55"/>
            </a:xfrm>
            <a:custGeom>
              <a:avLst/>
              <a:gdLst/>
              <a:ahLst/>
              <a:cxnLst/>
              <a:rect l="0" t="0" r="0" b="0"/>
              <a:pathLst>
                <a:path w="48" h="55">
                  <a:moveTo>
                    <a:pt x="48" y="12"/>
                  </a:moveTo>
                  <a:lnTo>
                    <a:pt x="42" y="12"/>
                  </a:lnTo>
                  <a:lnTo>
                    <a:pt x="35" y="13"/>
                  </a:lnTo>
                  <a:lnTo>
                    <a:pt x="35" y="22"/>
                  </a:lnTo>
                  <a:lnTo>
                    <a:pt x="37" y="30"/>
                  </a:lnTo>
                  <a:lnTo>
                    <a:pt x="40" y="40"/>
                  </a:lnTo>
                  <a:lnTo>
                    <a:pt x="42" y="50"/>
                  </a:lnTo>
                  <a:lnTo>
                    <a:pt x="40" y="50"/>
                  </a:lnTo>
                  <a:lnTo>
                    <a:pt x="37" y="49"/>
                  </a:lnTo>
                  <a:lnTo>
                    <a:pt x="28" y="38"/>
                  </a:lnTo>
                  <a:lnTo>
                    <a:pt x="20" y="26"/>
                  </a:lnTo>
                  <a:lnTo>
                    <a:pt x="17" y="28"/>
                  </a:lnTo>
                  <a:lnTo>
                    <a:pt x="15" y="29"/>
                  </a:lnTo>
                  <a:lnTo>
                    <a:pt x="14" y="42"/>
                  </a:lnTo>
                  <a:lnTo>
                    <a:pt x="17" y="55"/>
                  </a:lnTo>
                  <a:lnTo>
                    <a:pt x="14" y="53"/>
                  </a:lnTo>
                  <a:lnTo>
                    <a:pt x="11" y="52"/>
                  </a:lnTo>
                  <a:lnTo>
                    <a:pt x="8" y="52"/>
                  </a:lnTo>
                  <a:lnTo>
                    <a:pt x="7" y="49"/>
                  </a:lnTo>
                  <a:lnTo>
                    <a:pt x="4" y="36"/>
                  </a:lnTo>
                  <a:lnTo>
                    <a:pt x="0" y="23"/>
                  </a:lnTo>
                  <a:lnTo>
                    <a:pt x="5" y="12"/>
                  </a:lnTo>
                  <a:lnTo>
                    <a:pt x="11" y="0"/>
                  </a:lnTo>
                  <a:lnTo>
                    <a:pt x="17" y="5"/>
                  </a:lnTo>
                  <a:lnTo>
                    <a:pt x="24" y="9"/>
                  </a:lnTo>
                  <a:lnTo>
                    <a:pt x="30" y="6"/>
                  </a:lnTo>
                  <a:lnTo>
                    <a:pt x="35" y="3"/>
                  </a:lnTo>
                  <a:lnTo>
                    <a:pt x="41" y="3"/>
                  </a:lnTo>
                  <a:lnTo>
                    <a:pt x="48" y="3"/>
                  </a:lnTo>
                  <a:lnTo>
                    <a:pt x="48" y="8"/>
                  </a:lnTo>
                  <a:lnTo>
                    <a:pt x="48" y="12"/>
                  </a:lnTo>
                  <a:close/>
                </a:path>
              </a:pathLst>
            </a:custGeom>
            <a:solidFill>
              <a:srgbClr val="B5C2CE"/>
            </a:solidFill>
            <a:ln w="9525">
              <a:noFill/>
            </a:ln>
          </p:spPr>
          <p:txBody>
            <a:bodyPr/>
            <a:lstStyle/>
            <a:p>
              <a:endParaRPr lang="zh-CN" altLang="en-US"/>
            </a:p>
          </p:txBody>
        </p:sp>
        <p:sp>
          <p:nvSpPr>
            <p:cNvPr id="92" name="未知">
              <a:extLst>
                <a:ext uri="{FF2B5EF4-FFF2-40B4-BE49-F238E27FC236}">
                  <a16:creationId xmlns:a16="http://schemas.microsoft.com/office/drawing/2014/main" id="{559AB17C-A004-4E61-867D-86B7C0BE95C4}"/>
                </a:ext>
              </a:extLst>
            </p:cNvPr>
            <p:cNvSpPr/>
            <p:nvPr/>
          </p:nvSpPr>
          <p:spPr>
            <a:xfrm>
              <a:off x="2707" y="1070"/>
              <a:ext cx="100" cy="32"/>
            </a:xfrm>
            <a:custGeom>
              <a:avLst/>
              <a:gdLst/>
              <a:ahLst/>
              <a:cxnLst/>
              <a:rect l="0" t="0" r="0" b="0"/>
              <a:pathLst>
                <a:path w="100" h="32">
                  <a:moveTo>
                    <a:pt x="0" y="0"/>
                  </a:moveTo>
                  <a:lnTo>
                    <a:pt x="12" y="0"/>
                  </a:lnTo>
                  <a:lnTo>
                    <a:pt x="23" y="0"/>
                  </a:lnTo>
                  <a:lnTo>
                    <a:pt x="32" y="5"/>
                  </a:lnTo>
                  <a:lnTo>
                    <a:pt x="40" y="12"/>
                  </a:lnTo>
                  <a:lnTo>
                    <a:pt x="54" y="10"/>
                  </a:lnTo>
                  <a:lnTo>
                    <a:pt x="69" y="8"/>
                  </a:lnTo>
                  <a:lnTo>
                    <a:pt x="84" y="18"/>
                  </a:lnTo>
                  <a:lnTo>
                    <a:pt x="100" y="29"/>
                  </a:lnTo>
                  <a:lnTo>
                    <a:pt x="100" y="31"/>
                  </a:lnTo>
                  <a:lnTo>
                    <a:pt x="99" y="32"/>
                  </a:lnTo>
                  <a:lnTo>
                    <a:pt x="77" y="29"/>
                  </a:lnTo>
                  <a:lnTo>
                    <a:pt x="56" y="27"/>
                  </a:lnTo>
                  <a:lnTo>
                    <a:pt x="33" y="24"/>
                  </a:lnTo>
                  <a:lnTo>
                    <a:pt x="12" y="21"/>
                  </a:lnTo>
                  <a:lnTo>
                    <a:pt x="7" y="15"/>
                  </a:lnTo>
                  <a:lnTo>
                    <a:pt x="3" y="11"/>
                  </a:lnTo>
                  <a:lnTo>
                    <a:pt x="0" y="5"/>
                  </a:lnTo>
                  <a:lnTo>
                    <a:pt x="0" y="0"/>
                  </a:lnTo>
                  <a:close/>
                </a:path>
              </a:pathLst>
            </a:custGeom>
            <a:solidFill>
              <a:srgbClr val="B5C2CE"/>
            </a:solidFill>
            <a:ln w="9525">
              <a:noFill/>
            </a:ln>
          </p:spPr>
          <p:txBody>
            <a:bodyPr/>
            <a:lstStyle/>
            <a:p>
              <a:endParaRPr lang="zh-CN" altLang="en-US"/>
            </a:p>
          </p:txBody>
        </p:sp>
        <p:sp>
          <p:nvSpPr>
            <p:cNvPr id="93" name="未知">
              <a:extLst>
                <a:ext uri="{FF2B5EF4-FFF2-40B4-BE49-F238E27FC236}">
                  <a16:creationId xmlns:a16="http://schemas.microsoft.com/office/drawing/2014/main" id="{1D9BC411-EC1F-4003-A797-D30132A71C06}"/>
                </a:ext>
              </a:extLst>
            </p:cNvPr>
            <p:cNvSpPr/>
            <p:nvPr/>
          </p:nvSpPr>
          <p:spPr>
            <a:xfrm>
              <a:off x="2749" y="1132"/>
              <a:ext cx="446" cy="356"/>
            </a:xfrm>
            <a:custGeom>
              <a:avLst/>
              <a:gdLst/>
              <a:ahLst/>
              <a:cxnLst/>
              <a:rect l="0" t="0" r="0" b="0"/>
              <a:pathLst>
                <a:path w="446" h="356">
                  <a:moveTo>
                    <a:pt x="145" y="77"/>
                  </a:moveTo>
                  <a:lnTo>
                    <a:pt x="145" y="75"/>
                  </a:lnTo>
                  <a:lnTo>
                    <a:pt x="145" y="70"/>
                  </a:lnTo>
                  <a:lnTo>
                    <a:pt x="151" y="67"/>
                  </a:lnTo>
                  <a:lnTo>
                    <a:pt x="157" y="62"/>
                  </a:lnTo>
                  <a:lnTo>
                    <a:pt x="158" y="57"/>
                  </a:lnTo>
                  <a:lnTo>
                    <a:pt x="161" y="53"/>
                  </a:lnTo>
                  <a:lnTo>
                    <a:pt x="161" y="49"/>
                  </a:lnTo>
                  <a:lnTo>
                    <a:pt x="161" y="45"/>
                  </a:lnTo>
                  <a:lnTo>
                    <a:pt x="177" y="40"/>
                  </a:lnTo>
                  <a:lnTo>
                    <a:pt x="192" y="37"/>
                  </a:lnTo>
                  <a:lnTo>
                    <a:pt x="199" y="46"/>
                  </a:lnTo>
                  <a:lnTo>
                    <a:pt x="207" y="55"/>
                  </a:lnTo>
                  <a:lnTo>
                    <a:pt x="212" y="53"/>
                  </a:lnTo>
                  <a:lnTo>
                    <a:pt x="217" y="53"/>
                  </a:lnTo>
                  <a:lnTo>
                    <a:pt x="218" y="45"/>
                  </a:lnTo>
                  <a:lnTo>
                    <a:pt x="218" y="39"/>
                  </a:lnTo>
                  <a:lnTo>
                    <a:pt x="219" y="33"/>
                  </a:lnTo>
                  <a:lnTo>
                    <a:pt x="222" y="29"/>
                  </a:lnTo>
                  <a:lnTo>
                    <a:pt x="228" y="22"/>
                  </a:lnTo>
                  <a:lnTo>
                    <a:pt x="237" y="15"/>
                  </a:lnTo>
                  <a:lnTo>
                    <a:pt x="242" y="16"/>
                  </a:lnTo>
                  <a:lnTo>
                    <a:pt x="247" y="16"/>
                  </a:lnTo>
                  <a:lnTo>
                    <a:pt x="249" y="16"/>
                  </a:lnTo>
                  <a:lnTo>
                    <a:pt x="254" y="15"/>
                  </a:lnTo>
                  <a:lnTo>
                    <a:pt x="252" y="9"/>
                  </a:lnTo>
                  <a:lnTo>
                    <a:pt x="252" y="2"/>
                  </a:lnTo>
                  <a:lnTo>
                    <a:pt x="262" y="7"/>
                  </a:lnTo>
                  <a:lnTo>
                    <a:pt x="274" y="12"/>
                  </a:lnTo>
                  <a:lnTo>
                    <a:pt x="285" y="15"/>
                  </a:lnTo>
                  <a:lnTo>
                    <a:pt x="299" y="17"/>
                  </a:lnTo>
                  <a:lnTo>
                    <a:pt x="299" y="20"/>
                  </a:lnTo>
                  <a:lnTo>
                    <a:pt x="299" y="23"/>
                  </a:lnTo>
                  <a:lnTo>
                    <a:pt x="295" y="26"/>
                  </a:lnTo>
                  <a:lnTo>
                    <a:pt x="291" y="30"/>
                  </a:lnTo>
                  <a:lnTo>
                    <a:pt x="289" y="35"/>
                  </a:lnTo>
                  <a:lnTo>
                    <a:pt x="288" y="42"/>
                  </a:lnTo>
                  <a:lnTo>
                    <a:pt x="308" y="30"/>
                  </a:lnTo>
                  <a:lnTo>
                    <a:pt x="326" y="20"/>
                  </a:lnTo>
                  <a:lnTo>
                    <a:pt x="346" y="10"/>
                  </a:lnTo>
                  <a:lnTo>
                    <a:pt x="366" y="0"/>
                  </a:lnTo>
                  <a:lnTo>
                    <a:pt x="368" y="9"/>
                  </a:lnTo>
                  <a:lnTo>
                    <a:pt x="371" y="22"/>
                  </a:lnTo>
                  <a:lnTo>
                    <a:pt x="374" y="33"/>
                  </a:lnTo>
                  <a:lnTo>
                    <a:pt x="376" y="40"/>
                  </a:lnTo>
                  <a:lnTo>
                    <a:pt x="382" y="43"/>
                  </a:lnTo>
                  <a:lnTo>
                    <a:pt x="388" y="46"/>
                  </a:lnTo>
                  <a:lnTo>
                    <a:pt x="386" y="59"/>
                  </a:lnTo>
                  <a:lnTo>
                    <a:pt x="386" y="70"/>
                  </a:lnTo>
                  <a:lnTo>
                    <a:pt x="388" y="80"/>
                  </a:lnTo>
                  <a:lnTo>
                    <a:pt x="389" y="89"/>
                  </a:lnTo>
                  <a:lnTo>
                    <a:pt x="392" y="96"/>
                  </a:lnTo>
                  <a:lnTo>
                    <a:pt x="396" y="102"/>
                  </a:lnTo>
                  <a:lnTo>
                    <a:pt x="404" y="109"/>
                  </a:lnTo>
                  <a:lnTo>
                    <a:pt x="412" y="116"/>
                  </a:lnTo>
                  <a:lnTo>
                    <a:pt x="415" y="127"/>
                  </a:lnTo>
                  <a:lnTo>
                    <a:pt x="419" y="137"/>
                  </a:lnTo>
                  <a:lnTo>
                    <a:pt x="425" y="146"/>
                  </a:lnTo>
                  <a:lnTo>
                    <a:pt x="429" y="155"/>
                  </a:lnTo>
                  <a:lnTo>
                    <a:pt x="435" y="162"/>
                  </a:lnTo>
                  <a:lnTo>
                    <a:pt x="439" y="170"/>
                  </a:lnTo>
                  <a:lnTo>
                    <a:pt x="444" y="179"/>
                  </a:lnTo>
                  <a:lnTo>
                    <a:pt x="446" y="189"/>
                  </a:lnTo>
                  <a:lnTo>
                    <a:pt x="446" y="197"/>
                  </a:lnTo>
                  <a:lnTo>
                    <a:pt x="446" y="206"/>
                  </a:lnTo>
                  <a:lnTo>
                    <a:pt x="444" y="216"/>
                  </a:lnTo>
                  <a:lnTo>
                    <a:pt x="441" y="224"/>
                  </a:lnTo>
                  <a:lnTo>
                    <a:pt x="432" y="242"/>
                  </a:lnTo>
                  <a:lnTo>
                    <a:pt x="419" y="259"/>
                  </a:lnTo>
                  <a:lnTo>
                    <a:pt x="406" y="274"/>
                  </a:lnTo>
                  <a:lnTo>
                    <a:pt x="392" y="287"/>
                  </a:lnTo>
                  <a:lnTo>
                    <a:pt x="379" y="299"/>
                  </a:lnTo>
                  <a:lnTo>
                    <a:pt x="369" y="309"/>
                  </a:lnTo>
                  <a:lnTo>
                    <a:pt x="358" y="324"/>
                  </a:lnTo>
                  <a:lnTo>
                    <a:pt x="346" y="340"/>
                  </a:lnTo>
                  <a:lnTo>
                    <a:pt x="336" y="344"/>
                  </a:lnTo>
                  <a:lnTo>
                    <a:pt x="322" y="349"/>
                  </a:lnTo>
                  <a:lnTo>
                    <a:pt x="309" y="353"/>
                  </a:lnTo>
                  <a:lnTo>
                    <a:pt x="299" y="356"/>
                  </a:lnTo>
                  <a:lnTo>
                    <a:pt x="296" y="350"/>
                  </a:lnTo>
                  <a:lnTo>
                    <a:pt x="295" y="346"/>
                  </a:lnTo>
                  <a:lnTo>
                    <a:pt x="282" y="347"/>
                  </a:lnTo>
                  <a:lnTo>
                    <a:pt x="271" y="352"/>
                  </a:lnTo>
                  <a:lnTo>
                    <a:pt x="261" y="349"/>
                  </a:lnTo>
                  <a:lnTo>
                    <a:pt x="248" y="344"/>
                  </a:lnTo>
                  <a:lnTo>
                    <a:pt x="245" y="340"/>
                  </a:lnTo>
                  <a:lnTo>
                    <a:pt x="242" y="336"/>
                  </a:lnTo>
                  <a:lnTo>
                    <a:pt x="247" y="327"/>
                  </a:lnTo>
                  <a:lnTo>
                    <a:pt x="248" y="320"/>
                  </a:lnTo>
                  <a:lnTo>
                    <a:pt x="247" y="317"/>
                  </a:lnTo>
                  <a:lnTo>
                    <a:pt x="245" y="314"/>
                  </a:lnTo>
                  <a:lnTo>
                    <a:pt x="244" y="313"/>
                  </a:lnTo>
                  <a:lnTo>
                    <a:pt x="241" y="310"/>
                  </a:lnTo>
                  <a:lnTo>
                    <a:pt x="239" y="307"/>
                  </a:lnTo>
                  <a:lnTo>
                    <a:pt x="238" y="303"/>
                  </a:lnTo>
                  <a:lnTo>
                    <a:pt x="234" y="304"/>
                  </a:lnTo>
                  <a:lnTo>
                    <a:pt x="231" y="307"/>
                  </a:lnTo>
                  <a:lnTo>
                    <a:pt x="229" y="307"/>
                  </a:lnTo>
                  <a:lnTo>
                    <a:pt x="227" y="307"/>
                  </a:lnTo>
                  <a:lnTo>
                    <a:pt x="229" y="303"/>
                  </a:lnTo>
                  <a:lnTo>
                    <a:pt x="234" y="302"/>
                  </a:lnTo>
                  <a:lnTo>
                    <a:pt x="238" y="302"/>
                  </a:lnTo>
                  <a:lnTo>
                    <a:pt x="244" y="302"/>
                  </a:lnTo>
                  <a:lnTo>
                    <a:pt x="245" y="297"/>
                  </a:lnTo>
                  <a:lnTo>
                    <a:pt x="247" y="293"/>
                  </a:lnTo>
                  <a:lnTo>
                    <a:pt x="245" y="289"/>
                  </a:lnTo>
                  <a:lnTo>
                    <a:pt x="245" y="283"/>
                  </a:lnTo>
                  <a:lnTo>
                    <a:pt x="229" y="293"/>
                  </a:lnTo>
                  <a:lnTo>
                    <a:pt x="214" y="303"/>
                  </a:lnTo>
                  <a:lnTo>
                    <a:pt x="214" y="290"/>
                  </a:lnTo>
                  <a:lnTo>
                    <a:pt x="212" y="282"/>
                  </a:lnTo>
                  <a:lnTo>
                    <a:pt x="209" y="276"/>
                  </a:lnTo>
                  <a:lnTo>
                    <a:pt x="204" y="269"/>
                  </a:lnTo>
                  <a:lnTo>
                    <a:pt x="195" y="266"/>
                  </a:lnTo>
                  <a:lnTo>
                    <a:pt x="187" y="266"/>
                  </a:lnTo>
                  <a:lnTo>
                    <a:pt x="178" y="264"/>
                  </a:lnTo>
                  <a:lnTo>
                    <a:pt x="171" y="264"/>
                  </a:lnTo>
                  <a:lnTo>
                    <a:pt x="155" y="267"/>
                  </a:lnTo>
                  <a:lnTo>
                    <a:pt x="141" y="270"/>
                  </a:lnTo>
                  <a:lnTo>
                    <a:pt x="114" y="282"/>
                  </a:lnTo>
                  <a:lnTo>
                    <a:pt x="88" y="292"/>
                  </a:lnTo>
                  <a:lnTo>
                    <a:pt x="71" y="293"/>
                  </a:lnTo>
                  <a:lnTo>
                    <a:pt x="54" y="293"/>
                  </a:lnTo>
                  <a:lnTo>
                    <a:pt x="47" y="299"/>
                  </a:lnTo>
                  <a:lnTo>
                    <a:pt x="38" y="304"/>
                  </a:lnTo>
                  <a:lnTo>
                    <a:pt x="27" y="307"/>
                  </a:lnTo>
                  <a:lnTo>
                    <a:pt x="15" y="307"/>
                  </a:lnTo>
                  <a:lnTo>
                    <a:pt x="10" y="306"/>
                  </a:lnTo>
                  <a:lnTo>
                    <a:pt x="5" y="303"/>
                  </a:lnTo>
                  <a:lnTo>
                    <a:pt x="2" y="299"/>
                  </a:lnTo>
                  <a:lnTo>
                    <a:pt x="0" y="293"/>
                  </a:lnTo>
                  <a:lnTo>
                    <a:pt x="5" y="287"/>
                  </a:lnTo>
                  <a:lnTo>
                    <a:pt x="10" y="280"/>
                  </a:lnTo>
                  <a:lnTo>
                    <a:pt x="12" y="272"/>
                  </a:lnTo>
                  <a:lnTo>
                    <a:pt x="15" y="263"/>
                  </a:lnTo>
                  <a:lnTo>
                    <a:pt x="17" y="243"/>
                  </a:lnTo>
                  <a:lnTo>
                    <a:pt x="17" y="220"/>
                  </a:lnTo>
                  <a:lnTo>
                    <a:pt x="15" y="199"/>
                  </a:lnTo>
                  <a:lnTo>
                    <a:pt x="15" y="177"/>
                  </a:lnTo>
                  <a:lnTo>
                    <a:pt x="17" y="167"/>
                  </a:lnTo>
                  <a:lnTo>
                    <a:pt x="18" y="157"/>
                  </a:lnTo>
                  <a:lnTo>
                    <a:pt x="20" y="149"/>
                  </a:lnTo>
                  <a:lnTo>
                    <a:pt x="24" y="140"/>
                  </a:lnTo>
                  <a:lnTo>
                    <a:pt x="30" y="140"/>
                  </a:lnTo>
                  <a:lnTo>
                    <a:pt x="34" y="139"/>
                  </a:lnTo>
                  <a:lnTo>
                    <a:pt x="38" y="136"/>
                  </a:lnTo>
                  <a:lnTo>
                    <a:pt x="41" y="135"/>
                  </a:lnTo>
                  <a:lnTo>
                    <a:pt x="47" y="129"/>
                  </a:lnTo>
                  <a:lnTo>
                    <a:pt x="54" y="125"/>
                  </a:lnTo>
                  <a:lnTo>
                    <a:pt x="84" y="116"/>
                  </a:lnTo>
                  <a:lnTo>
                    <a:pt x="101" y="110"/>
                  </a:lnTo>
                  <a:lnTo>
                    <a:pt x="108" y="106"/>
                  </a:lnTo>
                  <a:lnTo>
                    <a:pt x="114" y="100"/>
                  </a:lnTo>
                  <a:lnTo>
                    <a:pt x="121" y="90"/>
                  </a:lnTo>
                  <a:lnTo>
                    <a:pt x="131" y="76"/>
                  </a:lnTo>
                  <a:lnTo>
                    <a:pt x="138" y="77"/>
                  </a:lnTo>
                  <a:lnTo>
                    <a:pt x="145" y="77"/>
                  </a:lnTo>
                  <a:close/>
                </a:path>
              </a:pathLst>
            </a:custGeom>
            <a:solidFill>
              <a:srgbClr val="B5C2CE"/>
            </a:solidFill>
            <a:ln w="9525">
              <a:noFill/>
            </a:ln>
          </p:spPr>
          <p:txBody>
            <a:bodyPr/>
            <a:lstStyle/>
            <a:p>
              <a:endParaRPr lang="zh-CN" altLang="en-US"/>
            </a:p>
          </p:txBody>
        </p:sp>
        <p:sp>
          <p:nvSpPr>
            <p:cNvPr id="94" name="未知">
              <a:extLst>
                <a:ext uri="{FF2B5EF4-FFF2-40B4-BE49-F238E27FC236}">
                  <a16:creationId xmlns:a16="http://schemas.microsoft.com/office/drawing/2014/main" id="{43D5B57F-1AA4-4A29-884C-8C3119F2FF6D}"/>
                </a:ext>
              </a:extLst>
            </p:cNvPr>
            <p:cNvSpPr/>
            <p:nvPr/>
          </p:nvSpPr>
          <p:spPr>
            <a:xfrm>
              <a:off x="1998" y="1138"/>
              <a:ext cx="88" cy="183"/>
            </a:xfrm>
            <a:custGeom>
              <a:avLst/>
              <a:gdLst/>
              <a:ahLst/>
              <a:cxnLst/>
              <a:rect l="0" t="0" r="0" b="0"/>
              <a:pathLst>
                <a:path w="88" h="183">
                  <a:moveTo>
                    <a:pt x="72" y="0"/>
                  </a:moveTo>
                  <a:lnTo>
                    <a:pt x="77" y="10"/>
                  </a:lnTo>
                  <a:lnTo>
                    <a:pt x="82" y="23"/>
                  </a:lnTo>
                  <a:lnTo>
                    <a:pt x="85" y="36"/>
                  </a:lnTo>
                  <a:lnTo>
                    <a:pt x="88" y="49"/>
                  </a:lnTo>
                  <a:lnTo>
                    <a:pt x="79" y="61"/>
                  </a:lnTo>
                  <a:lnTo>
                    <a:pt x="72" y="73"/>
                  </a:lnTo>
                  <a:lnTo>
                    <a:pt x="71" y="87"/>
                  </a:lnTo>
                  <a:lnTo>
                    <a:pt x="69" y="101"/>
                  </a:lnTo>
                  <a:lnTo>
                    <a:pt x="60" y="119"/>
                  </a:lnTo>
                  <a:lnTo>
                    <a:pt x="50" y="134"/>
                  </a:lnTo>
                  <a:lnTo>
                    <a:pt x="44" y="154"/>
                  </a:lnTo>
                  <a:lnTo>
                    <a:pt x="38" y="173"/>
                  </a:lnTo>
                  <a:lnTo>
                    <a:pt x="35" y="176"/>
                  </a:lnTo>
                  <a:lnTo>
                    <a:pt x="34" y="179"/>
                  </a:lnTo>
                  <a:lnTo>
                    <a:pt x="31" y="181"/>
                  </a:lnTo>
                  <a:lnTo>
                    <a:pt x="27" y="181"/>
                  </a:lnTo>
                  <a:lnTo>
                    <a:pt x="22" y="183"/>
                  </a:lnTo>
                  <a:lnTo>
                    <a:pt x="18" y="181"/>
                  </a:lnTo>
                  <a:lnTo>
                    <a:pt x="14" y="180"/>
                  </a:lnTo>
                  <a:lnTo>
                    <a:pt x="7" y="176"/>
                  </a:lnTo>
                  <a:lnTo>
                    <a:pt x="7" y="161"/>
                  </a:lnTo>
                  <a:lnTo>
                    <a:pt x="4" y="151"/>
                  </a:lnTo>
                  <a:lnTo>
                    <a:pt x="1" y="140"/>
                  </a:lnTo>
                  <a:lnTo>
                    <a:pt x="0" y="126"/>
                  </a:lnTo>
                  <a:lnTo>
                    <a:pt x="4" y="123"/>
                  </a:lnTo>
                  <a:lnTo>
                    <a:pt x="7" y="120"/>
                  </a:lnTo>
                  <a:lnTo>
                    <a:pt x="10" y="116"/>
                  </a:lnTo>
                  <a:lnTo>
                    <a:pt x="11" y="113"/>
                  </a:lnTo>
                  <a:lnTo>
                    <a:pt x="14" y="104"/>
                  </a:lnTo>
                  <a:lnTo>
                    <a:pt x="15" y="94"/>
                  </a:lnTo>
                  <a:lnTo>
                    <a:pt x="15" y="86"/>
                  </a:lnTo>
                  <a:lnTo>
                    <a:pt x="15" y="76"/>
                  </a:lnTo>
                  <a:lnTo>
                    <a:pt x="18" y="67"/>
                  </a:lnTo>
                  <a:lnTo>
                    <a:pt x="22" y="59"/>
                  </a:lnTo>
                  <a:lnTo>
                    <a:pt x="32" y="56"/>
                  </a:lnTo>
                  <a:lnTo>
                    <a:pt x="42" y="51"/>
                  </a:lnTo>
                  <a:lnTo>
                    <a:pt x="51" y="46"/>
                  </a:lnTo>
                  <a:lnTo>
                    <a:pt x="58" y="39"/>
                  </a:lnTo>
                  <a:lnTo>
                    <a:pt x="65" y="31"/>
                  </a:lnTo>
                  <a:lnTo>
                    <a:pt x="69" y="23"/>
                  </a:lnTo>
                  <a:lnTo>
                    <a:pt x="72" y="11"/>
                  </a:lnTo>
                  <a:lnTo>
                    <a:pt x="72" y="0"/>
                  </a:lnTo>
                  <a:close/>
                </a:path>
              </a:pathLst>
            </a:custGeom>
            <a:solidFill>
              <a:srgbClr val="B5C2CE"/>
            </a:solidFill>
            <a:ln w="9525">
              <a:noFill/>
            </a:ln>
          </p:spPr>
          <p:txBody>
            <a:bodyPr/>
            <a:lstStyle/>
            <a:p>
              <a:endParaRPr lang="zh-CN" altLang="en-US"/>
            </a:p>
          </p:txBody>
        </p:sp>
        <p:sp>
          <p:nvSpPr>
            <p:cNvPr id="95" name="未知">
              <a:extLst>
                <a:ext uri="{FF2B5EF4-FFF2-40B4-BE49-F238E27FC236}">
                  <a16:creationId xmlns:a16="http://schemas.microsoft.com/office/drawing/2014/main" id="{9D30F7BB-6C02-4DA4-84C1-5B1DF37ADA7E}"/>
                </a:ext>
              </a:extLst>
            </p:cNvPr>
            <p:cNvSpPr/>
            <p:nvPr/>
          </p:nvSpPr>
          <p:spPr>
            <a:xfrm>
              <a:off x="3201" y="1429"/>
              <a:ext cx="193" cy="153"/>
            </a:xfrm>
            <a:custGeom>
              <a:avLst/>
              <a:gdLst/>
              <a:ahLst/>
              <a:cxnLst/>
              <a:rect l="0" t="0" r="0" b="0"/>
              <a:pathLst>
                <a:path w="193" h="153">
                  <a:moveTo>
                    <a:pt x="156" y="0"/>
                  </a:moveTo>
                  <a:lnTo>
                    <a:pt x="164" y="5"/>
                  </a:lnTo>
                  <a:lnTo>
                    <a:pt x="170" y="10"/>
                  </a:lnTo>
                  <a:lnTo>
                    <a:pt x="169" y="27"/>
                  </a:lnTo>
                  <a:lnTo>
                    <a:pt x="170" y="42"/>
                  </a:lnTo>
                  <a:lnTo>
                    <a:pt x="171" y="45"/>
                  </a:lnTo>
                  <a:lnTo>
                    <a:pt x="173" y="46"/>
                  </a:lnTo>
                  <a:lnTo>
                    <a:pt x="183" y="45"/>
                  </a:lnTo>
                  <a:lnTo>
                    <a:pt x="193" y="42"/>
                  </a:lnTo>
                  <a:lnTo>
                    <a:pt x="193" y="46"/>
                  </a:lnTo>
                  <a:lnTo>
                    <a:pt x="191" y="50"/>
                  </a:lnTo>
                  <a:lnTo>
                    <a:pt x="180" y="60"/>
                  </a:lnTo>
                  <a:lnTo>
                    <a:pt x="164" y="72"/>
                  </a:lnTo>
                  <a:lnTo>
                    <a:pt x="150" y="82"/>
                  </a:lnTo>
                  <a:lnTo>
                    <a:pt x="137" y="89"/>
                  </a:lnTo>
                  <a:lnTo>
                    <a:pt x="127" y="90"/>
                  </a:lnTo>
                  <a:lnTo>
                    <a:pt x="117" y="92"/>
                  </a:lnTo>
                  <a:lnTo>
                    <a:pt x="116" y="97"/>
                  </a:lnTo>
                  <a:lnTo>
                    <a:pt x="113" y="102"/>
                  </a:lnTo>
                  <a:lnTo>
                    <a:pt x="104" y="103"/>
                  </a:lnTo>
                  <a:lnTo>
                    <a:pt x="96" y="103"/>
                  </a:lnTo>
                  <a:lnTo>
                    <a:pt x="77" y="119"/>
                  </a:lnTo>
                  <a:lnTo>
                    <a:pt x="57" y="135"/>
                  </a:lnTo>
                  <a:lnTo>
                    <a:pt x="47" y="142"/>
                  </a:lnTo>
                  <a:lnTo>
                    <a:pt x="36" y="147"/>
                  </a:lnTo>
                  <a:lnTo>
                    <a:pt x="23" y="152"/>
                  </a:lnTo>
                  <a:lnTo>
                    <a:pt x="10" y="153"/>
                  </a:lnTo>
                  <a:lnTo>
                    <a:pt x="7" y="152"/>
                  </a:lnTo>
                  <a:lnTo>
                    <a:pt x="4" y="150"/>
                  </a:lnTo>
                  <a:lnTo>
                    <a:pt x="2" y="149"/>
                  </a:lnTo>
                  <a:lnTo>
                    <a:pt x="0" y="144"/>
                  </a:lnTo>
                  <a:lnTo>
                    <a:pt x="27" y="129"/>
                  </a:lnTo>
                  <a:lnTo>
                    <a:pt x="57" y="112"/>
                  </a:lnTo>
                  <a:lnTo>
                    <a:pt x="84" y="95"/>
                  </a:lnTo>
                  <a:lnTo>
                    <a:pt x="111" y="77"/>
                  </a:lnTo>
                  <a:lnTo>
                    <a:pt x="113" y="82"/>
                  </a:lnTo>
                  <a:lnTo>
                    <a:pt x="116" y="85"/>
                  </a:lnTo>
                  <a:lnTo>
                    <a:pt x="119" y="86"/>
                  </a:lnTo>
                  <a:lnTo>
                    <a:pt x="124" y="86"/>
                  </a:lnTo>
                  <a:lnTo>
                    <a:pt x="131" y="80"/>
                  </a:lnTo>
                  <a:lnTo>
                    <a:pt x="139" y="76"/>
                  </a:lnTo>
                  <a:lnTo>
                    <a:pt x="136" y="72"/>
                  </a:lnTo>
                  <a:lnTo>
                    <a:pt x="133" y="70"/>
                  </a:lnTo>
                  <a:lnTo>
                    <a:pt x="133" y="67"/>
                  </a:lnTo>
                  <a:lnTo>
                    <a:pt x="133" y="63"/>
                  </a:lnTo>
                  <a:lnTo>
                    <a:pt x="137" y="60"/>
                  </a:lnTo>
                  <a:lnTo>
                    <a:pt x="141" y="59"/>
                  </a:lnTo>
                  <a:lnTo>
                    <a:pt x="144" y="56"/>
                  </a:lnTo>
                  <a:lnTo>
                    <a:pt x="147" y="53"/>
                  </a:lnTo>
                  <a:lnTo>
                    <a:pt x="151" y="46"/>
                  </a:lnTo>
                  <a:lnTo>
                    <a:pt x="157" y="40"/>
                  </a:lnTo>
                  <a:lnTo>
                    <a:pt x="156" y="20"/>
                  </a:lnTo>
                  <a:lnTo>
                    <a:pt x="156" y="0"/>
                  </a:lnTo>
                  <a:close/>
                </a:path>
              </a:pathLst>
            </a:custGeom>
            <a:solidFill>
              <a:srgbClr val="B5C2CE"/>
            </a:solidFill>
            <a:ln w="9525">
              <a:noFill/>
            </a:ln>
          </p:spPr>
          <p:txBody>
            <a:bodyPr/>
            <a:lstStyle/>
            <a:p>
              <a:endParaRPr lang="zh-CN" altLang="en-US"/>
            </a:p>
          </p:txBody>
        </p:sp>
        <p:sp>
          <p:nvSpPr>
            <p:cNvPr id="96" name="未知">
              <a:extLst>
                <a:ext uri="{FF2B5EF4-FFF2-40B4-BE49-F238E27FC236}">
                  <a16:creationId xmlns:a16="http://schemas.microsoft.com/office/drawing/2014/main" id="{D0F13512-D01A-48D9-9584-2A50B599CE67}"/>
                </a:ext>
              </a:extLst>
            </p:cNvPr>
            <p:cNvSpPr/>
            <p:nvPr/>
          </p:nvSpPr>
          <p:spPr>
            <a:xfrm>
              <a:off x="2968" y="1446"/>
              <a:ext cx="16" cy="8"/>
            </a:xfrm>
            <a:custGeom>
              <a:avLst/>
              <a:gdLst/>
              <a:ahLst/>
              <a:cxnLst/>
              <a:rect l="0" t="0" r="0" b="0"/>
              <a:pathLst>
                <a:path w="16" h="8">
                  <a:moveTo>
                    <a:pt x="5" y="0"/>
                  </a:moveTo>
                  <a:lnTo>
                    <a:pt x="10" y="2"/>
                  </a:lnTo>
                  <a:lnTo>
                    <a:pt x="16" y="3"/>
                  </a:lnTo>
                  <a:lnTo>
                    <a:pt x="13" y="5"/>
                  </a:lnTo>
                  <a:lnTo>
                    <a:pt x="12" y="6"/>
                  </a:lnTo>
                  <a:lnTo>
                    <a:pt x="8" y="8"/>
                  </a:lnTo>
                  <a:lnTo>
                    <a:pt x="5" y="8"/>
                  </a:lnTo>
                  <a:lnTo>
                    <a:pt x="3" y="5"/>
                  </a:lnTo>
                  <a:lnTo>
                    <a:pt x="0" y="2"/>
                  </a:lnTo>
                  <a:lnTo>
                    <a:pt x="3" y="0"/>
                  </a:lnTo>
                  <a:lnTo>
                    <a:pt x="5" y="0"/>
                  </a:lnTo>
                  <a:close/>
                </a:path>
              </a:pathLst>
            </a:custGeom>
            <a:solidFill>
              <a:srgbClr val="B5C2CE"/>
            </a:solidFill>
            <a:ln w="9525">
              <a:noFill/>
            </a:ln>
          </p:spPr>
          <p:txBody>
            <a:bodyPr/>
            <a:lstStyle/>
            <a:p>
              <a:endParaRPr lang="zh-CN" altLang="en-US"/>
            </a:p>
          </p:txBody>
        </p:sp>
        <p:sp>
          <p:nvSpPr>
            <p:cNvPr id="97" name="未知">
              <a:extLst>
                <a:ext uri="{FF2B5EF4-FFF2-40B4-BE49-F238E27FC236}">
                  <a16:creationId xmlns:a16="http://schemas.microsoft.com/office/drawing/2014/main" id="{EB7A2375-3B80-4870-8647-90B56D5A5BE6}"/>
                </a:ext>
              </a:extLst>
            </p:cNvPr>
            <p:cNvSpPr/>
            <p:nvPr/>
          </p:nvSpPr>
          <p:spPr>
            <a:xfrm>
              <a:off x="3008" y="1509"/>
              <a:ext cx="46" cy="39"/>
            </a:xfrm>
            <a:custGeom>
              <a:avLst/>
              <a:gdLst/>
              <a:ahLst/>
              <a:cxnLst/>
              <a:rect l="0" t="0" r="0" b="0"/>
              <a:pathLst>
                <a:path w="46" h="39">
                  <a:moveTo>
                    <a:pt x="0" y="39"/>
                  </a:moveTo>
                  <a:lnTo>
                    <a:pt x="5" y="20"/>
                  </a:lnTo>
                  <a:lnTo>
                    <a:pt x="10" y="0"/>
                  </a:lnTo>
                  <a:lnTo>
                    <a:pt x="12" y="0"/>
                  </a:lnTo>
                  <a:lnTo>
                    <a:pt x="12" y="0"/>
                  </a:lnTo>
                  <a:lnTo>
                    <a:pt x="30" y="3"/>
                  </a:lnTo>
                  <a:lnTo>
                    <a:pt x="46" y="6"/>
                  </a:lnTo>
                  <a:lnTo>
                    <a:pt x="46" y="7"/>
                  </a:lnTo>
                  <a:lnTo>
                    <a:pt x="46" y="7"/>
                  </a:lnTo>
                  <a:lnTo>
                    <a:pt x="46" y="10"/>
                  </a:lnTo>
                  <a:lnTo>
                    <a:pt x="45" y="13"/>
                  </a:lnTo>
                  <a:lnTo>
                    <a:pt x="39" y="20"/>
                  </a:lnTo>
                  <a:lnTo>
                    <a:pt x="32" y="27"/>
                  </a:lnTo>
                  <a:lnTo>
                    <a:pt x="23" y="33"/>
                  </a:lnTo>
                  <a:lnTo>
                    <a:pt x="15" y="39"/>
                  </a:lnTo>
                  <a:lnTo>
                    <a:pt x="8" y="39"/>
                  </a:lnTo>
                  <a:lnTo>
                    <a:pt x="0" y="39"/>
                  </a:lnTo>
                  <a:close/>
                </a:path>
              </a:pathLst>
            </a:custGeom>
            <a:solidFill>
              <a:srgbClr val="B5C2CE"/>
            </a:solidFill>
            <a:ln w="9525">
              <a:noFill/>
            </a:ln>
          </p:spPr>
          <p:txBody>
            <a:bodyPr/>
            <a:lstStyle/>
            <a:p>
              <a:endParaRPr lang="zh-CN" altLang="en-US"/>
            </a:p>
          </p:txBody>
        </p:sp>
      </p:grpSp>
      <p:pic>
        <p:nvPicPr>
          <p:cNvPr id="109" name="Picture 108" descr="Graphical user interface&#10;&#10;Description automatically generated">
            <a:extLst>
              <a:ext uri="{FF2B5EF4-FFF2-40B4-BE49-F238E27FC236}">
                <a16:creationId xmlns:a16="http://schemas.microsoft.com/office/drawing/2014/main" id="{F82DBF5C-AA85-4F83-8789-57BBA408D02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25698" y="1563006"/>
            <a:ext cx="3830030" cy="1097309"/>
          </a:xfrm>
          <a:prstGeom prst="rect">
            <a:avLst/>
          </a:prstGeom>
        </p:spPr>
      </p:pic>
      <p:pic>
        <p:nvPicPr>
          <p:cNvPr id="111" name="Picture 110" descr="A picture containing graphical user interface&#10;&#10;Description automatically generated">
            <a:extLst>
              <a:ext uri="{FF2B5EF4-FFF2-40B4-BE49-F238E27FC236}">
                <a16:creationId xmlns:a16="http://schemas.microsoft.com/office/drawing/2014/main" id="{9E2E42B6-8BDA-4020-94B7-595A66F3B6E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309712" y="5264809"/>
            <a:ext cx="4326973" cy="1202819"/>
          </a:xfrm>
          <a:prstGeom prst="rect">
            <a:avLst/>
          </a:prstGeom>
        </p:spPr>
      </p:pic>
      <p:cxnSp>
        <p:nvCxnSpPr>
          <p:cNvPr id="112" name="肘形连接符 9">
            <a:extLst>
              <a:ext uri="{FF2B5EF4-FFF2-40B4-BE49-F238E27FC236}">
                <a16:creationId xmlns:a16="http://schemas.microsoft.com/office/drawing/2014/main" id="{BF02B6C1-AB21-468E-87A5-5C762CBC3622}"/>
              </a:ext>
            </a:extLst>
          </p:cNvPr>
          <p:cNvCxnSpPr>
            <a:cxnSpLocks/>
            <a:endCxn id="109" idx="3"/>
          </p:cNvCxnSpPr>
          <p:nvPr/>
        </p:nvCxnSpPr>
        <p:spPr>
          <a:xfrm rot="10800000">
            <a:off x="4055728" y="2111662"/>
            <a:ext cx="1911134" cy="772901"/>
          </a:xfrm>
          <a:prstGeom prst="bentConnector3">
            <a:avLst>
              <a:gd name="adj1" fmla="val 83"/>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16" name="肘形连接符 3">
            <a:extLst>
              <a:ext uri="{FF2B5EF4-FFF2-40B4-BE49-F238E27FC236}">
                <a16:creationId xmlns:a16="http://schemas.microsoft.com/office/drawing/2014/main" id="{1AC34498-E30C-4FA2-B601-87A2128B8BA1}"/>
              </a:ext>
            </a:extLst>
          </p:cNvPr>
          <p:cNvCxnSpPr>
            <a:cxnSpLocks/>
            <a:endCxn id="3" idx="1"/>
          </p:cNvCxnSpPr>
          <p:nvPr/>
        </p:nvCxnSpPr>
        <p:spPr>
          <a:xfrm flipV="1">
            <a:off x="7135019" y="2051070"/>
            <a:ext cx="1013303" cy="863628"/>
          </a:xfrm>
          <a:prstGeom prst="bentConnector3">
            <a:avLst>
              <a:gd name="adj1" fmla="val 1169"/>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19" name="肘形连接符 3">
            <a:extLst>
              <a:ext uri="{FF2B5EF4-FFF2-40B4-BE49-F238E27FC236}">
                <a16:creationId xmlns:a16="http://schemas.microsoft.com/office/drawing/2014/main" id="{34B827EF-B67F-40FA-BE68-FB5E36D0EDAE}"/>
              </a:ext>
            </a:extLst>
          </p:cNvPr>
          <p:cNvCxnSpPr>
            <a:cxnSpLocks/>
            <a:endCxn id="7" idx="1"/>
          </p:cNvCxnSpPr>
          <p:nvPr/>
        </p:nvCxnSpPr>
        <p:spPr>
          <a:xfrm>
            <a:off x="7262578" y="3106511"/>
            <a:ext cx="902507" cy="220294"/>
          </a:xfrm>
          <a:prstGeom prst="bentConnector3">
            <a:avLst>
              <a:gd name="adj1" fmla="val 50000"/>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21" name="肘形连接符 3">
            <a:extLst>
              <a:ext uri="{FF2B5EF4-FFF2-40B4-BE49-F238E27FC236}">
                <a16:creationId xmlns:a16="http://schemas.microsoft.com/office/drawing/2014/main" id="{D80C5A9F-3DDA-422A-98B4-EF1C6ECE1917}"/>
              </a:ext>
            </a:extLst>
          </p:cNvPr>
          <p:cNvCxnSpPr>
            <a:cxnSpLocks/>
            <a:endCxn id="5" idx="1"/>
          </p:cNvCxnSpPr>
          <p:nvPr/>
        </p:nvCxnSpPr>
        <p:spPr>
          <a:xfrm rot="16200000" flipH="1">
            <a:off x="6985191" y="3335529"/>
            <a:ext cx="1381594" cy="1052126"/>
          </a:xfrm>
          <a:prstGeom prst="bentConnector2">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23" name="肘形连接符 3">
            <a:extLst>
              <a:ext uri="{FF2B5EF4-FFF2-40B4-BE49-F238E27FC236}">
                <a16:creationId xmlns:a16="http://schemas.microsoft.com/office/drawing/2014/main" id="{BE01F875-0B92-418C-84A6-59DD7D89C7E6}"/>
              </a:ext>
            </a:extLst>
          </p:cNvPr>
          <p:cNvCxnSpPr>
            <a:cxnSpLocks/>
            <a:endCxn id="111" idx="0"/>
          </p:cNvCxnSpPr>
          <p:nvPr/>
        </p:nvCxnSpPr>
        <p:spPr>
          <a:xfrm rot="5400000">
            <a:off x="6362979" y="3990637"/>
            <a:ext cx="1384392" cy="1163952"/>
          </a:xfrm>
          <a:prstGeom prst="bentConnector3">
            <a:avLst>
              <a:gd name="adj1" fmla="val 1963"/>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35" name="肘形连接符 3">
            <a:extLst>
              <a:ext uri="{FF2B5EF4-FFF2-40B4-BE49-F238E27FC236}">
                <a16:creationId xmlns:a16="http://schemas.microsoft.com/office/drawing/2014/main" id="{407831B3-4289-47CD-9A85-7C8A86562FCA}"/>
              </a:ext>
            </a:extLst>
          </p:cNvPr>
          <p:cNvCxnSpPr>
            <a:cxnSpLocks/>
            <a:endCxn id="9" idx="3"/>
          </p:cNvCxnSpPr>
          <p:nvPr/>
        </p:nvCxnSpPr>
        <p:spPr>
          <a:xfrm rot="10800000" flipV="1">
            <a:off x="4191191" y="3455192"/>
            <a:ext cx="2886726" cy="1359190"/>
          </a:xfrm>
          <a:prstGeom prst="bentConnector3">
            <a:avLst>
              <a:gd name="adj1" fmla="val 50000"/>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cxnSp>
        <p:nvCxnSpPr>
          <p:cNvPr id="138" name="肘形连接符 3">
            <a:extLst>
              <a:ext uri="{FF2B5EF4-FFF2-40B4-BE49-F238E27FC236}">
                <a16:creationId xmlns:a16="http://schemas.microsoft.com/office/drawing/2014/main" id="{BE651BBC-408E-4ED9-BF20-D5917352F69C}"/>
              </a:ext>
            </a:extLst>
          </p:cNvPr>
          <p:cNvCxnSpPr>
            <a:cxnSpLocks/>
            <a:endCxn id="11" idx="3"/>
          </p:cNvCxnSpPr>
          <p:nvPr/>
        </p:nvCxnSpPr>
        <p:spPr>
          <a:xfrm rot="10800000" flipV="1">
            <a:off x="4062633" y="3100180"/>
            <a:ext cx="622998" cy="427322"/>
          </a:xfrm>
          <a:prstGeom prst="bentConnector3">
            <a:avLst>
              <a:gd name="adj1" fmla="val 50000"/>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35434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ángulo 1">
            <a:extLst>
              <a:ext uri="{FF2B5EF4-FFF2-40B4-BE49-F238E27FC236}">
                <a16:creationId xmlns:a16="http://schemas.microsoft.com/office/drawing/2014/main" id="{2EEC482C-1A57-4FD2-B7EA-19FE5DFE707B}"/>
              </a:ext>
            </a:extLst>
          </p:cNvPr>
          <p:cNvSpPr/>
          <p:nvPr/>
        </p:nvSpPr>
        <p:spPr>
          <a:xfrm>
            <a:off x="694883" y="912073"/>
            <a:ext cx="6911957" cy="430887"/>
          </a:xfrm>
          <a:prstGeom prst="rect">
            <a:avLst/>
          </a:prstGeom>
        </p:spPr>
        <p:txBody>
          <a:bodyPr wrap="none">
            <a:spAutoFit/>
          </a:bodyPr>
          <a:lstStyle/>
          <a:p>
            <a:pPr>
              <a:defRPr/>
            </a:pPr>
            <a:r>
              <a:rPr lang="en-US" sz="2200" b="1" dirty="0">
                <a:solidFill>
                  <a:prstClr val="black"/>
                </a:solidFill>
                <a:latin typeface="+mj-lt"/>
              </a:rPr>
              <a:t>Phase I Achievement: Recommendations to Key stakeholders </a:t>
            </a:r>
            <a:endParaRPr kumimoji="0" lang="en-GB" sz="2200" i="0" u="none" strike="noStrike" kern="1200" cap="none" spc="0" normalizeH="0" baseline="0" noProof="0" dirty="0">
              <a:ln>
                <a:noFill/>
              </a:ln>
              <a:solidFill>
                <a:prstClr val="black"/>
              </a:solidFill>
              <a:effectLst/>
              <a:uLnTx/>
              <a:uFillTx/>
              <a:latin typeface="+mj-lt"/>
              <a:ea typeface="Helvetica Neue Medium" panose="02000503000000020004" pitchFamily="2" charset="0"/>
              <a:cs typeface="Helvetica Neue Medium" panose="02000503000000020004" pitchFamily="2" charset="0"/>
            </a:endParaRPr>
          </a:p>
        </p:txBody>
      </p:sp>
      <p:cxnSp>
        <p:nvCxnSpPr>
          <p:cNvPr id="21" name="Conector recto 2">
            <a:extLst>
              <a:ext uri="{FF2B5EF4-FFF2-40B4-BE49-F238E27FC236}">
                <a16:creationId xmlns:a16="http://schemas.microsoft.com/office/drawing/2014/main" id="{08766362-2C32-4C19-BD17-D58A3FCEF8DA}"/>
              </a:ext>
            </a:extLst>
          </p:cNvPr>
          <p:cNvCxnSpPr>
            <a:cxnSpLocks/>
          </p:cNvCxnSpPr>
          <p:nvPr/>
        </p:nvCxnSpPr>
        <p:spPr>
          <a:xfrm flipH="1">
            <a:off x="2" y="1116712"/>
            <a:ext cx="694882" cy="0"/>
          </a:xfrm>
          <a:prstGeom prst="line">
            <a:avLst/>
          </a:prstGeom>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D8F742E2-805D-4683-9AFA-03ED585BB56E}"/>
              </a:ext>
            </a:extLst>
          </p:cNvPr>
          <p:cNvSpPr txBox="1"/>
          <p:nvPr/>
        </p:nvSpPr>
        <p:spPr>
          <a:xfrm>
            <a:off x="694883" y="1832160"/>
            <a:ext cx="2307299" cy="646331"/>
          </a:xfrm>
          <a:prstGeom prst="rect">
            <a:avLst/>
          </a:prstGeom>
          <a:noFill/>
        </p:spPr>
        <p:txBody>
          <a:bodyPr wrap="square">
            <a:spAutoFit/>
          </a:bodyPr>
          <a:lstStyle/>
          <a:p>
            <a:pPr algn="l"/>
            <a:r>
              <a:rPr lang="en-GB" b="1" i="0" dirty="0">
                <a:solidFill>
                  <a:srgbClr val="000D17"/>
                </a:solidFill>
                <a:effectLst/>
                <a:latin typeface="var(--primary-font)"/>
              </a:rPr>
              <a:t>Recommendations for Government</a:t>
            </a:r>
          </a:p>
        </p:txBody>
      </p:sp>
      <p:pic>
        <p:nvPicPr>
          <p:cNvPr id="4" name="Picture 3" descr="A picture containing calendar&#10;&#10;Description automatically generated">
            <a:extLst>
              <a:ext uri="{FF2B5EF4-FFF2-40B4-BE49-F238E27FC236}">
                <a16:creationId xmlns:a16="http://schemas.microsoft.com/office/drawing/2014/main" id="{6F4E17FF-168F-4030-A8EA-AC0A5AC6432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313"/>
          <a:stretch/>
        </p:blipFill>
        <p:spPr>
          <a:xfrm>
            <a:off x="3218713" y="1411363"/>
            <a:ext cx="7550030" cy="2808515"/>
          </a:xfrm>
          <a:prstGeom prst="rect">
            <a:avLst/>
          </a:prstGeom>
        </p:spPr>
      </p:pic>
      <p:sp>
        <p:nvSpPr>
          <p:cNvPr id="12" name="TextBox 11">
            <a:extLst>
              <a:ext uri="{FF2B5EF4-FFF2-40B4-BE49-F238E27FC236}">
                <a16:creationId xmlns:a16="http://schemas.microsoft.com/office/drawing/2014/main" id="{380BDA3C-5DE7-4333-932B-D59DB57637BC}"/>
              </a:ext>
            </a:extLst>
          </p:cNvPr>
          <p:cNvSpPr txBox="1"/>
          <p:nvPr/>
        </p:nvSpPr>
        <p:spPr>
          <a:xfrm>
            <a:off x="8421687" y="5077053"/>
            <a:ext cx="2347056" cy="646331"/>
          </a:xfrm>
          <a:prstGeom prst="rect">
            <a:avLst/>
          </a:prstGeom>
          <a:noFill/>
        </p:spPr>
        <p:txBody>
          <a:bodyPr wrap="square">
            <a:spAutoFit/>
          </a:bodyPr>
          <a:lstStyle/>
          <a:p>
            <a:pPr algn="l"/>
            <a:r>
              <a:rPr lang="en-GB" b="1" i="0" dirty="0">
                <a:solidFill>
                  <a:srgbClr val="000D17"/>
                </a:solidFill>
                <a:effectLst/>
                <a:latin typeface="var(--primary-font)"/>
              </a:rPr>
              <a:t>Recommendations for Industries</a:t>
            </a:r>
          </a:p>
        </p:txBody>
      </p:sp>
      <p:pic>
        <p:nvPicPr>
          <p:cNvPr id="9" name="Picture 8" descr="A picture containing calendar&#10;&#10;Description automatically generated">
            <a:extLst>
              <a:ext uri="{FF2B5EF4-FFF2-40B4-BE49-F238E27FC236}">
                <a16:creationId xmlns:a16="http://schemas.microsoft.com/office/drawing/2014/main" id="{38350988-1242-49F7-BD37-576EC44005D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8288" y="4100602"/>
            <a:ext cx="7669533" cy="2692069"/>
          </a:xfrm>
          <a:prstGeom prst="rect">
            <a:avLst/>
          </a:prstGeom>
        </p:spPr>
      </p:pic>
    </p:spTree>
    <p:extLst>
      <p:ext uri="{BB962C8B-B14F-4D97-AF65-F5344CB8AC3E}">
        <p14:creationId xmlns:p14="http://schemas.microsoft.com/office/powerpoint/2010/main" val="222321618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H" val="20160403161633"/>
  <p:tag name="MH_LIBRARY" val="CONTENTS"/>
  <p:tag name="MH_TYPE" val="ENTRY"/>
  <p:tag name="ID" val="547141"/>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60403161633"/>
  <p:tag name="MH_LIBRARY" val="CONTENTS"/>
  <p:tag name="MH_TYPE" val="ENTRY"/>
  <p:tag name="ID" val="547141"/>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403161633"/>
  <p:tag name="MH_LIBRARY" val="CONTENTS"/>
  <p:tag name="MH_TYPE" val="ENTRY"/>
  <p:tag name="ID" val="547141"/>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403161633"/>
  <p:tag name="MH_LIBRARY" val="CONTENTS"/>
  <p:tag name="MH_TYPE" val="ENTRY"/>
  <p:tag name="ID" val="547141"/>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403161633"/>
  <p:tag name="MH_LIBRARY" val="CONTENTS"/>
  <p:tag name="MH_TYPE" val="ENTRY"/>
  <p:tag name="ID" val="547141"/>
  <p:tag name="MH_ORDER" val="1"/>
</p:tagLst>
</file>

<file path=ppt/theme/theme1.xml><?xml version="1.0" encoding="utf-8"?>
<a:theme xmlns:a="http://schemas.openxmlformats.org/drawingml/2006/main" name="Forum Master Theme">
  <a:themeElements>
    <a:clrScheme name="Rorum Palette">
      <a:dk1>
        <a:srgbClr val="000000"/>
      </a:dk1>
      <a:lt1>
        <a:srgbClr val="FFFFFF"/>
      </a:lt1>
      <a:dk2>
        <a:srgbClr val="A1AABD"/>
      </a:dk2>
      <a:lt2>
        <a:srgbClr val="808083"/>
      </a:lt2>
      <a:accent1>
        <a:srgbClr val="89B5C8"/>
      </a:accent1>
      <a:accent2>
        <a:srgbClr val="C6BE98"/>
      </a:accent2>
      <a:accent3>
        <a:srgbClr val="8D96BF"/>
      </a:accent3>
      <a:accent4>
        <a:srgbClr val="9FB69D"/>
      </a:accent4>
      <a:accent5>
        <a:srgbClr val="C6B2AD"/>
      </a:accent5>
      <a:accent6>
        <a:srgbClr val="A59FC1"/>
      </a:accent6>
      <a:hlink>
        <a:srgbClr val="0070C0"/>
      </a:hlink>
      <a:folHlink>
        <a:srgbClr val="A1AABD"/>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11098</TotalTime>
  <Words>1471</Words>
  <Application>Microsoft Office PowerPoint</Application>
  <PresentationFormat>Widescreen</PresentationFormat>
  <Paragraphs>193</Paragraphs>
  <Slides>18</Slides>
  <Notes>5</Notes>
  <HiddenSlides>0</HiddenSlides>
  <MMClips>0</MMClips>
  <ScaleCrop>false</ScaleCrop>
  <HeadingPairs>
    <vt:vector size="6" baseType="variant">
      <vt:variant>
        <vt:lpstr>Fonts Used</vt:lpstr>
      </vt:variant>
      <vt:variant>
        <vt:i4>17</vt:i4>
      </vt:variant>
      <vt:variant>
        <vt:lpstr>Theme</vt:lpstr>
      </vt:variant>
      <vt:variant>
        <vt:i4>2</vt:i4>
      </vt:variant>
      <vt:variant>
        <vt:lpstr>Slide Titles</vt:lpstr>
      </vt:variant>
      <vt:variant>
        <vt:i4>18</vt:i4>
      </vt:variant>
    </vt:vector>
  </HeadingPairs>
  <TitlesOfParts>
    <vt:vector size="37" baseType="lpstr">
      <vt:lpstr>等线 Light</vt:lpstr>
      <vt:lpstr>Gill Sans</vt:lpstr>
      <vt:lpstr>Helvetica Neue</vt:lpstr>
      <vt:lpstr>Helvetica Neue Light</vt:lpstr>
      <vt:lpstr>Helvetica Neue Medium</vt:lpstr>
      <vt:lpstr>Helvetica Neue Thin</vt:lpstr>
      <vt:lpstr>HelveticaNeueLT Std Med</vt:lpstr>
      <vt:lpstr>微软雅黑</vt:lpstr>
      <vt:lpstr>var(--primary-font)</vt:lpstr>
      <vt:lpstr>Arial</vt:lpstr>
      <vt:lpstr>Calibri</vt:lpstr>
      <vt:lpstr>Calibri Light</vt:lpstr>
      <vt:lpstr>HelveticaNeueLT Pro 45 Lt</vt:lpstr>
      <vt:lpstr>HelveticaNeueLT Pro 55 Roman</vt:lpstr>
      <vt:lpstr>HelveticaNeueLTPro-Lt</vt:lpstr>
      <vt:lpstr>HelveticaNeueLTPro-Md</vt:lpstr>
      <vt:lpstr>Wingdings</vt:lpstr>
      <vt:lpstr>Forum Master Theme</vt:lpstr>
      <vt:lpstr>Tema de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FMS</dc:subject>
  <dc:creator>Goldhawk, Craig</dc:creator>
  <cp:lastModifiedBy>Yamin Xu</cp:lastModifiedBy>
  <cp:revision>6333</cp:revision>
  <cp:lastPrinted>2019-01-22T06:45:00Z</cp:lastPrinted>
  <dcterms:created xsi:type="dcterms:W3CDTF">2018-12-17T10:54:00Z</dcterms:created>
  <dcterms:modified xsi:type="dcterms:W3CDTF">2022-06-13T02:01:54Z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C6A5AD1B52CA4BA991E54FED14CD029A</vt:lpwstr>
  </property>
  <property fmtid="{D5CDD505-2E9C-101B-9397-08002B2CF9AE}" pid="3" name="KSOProductBuildVer">
    <vt:lpwstr>2052-11.1.0.11579</vt:lpwstr>
  </property>
</Properties>
</file>