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9" r:id="rId5"/>
    <p:sldId id="295" r:id="rId6"/>
    <p:sldId id="291" r:id="rId7"/>
    <p:sldId id="258" r:id="rId8"/>
    <p:sldId id="290" r:id="rId9"/>
    <p:sldId id="292" r:id="rId10"/>
    <p:sldId id="296" r:id="rId11"/>
    <p:sldId id="297" r:id="rId12"/>
    <p:sldId id="298" r:id="rId13"/>
    <p:sldId id="294" r:id="rId14"/>
    <p:sldId id="29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0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D6948-F774-C338-49EF-446CAC5092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CAE94C-7BB2-A103-BB1E-870ED611D1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043F1-EA6B-6CF7-CFA2-B519491F9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AEE08C-1F8F-AF09-C3F1-9D660BEDC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27982-5AB7-2EA6-4D2B-8164CBFF8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08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F1DB8-EC25-C9AC-6233-DBB1B63CE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734"/>
            <a:ext cx="10515600" cy="100647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542A5E-FCB4-2005-5A76-264C481CC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7977"/>
            <a:ext cx="10515600" cy="4325815"/>
          </a:xfrm>
        </p:spPr>
        <p:txBody>
          <a:bodyPr/>
          <a:lstStyle>
            <a:lvl1pPr marL="0" indent="0">
              <a:buNone/>
              <a:defRPr sz="2400">
                <a:solidFill>
                  <a:srgbClr val="44546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AD0E1-085A-91CF-441F-E9515ED96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FAA71-6D88-5FA2-0D9A-6FB12048B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D5F572-C42B-1B2A-0EFF-DD8E45A94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801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31583-2269-4CEB-73C0-84413C4B1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0E8767-5ACB-414D-0FDD-2515AE2ABC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7E5D1F-D1D5-DD6C-3BF1-71C7E2001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36CC4-69EE-7623-F4A8-588B84D1D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38148-B3A5-2D51-74E5-49E46F9DA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86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953EA-42F6-2A9A-39BC-139F9860D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EBACE-D62E-D464-417F-F9309DD340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1F6072-F9D7-713D-4CA6-D62C497A7D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D1CA23-20E8-109F-A982-3691775AC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F14E32-E2AD-D8B2-5991-905C7101D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80AD34-882F-6D3C-D589-70BB80023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54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94491-A78D-2F4D-1498-0A49F3EAD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C348D-CCFE-B692-9C0F-8E9403E5FF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A25EE3-EC83-B828-595C-E4494BF88E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664FDA-0F33-2006-70B8-30B333D8FA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5B1D89-BF69-28FF-841B-B36B3163AF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FB63E9-78BA-DC83-0C5F-9567082E6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944357-0850-5F0B-A0B8-8A2B25FAA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0B5B3C-2AAC-224A-BBB3-66275A12D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60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1FE7C-2D27-A0A1-6AE9-B23DFE860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E0F692-5B01-4C1A-9B7C-DB69109A2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C130BE-2591-CEAD-09C0-0AAA4ECE8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B6FA4F-19A2-B93B-32DA-707595575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820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EE6CEF-47B3-08FA-500B-17C31E94D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A944A9-221C-D22D-928D-A19390354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3A855B-1E60-1121-28AE-1A40BEDC4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4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FB433-E881-A2A4-DC63-52CA7695A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78FD62-A5DC-9585-36AB-8209BCD93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69772E-D293-C8C3-1C52-DBBA4A02C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0CFF2D-9E2C-789E-6EE8-DBA487760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DB930-7A16-5355-D90D-A1C88CF49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05781F-044D-E9B0-FE69-7DE15AFF5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384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A6B59-DF13-3BBF-2268-DD3AAE44C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901031-28AC-BC90-891E-28A6E91BD8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D0FAF-346E-4E56-F10B-50FCBDE867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28612F-E22B-9B03-01DA-E9464375A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F3C12B-3630-1F31-231E-AF5D5EE79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D77B38-0C43-8305-5820-C12B765A6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44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8F2A6-04E5-93CA-6013-5C8E95EB7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94A844-EAE0-C251-3768-496D7862A0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A6A16-9A6C-988A-D4DB-8BD42A03E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C1B6B-F0D0-CF45-6D4B-4D0237603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854BA-2C7B-5088-C9ED-F19D682A1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015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EA6950-6898-EBBF-C89B-816081D549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34B1CD-F17A-F62F-B791-E7C8AB96BB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B9BB49-BBE5-06FC-C779-AA0663988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234-D4BE-6163-1AF1-D3B55F074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29101-49E6-CBF5-7947-D291FF18A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137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FBADBD-CCE9-3DDF-14FF-3CC00BB09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86DC7-1F3E-99CE-6459-6938B0FEB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lvl="2" indent="0" algn="l" defTabSz="914378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</a:pPr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5710F-2123-5A16-3AF8-1D5141CA78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5/9/2023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35F6EF-E914-2183-2D1E-8F7CDE846F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375D7C-EA20-6A02-6E15-DBB29A8509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588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lang="en-US" sz="4400" b="1" kern="1200" dirty="0" smtClean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47675" indent="-227013" algn="l" defTabSz="914378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Calibri" panose="020F0502020204030204" pitchFamily="34" charset="0"/>
        <a:buChar char="›"/>
        <a:defRPr sz="2400" kern="1200">
          <a:solidFill>
            <a:srgbClr val="44546A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2400" kern="1200" dirty="0">
          <a:solidFill>
            <a:srgbClr val="44546A"/>
          </a:solidFill>
          <a:latin typeface="Arial"/>
          <a:ea typeface="+mn-ea"/>
          <a:cs typeface="Calibri" panose="020F0502020204030204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4546A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4546A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jon.wade@interoperate.co.uk" TargetMode="External"/><Relationship Id="rId2" Type="http://schemas.openxmlformats.org/officeDocument/2006/relationships/hyperlink" Target="mailto:Andy@whitewillow.bi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01E8539-CF01-F86B-FCD3-A11E6C1E83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Digital Twins for local roads: Building blocks</a:t>
            </a:r>
            <a:br>
              <a:rPr lang="en-GB" sz="2800" b="1" dirty="0">
                <a:solidFill>
                  <a:schemeClr val="bg1"/>
                </a:solidFill>
              </a:rPr>
            </a:br>
            <a:br>
              <a:rPr lang="en-GB" sz="2800" b="1" dirty="0">
                <a:solidFill>
                  <a:schemeClr val="bg1"/>
                </a:solidFill>
              </a:rPr>
            </a:br>
            <a:r>
              <a:rPr lang="en-GB" sz="5400" b="1" dirty="0">
                <a:solidFill>
                  <a:schemeClr val="bg1"/>
                </a:solidFill>
              </a:rPr>
              <a:t>Digital Controller Interface Specification (DCIS)</a:t>
            </a:r>
            <a:endParaRPr lang="en-GB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8E4153C-1C2F-424B-67FF-27F6DB6A7B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Andy Graham and Jon Wade</a:t>
            </a:r>
          </a:p>
        </p:txBody>
      </p:sp>
    </p:spTree>
    <p:extLst>
      <p:ext uri="{BB962C8B-B14F-4D97-AF65-F5344CB8AC3E}">
        <p14:creationId xmlns:p14="http://schemas.microsoft.com/office/powerpoint/2010/main" val="1766155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6D40E-FFEA-6AE9-9291-EA1521B4B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About TTF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C7BB6-BCF5-999D-FF07-0015EF9CDF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Tx/>
              <a:buChar char="-"/>
            </a:pPr>
            <a:r>
              <a:rPr lang="en-GB" dirty="0"/>
              <a:t>DfT and Innovate UK funded </a:t>
            </a:r>
          </a:p>
          <a:p>
            <a:pPr marL="342900" indent="-342900">
              <a:buFontTx/>
              <a:buChar char="-"/>
            </a:pPr>
            <a:r>
              <a:rPr lang="en-GB" dirty="0"/>
              <a:t>Focus on local roads </a:t>
            </a:r>
          </a:p>
          <a:p>
            <a:pPr marL="790575" lvl="1" indent="-342900">
              <a:buFontTx/>
              <a:buChar char="-"/>
            </a:pPr>
            <a:r>
              <a:rPr lang="en-GB" dirty="0"/>
              <a:t>97% by length</a:t>
            </a:r>
          </a:p>
          <a:p>
            <a:pPr marL="342900" indent="-342900">
              <a:buFontTx/>
              <a:buChar char="-"/>
            </a:pPr>
            <a:r>
              <a:rPr lang="en-GB" dirty="0"/>
              <a:t>Helping local authorities with technology </a:t>
            </a:r>
          </a:p>
          <a:p>
            <a:pPr marL="342900" indent="-342900">
              <a:buFontTx/>
              <a:buChar char="-"/>
            </a:pPr>
            <a:r>
              <a:rPr lang="en-GB" dirty="0"/>
              <a:t>Get ready for digital future</a:t>
            </a:r>
          </a:p>
        </p:txBody>
      </p:sp>
    </p:spTree>
    <p:extLst>
      <p:ext uri="{BB962C8B-B14F-4D97-AF65-F5344CB8AC3E}">
        <p14:creationId xmlns:p14="http://schemas.microsoft.com/office/powerpoint/2010/main" val="3723091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316DB-2003-679C-1236-87907882C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713" y="127734"/>
            <a:ext cx="10515600" cy="1006474"/>
          </a:xfrm>
        </p:spPr>
        <p:txBody>
          <a:bodyPr/>
          <a:lstStyle/>
          <a:p>
            <a:r>
              <a:rPr lang="en-GB" dirty="0"/>
              <a:t>About signal controllers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3CD57-9E3D-627D-A34C-5DD6C6179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4208"/>
            <a:ext cx="10515600" cy="432581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Grey boxes at side of the road ( “on the edge”)</a:t>
            </a:r>
          </a:p>
          <a:p>
            <a:r>
              <a:rPr lang="en-GB" dirty="0"/>
              <a:t>Stop traffic signals doing dangerous things</a:t>
            </a:r>
          </a:p>
          <a:p>
            <a:pPr marL="790575" lvl="1" indent="-342900"/>
            <a:r>
              <a:rPr lang="en-GB" dirty="0"/>
              <a:t>Which stages and phases run when, what are the gaps… </a:t>
            </a:r>
          </a:p>
          <a:p>
            <a:pPr marL="790575" lvl="1" indent="-342900"/>
            <a:r>
              <a:rPr lang="en-GB" dirty="0"/>
              <a:t>The Italian Job cannot  happen in the UK</a:t>
            </a:r>
          </a:p>
          <a:p>
            <a:r>
              <a:rPr lang="en-GB" dirty="0"/>
              <a:t>Manage capacity and safety</a:t>
            </a:r>
          </a:p>
          <a:p>
            <a:pPr marL="790575" lvl="1" indent="-342900"/>
            <a:r>
              <a:rPr lang="en-GB" dirty="0"/>
              <a:t>How detectors in the road / pedestrian buttons change signals</a:t>
            </a:r>
          </a:p>
          <a:p>
            <a:r>
              <a:rPr lang="en-GB" dirty="0"/>
              <a:t>Can have complicated logic </a:t>
            </a:r>
          </a:p>
          <a:p>
            <a:pPr marL="790575" lvl="1" indent="-342900"/>
            <a:r>
              <a:rPr lang="en-GB" dirty="0"/>
              <a:t>Trams, signalised roundabouts etc</a:t>
            </a:r>
          </a:p>
          <a:p>
            <a:r>
              <a:rPr lang="en-GB" dirty="0"/>
              <a:t>The way they work is output as a </a:t>
            </a:r>
            <a:r>
              <a:rPr lang="en-GB" b="1" dirty="0"/>
              <a:t>paper form, or spreadsheet copy</a:t>
            </a:r>
          </a:p>
          <a:p>
            <a:r>
              <a:rPr lang="en-GB" dirty="0"/>
              <a:t>Fundamental to CAVs, future mobility etc. We know what signals are doing - a “digital twin” of a controller others can access</a:t>
            </a:r>
          </a:p>
          <a:p>
            <a:pPr marL="342900" indent="-342900">
              <a:buFontTx/>
              <a:buChar char="-"/>
            </a:pPr>
            <a:endParaRPr lang="en-GB" dirty="0"/>
          </a:p>
          <a:p>
            <a:pPr marL="790575" lvl="1" indent="-342900">
              <a:buFontTx/>
              <a:buChar char="-"/>
            </a:pPr>
            <a:endParaRPr lang="en-GB" dirty="0"/>
          </a:p>
          <a:p>
            <a:pPr marL="790575" lvl="1" indent="-342900">
              <a:buFontTx/>
              <a:buChar char="-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8BBCFF-38EA-5651-9092-3CE5BF0E5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1140" y="847288"/>
            <a:ext cx="2736912" cy="200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542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CD4397-FC5E-5A32-237B-8F3BA61A8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713" y="887627"/>
            <a:ext cx="9277350" cy="3343275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B8C1033-8FB1-0B8C-EA93-A48DDEB27236}"/>
              </a:ext>
            </a:extLst>
          </p:cNvPr>
          <p:cNvSpPr txBox="1">
            <a:spLocks/>
          </p:cNvSpPr>
          <p:nvPr/>
        </p:nvSpPr>
        <p:spPr>
          <a:xfrm>
            <a:off x="917713" y="127734"/>
            <a:ext cx="10515600" cy="1006474"/>
          </a:xfrm>
          <a:prstGeom prst="rect">
            <a:avLst/>
          </a:prstGeom>
        </p:spPr>
        <p:txBody>
          <a:bodyPr/>
          <a:lstStyle>
            <a:lvl1pPr algn="l" defTabSz="91437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About signal controllers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236279-B327-7BDC-F0DC-EF68EA91E6AB}"/>
              </a:ext>
            </a:extLst>
          </p:cNvPr>
          <p:cNvSpPr txBox="1"/>
          <p:nvPr/>
        </p:nvSpPr>
        <p:spPr>
          <a:xfrm>
            <a:off x="1739348" y="4298735"/>
            <a:ext cx="6182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44546A"/>
                </a:solidFill>
              </a:rPr>
              <a:t>Typical Controller Stage/Phase Diagram</a:t>
            </a:r>
          </a:p>
        </p:txBody>
      </p:sp>
    </p:spTree>
    <p:extLst>
      <p:ext uri="{BB962C8B-B14F-4D97-AF65-F5344CB8AC3E}">
        <p14:creationId xmlns:p14="http://schemas.microsoft.com/office/powerpoint/2010/main" val="321926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0CEC67B-5270-6685-7358-A297914CC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86"/>
            <a:ext cx="10515600" cy="1006474"/>
          </a:xfrm>
        </p:spPr>
        <p:txBody>
          <a:bodyPr/>
          <a:lstStyle/>
          <a:p>
            <a:r>
              <a:rPr lang="en-GB" dirty="0"/>
              <a:t>The role of DCIS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5D396-1B02-E3F7-E508-D57DE99898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08229"/>
            <a:ext cx="10515600" cy="4776954"/>
          </a:xfrm>
        </p:spPr>
        <p:txBody>
          <a:bodyPr>
            <a:normAutofit/>
          </a:bodyPr>
          <a:lstStyle/>
          <a:p>
            <a:r>
              <a:rPr lang="en-GB" sz="2200" dirty="0"/>
              <a:t>Digital Controller Interface Specification (DCIS)</a:t>
            </a:r>
          </a:p>
          <a:p>
            <a:pPr lvl="1"/>
            <a:r>
              <a:rPr lang="en-GB" sz="2200" dirty="0"/>
              <a:t>Many potential use cases, but all improving data connectivity in traffic management</a:t>
            </a:r>
          </a:p>
          <a:p>
            <a:r>
              <a:rPr lang="en-GB" sz="2200" dirty="0"/>
              <a:t>Digital twins offer improvements, but there are key requirements</a:t>
            </a:r>
          </a:p>
          <a:p>
            <a:pPr lvl="1"/>
            <a:r>
              <a:rPr lang="en-GB" sz="2200" dirty="0"/>
              <a:t>A digital base model of the controller </a:t>
            </a:r>
          </a:p>
          <a:p>
            <a:pPr lvl="1"/>
            <a:r>
              <a:rPr lang="en-GB" sz="2200" dirty="0"/>
              <a:t>A coherent, standardised means of identifying relevant elements (cf NaPTAN for public transport) – i.e. a numbering scheme for traffic signals </a:t>
            </a:r>
          </a:p>
          <a:p>
            <a:pPr lvl="1"/>
            <a:r>
              <a:rPr lang="en-GB" sz="2200" dirty="0"/>
              <a:t>Linking to other digital twins..</a:t>
            </a:r>
          </a:p>
          <a:p>
            <a:pPr lvl="2"/>
            <a:r>
              <a:rPr lang="en-GB" sz="2200" dirty="0"/>
              <a:t>Of the roads that feed traffic into junctions</a:t>
            </a:r>
          </a:p>
          <a:p>
            <a:pPr lvl="2"/>
            <a:r>
              <a:rPr lang="en-GB" sz="2200" dirty="0"/>
              <a:t>Of the utilities below </a:t>
            </a:r>
          </a:p>
          <a:p>
            <a:pPr lvl="2"/>
            <a:r>
              <a:rPr lang="en-GB" sz="2200" dirty="0"/>
              <a:t>Of the power and comms networks we connect to </a:t>
            </a:r>
          </a:p>
          <a:p>
            <a:pPr lvl="2"/>
            <a:r>
              <a:rPr lang="en-GB" sz="2200" dirty="0"/>
              <a:t>Of the rules of the road (Digital Traffic Regulation Orders)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273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CBC7F-240E-9663-9757-37C0F590B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843" y="1"/>
            <a:ext cx="10515600" cy="665922"/>
          </a:xfrm>
        </p:spPr>
        <p:txBody>
          <a:bodyPr>
            <a:normAutofit/>
          </a:bodyPr>
          <a:lstStyle/>
          <a:p>
            <a:r>
              <a:rPr lang="en-GB" sz="3200" dirty="0"/>
              <a:t>Proposed 4 Step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6BFD6D-89B3-0A74-CE6A-4CD52617F2FC}"/>
              </a:ext>
            </a:extLst>
          </p:cNvPr>
          <p:cNvSpPr txBox="1"/>
          <p:nvPr/>
        </p:nvSpPr>
        <p:spPr>
          <a:xfrm>
            <a:off x="2166730" y="2286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C8BD52-3EB5-76FF-AB07-20FADD783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0610" y="751520"/>
            <a:ext cx="7511773" cy="50452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498D891-16C0-B792-4892-8EA9CA1722FB}"/>
              </a:ext>
            </a:extLst>
          </p:cNvPr>
          <p:cNvSpPr txBox="1"/>
          <p:nvPr/>
        </p:nvSpPr>
        <p:spPr>
          <a:xfrm>
            <a:off x="569843" y="751520"/>
            <a:ext cx="28227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Intersection Summary Document</a:t>
            </a:r>
          </a:p>
          <a:p>
            <a:endParaRPr lang="en-US" dirty="0"/>
          </a:p>
          <a:p>
            <a:r>
              <a:rPr lang="en-US" dirty="0"/>
              <a:t>2. Intersection Diagrams</a:t>
            </a:r>
          </a:p>
          <a:p>
            <a:pPr marL="342900" indent="-342900">
              <a:buAutoNum type="arabicPeriod"/>
            </a:pPr>
            <a:endParaRPr lang="en-US" dirty="0"/>
          </a:p>
          <a:p>
            <a:r>
              <a:rPr lang="en-US" dirty="0"/>
              <a:t>3. Intersection Definition Documents</a:t>
            </a:r>
          </a:p>
          <a:p>
            <a:endParaRPr lang="en-US" dirty="0"/>
          </a:p>
          <a:p>
            <a:r>
              <a:rPr lang="en-US" dirty="0"/>
              <a:t>4. Controller Configuration Documents</a:t>
            </a:r>
          </a:p>
        </p:txBody>
      </p:sp>
    </p:spTree>
    <p:extLst>
      <p:ext uri="{BB962C8B-B14F-4D97-AF65-F5344CB8AC3E}">
        <p14:creationId xmlns:p14="http://schemas.microsoft.com/office/powerpoint/2010/main" val="3802380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A2F9CF80-4028-187F-B706-E78C27E3D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23" y="114050"/>
            <a:ext cx="7552777" cy="56691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03AEDD-C304-6572-FC50-09C60CEF3A7D}"/>
              </a:ext>
            </a:extLst>
          </p:cNvPr>
          <p:cNvSpPr txBox="1"/>
          <p:nvPr/>
        </p:nvSpPr>
        <p:spPr>
          <a:xfrm>
            <a:off x="8133522" y="1347868"/>
            <a:ext cx="398227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aim of the DCIS project is to create a specification for how </a:t>
            </a:r>
            <a:r>
              <a:rPr lang="en-US" dirty="0" err="1"/>
              <a:t>signalised</a:t>
            </a:r>
            <a:r>
              <a:rPr lang="en-US" dirty="0"/>
              <a:t> intersections are:</a:t>
            </a:r>
          </a:p>
          <a:p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Identified</a:t>
            </a:r>
            <a:r>
              <a:rPr lang="en-US" dirty="0"/>
              <a:t> – numbered with a nationally unique “</a:t>
            </a:r>
            <a:r>
              <a:rPr lang="en-US" dirty="0" err="1"/>
              <a:t>IntersectionID</a:t>
            </a:r>
            <a:r>
              <a:rPr lang="en-US" dirty="0"/>
              <a:t>”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Defined</a:t>
            </a:r>
            <a:r>
              <a:rPr lang="en-US" dirty="0"/>
              <a:t> - in terms of their lane geometry and turning logic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Controlled</a:t>
            </a:r>
            <a:r>
              <a:rPr lang="en-US" dirty="0"/>
              <a:t> - by traffic signals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r>
              <a:rPr lang="en-US" dirty="0"/>
              <a:t>Ensuring that other international, national and automotive standards are also being upheld.</a:t>
            </a:r>
          </a:p>
        </p:txBody>
      </p:sp>
    </p:spTree>
    <p:extLst>
      <p:ext uri="{BB962C8B-B14F-4D97-AF65-F5344CB8AC3E}">
        <p14:creationId xmlns:p14="http://schemas.microsoft.com/office/powerpoint/2010/main" val="2556350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3B51F-2684-E68A-88F3-FC4830961CDB}"/>
              </a:ext>
            </a:extLst>
          </p:cNvPr>
          <p:cNvSpPr txBox="1">
            <a:spLocks/>
          </p:cNvSpPr>
          <p:nvPr/>
        </p:nvSpPr>
        <p:spPr>
          <a:xfrm>
            <a:off x="281608" y="139149"/>
            <a:ext cx="10515600" cy="66592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37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Intersection Identification</a:t>
            </a:r>
          </a:p>
        </p:txBody>
      </p:sp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8BD256DD-4C3F-9D07-84C9-B06C54B95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08" y="1320626"/>
            <a:ext cx="11480800" cy="4216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52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05D86-0FF9-8D14-F60C-34C192EEBDEE}"/>
              </a:ext>
            </a:extLst>
          </p:cNvPr>
          <p:cNvSpPr txBox="1">
            <a:spLocks/>
          </p:cNvSpPr>
          <p:nvPr/>
        </p:nvSpPr>
        <p:spPr>
          <a:xfrm>
            <a:off x="281608" y="139149"/>
            <a:ext cx="10515600" cy="66592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378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/>
              <a:t>Intersection Geometry</a:t>
            </a:r>
            <a:endParaRPr lang="en-GB" sz="3200" dirty="0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23ECE6AC-F14C-F989-CBD1-F2CBE6A51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650" y="342900"/>
            <a:ext cx="5219700" cy="5207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EBF5A5-BFEC-E5DC-0D18-66B441E44019}"/>
              </a:ext>
            </a:extLst>
          </p:cNvPr>
          <p:cNvSpPr txBox="1"/>
          <p:nvPr/>
        </p:nvSpPr>
        <p:spPr>
          <a:xfrm>
            <a:off x="281608" y="961492"/>
            <a:ext cx="476029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CEN/ISO TS19091 defines the MAPEM message standard defines how an intersection should be defined in terms of its lane geometry, and the permitted connections between lanes.</a:t>
            </a:r>
          </a:p>
          <a:p>
            <a:endParaRPr lang="en-US" dirty="0"/>
          </a:p>
          <a:p>
            <a:r>
              <a:rPr lang="en-US" dirty="0"/>
              <a:t>The way that lanes are defined (as nodes offset from a </a:t>
            </a:r>
            <a:r>
              <a:rPr lang="en-US" dirty="0" err="1"/>
              <a:t>refPoint</a:t>
            </a:r>
            <a:r>
              <a:rPr lang="en-US" dirty="0"/>
              <a:t> in MAPEM is relatively complex requiring </a:t>
            </a:r>
            <a:r>
              <a:rPr lang="en-US" dirty="0" err="1"/>
              <a:t>specialised</a:t>
            </a:r>
            <a:r>
              <a:rPr lang="en-US" dirty="0"/>
              <a:t> software.</a:t>
            </a:r>
          </a:p>
          <a:p>
            <a:endParaRPr lang="en-US" dirty="0"/>
          </a:p>
          <a:p>
            <a:r>
              <a:rPr lang="en-US" dirty="0"/>
              <a:t>We can see a potential need for a MAPEM “lite” which would allow the definition of the intersection lane elements but without the need for accurate lane geometry.</a:t>
            </a:r>
          </a:p>
        </p:txBody>
      </p:sp>
    </p:spTree>
    <p:extLst>
      <p:ext uri="{BB962C8B-B14F-4D97-AF65-F5344CB8AC3E}">
        <p14:creationId xmlns:p14="http://schemas.microsoft.com/office/powerpoint/2010/main" val="461351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37CE2-0291-9155-032F-4222D3381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what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B7DB6-D5E0-C0B8-E051-14ED8A046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989901"/>
            <a:ext cx="10973499" cy="4733891"/>
          </a:xfrm>
        </p:spPr>
        <p:txBody>
          <a:bodyPr>
            <a:normAutofit fontScale="32500" lnSpcReduction="20000"/>
          </a:bodyPr>
          <a:lstStyle/>
          <a:p>
            <a:r>
              <a:rPr lang="en-GB" sz="5600" i="1" dirty="0"/>
              <a:t>The benefits from DCIS </a:t>
            </a:r>
            <a:r>
              <a:rPr lang="en-GB" sz="5600" dirty="0"/>
              <a:t>are:</a:t>
            </a:r>
          </a:p>
          <a:p>
            <a:r>
              <a:rPr lang="en-GB" sz="5600" dirty="0"/>
              <a:t>•	Integrating with other digital twins to produce a full model of the road network and what is below it</a:t>
            </a:r>
          </a:p>
          <a:p>
            <a:r>
              <a:rPr lang="en-GB" sz="5600" dirty="0"/>
              <a:t>•	Making it easier and cheaper to model junctions, both in real time and for planning/ development control/ new schemes</a:t>
            </a:r>
          </a:p>
          <a:p>
            <a:r>
              <a:rPr lang="en-GB" sz="5600" dirty="0"/>
              <a:t>•	Allowing sat nav suppliers, connected and later AVs to access digital data on how signals work rather than a PDF</a:t>
            </a:r>
          </a:p>
          <a:p>
            <a:r>
              <a:rPr lang="en-GB" sz="5600" dirty="0"/>
              <a:t>•	Enabling new services by providing basic data to enable data feeds</a:t>
            </a:r>
          </a:p>
          <a:p>
            <a:r>
              <a:rPr lang="en-GB" sz="5600" dirty="0"/>
              <a:t>•	Making it easier to plan utility works using a digital twin of the junction (ie not dig up our sensors)</a:t>
            </a:r>
          </a:p>
          <a:p>
            <a:r>
              <a:rPr lang="en-GB" sz="5600" dirty="0"/>
              <a:t>•	Improving asset management of signals, and reducing costs for signal development and refresh</a:t>
            </a:r>
          </a:p>
          <a:p>
            <a:r>
              <a:rPr lang="en-GB" sz="5600" dirty="0"/>
              <a:t>•	Allow cheaper and easier record keeping of junctions  and portable signals</a:t>
            </a:r>
          </a:p>
          <a:p>
            <a:endParaRPr lang="en-GB" sz="5600" dirty="0"/>
          </a:p>
          <a:p>
            <a:r>
              <a:rPr lang="en-GB" sz="5600" dirty="0"/>
              <a:t> </a:t>
            </a:r>
          </a:p>
          <a:p>
            <a:r>
              <a:rPr lang="en-GB" sz="5600" dirty="0"/>
              <a:t> And many other benefits of </a:t>
            </a:r>
            <a:r>
              <a:rPr lang="en-GB" sz="5600" b="1" dirty="0"/>
              <a:t>starting the digitalisation of signals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578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E0348-56D6-346A-7F16-26BBC48E7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0B753-EBEF-5825-03B1-03D54E38DE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Andy@whitewillow.biz</a:t>
            </a:r>
            <a:endParaRPr lang="en-GB" dirty="0"/>
          </a:p>
          <a:p>
            <a:r>
              <a:rPr lang="en-GB" dirty="0">
                <a:hlinkClick r:id="rId3"/>
              </a:rPr>
              <a:t>jon.wade@interoperate.co.uk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697347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B6E40AA8C14C4C8721679A7724A566" ma:contentTypeVersion="16" ma:contentTypeDescription="Create a new document." ma:contentTypeScope="" ma:versionID="59c8057ebf3eee89b376e7e896a53c63">
  <xsd:schema xmlns:xsd="http://www.w3.org/2001/XMLSchema" xmlns:xs="http://www.w3.org/2001/XMLSchema" xmlns:p="http://schemas.microsoft.com/office/2006/metadata/properties" xmlns:ns2="bc8b6b98-6c07-4704-a141-12472e1e7dbe" xmlns:ns3="7a8fcb34-ca7b-48a9-9c94-04f5a1bb7ef6" targetNamespace="http://schemas.microsoft.com/office/2006/metadata/properties" ma:root="true" ma:fieldsID="cf3c262a29bd1877893d5c541bc1c056" ns2:_="" ns3:_="">
    <xsd:import namespace="bc8b6b98-6c07-4704-a141-12472e1e7dbe"/>
    <xsd:import namespace="7a8fcb34-ca7b-48a9-9c94-04f5a1bb7e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8b6b98-6c07-4704-a141-12472e1e7d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381cafd-fc2b-4d13-ab31-2f649ea801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8fcb34-ca7b-48a9-9c94-04f5a1bb7ef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33a7a3e-fb9b-4d9d-b9fa-79a27234c2be}" ma:internalName="TaxCatchAll" ma:showField="CatchAllData" ma:web="7a8fcb34-ca7b-48a9-9c94-04f5a1bb7e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a8fcb34-ca7b-48a9-9c94-04f5a1bb7ef6" xsi:nil="true"/>
    <lcf76f155ced4ddcb4097134ff3c332f xmlns="bc8b6b98-6c07-4704-a141-12472e1e7db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A93F934-8731-4B5A-9283-AD38C5DFDC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AF9624-6CDA-4A6D-8465-9ECEB9470B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8b6b98-6c07-4704-a141-12472e1e7dbe"/>
    <ds:schemaRef ds:uri="7a8fcb34-ca7b-48a9-9c94-04f5a1bb7ef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1838B48-A66F-427B-9B8B-6D52CB5931C9}">
  <ds:schemaRefs>
    <ds:schemaRef ds:uri="http://schemas.microsoft.com/office/2006/metadata/properties"/>
    <ds:schemaRef ds:uri="b76e3892-6d86-476b-be73-9431be9719db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  <ds:schemaRef ds:uri="http://purl.org/dc/elements/1.1/"/>
    <ds:schemaRef ds:uri="http://schemas.openxmlformats.org/package/2006/metadata/core-properties"/>
    <ds:schemaRef ds:uri="3c2f2dc0-1a52-4eb5-9eaa-9553928037a3"/>
    <ds:schemaRef ds:uri="7a8fcb34-ca7b-48a9-9c94-04f5a1bb7ef6"/>
    <ds:schemaRef ds:uri="bc8b6b98-6c07-4704-a141-12472e1e7db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2133</TotalTime>
  <Words>606</Words>
  <Application>Microsoft Office PowerPoint</Application>
  <PresentationFormat>Widescreen</PresentationFormat>
  <Paragraphs>71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1_Office Theme</vt:lpstr>
      <vt:lpstr>Digital Twins for local roads: Building blocks  Digital Controller Interface Specification (DCIS)</vt:lpstr>
      <vt:lpstr>About TTF</vt:lpstr>
      <vt:lpstr>About signal controllers</vt:lpstr>
      <vt:lpstr>PowerPoint Presentation</vt:lpstr>
      <vt:lpstr>The role of DCIS</vt:lpstr>
      <vt:lpstr>Proposed 4 Step Approach</vt:lpstr>
      <vt:lpstr>PowerPoint Presentation</vt:lpstr>
      <vt:lpstr>PowerPoint Presentation</vt:lpstr>
      <vt:lpstr>PowerPoint Presentation</vt:lpstr>
      <vt:lpstr>So what ?</vt:lpstr>
      <vt:lpstr>Contacts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Gill Butcher</dc:creator>
  <cp:lastModifiedBy>Andy graham</cp:lastModifiedBy>
  <cp:revision>51</cp:revision>
  <dcterms:created xsi:type="dcterms:W3CDTF">2022-04-20T14:41:37Z</dcterms:created>
  <dcterms:modified xsi:type="dcterms:W3CDTF">2023-05-09T05:43:40Z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0x010100A3B6E40AA8C14C4C8721679A7724A566</vt:lpwstr>
  </property>
</Properties>
</file>