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Lst>
  <p:sldSz cy="5143500" cx="9144000"/>
  <p:notesSz cx="6858000" cy="9144000"/>
  <p:embeddedFontLst>
    <p:embeddedFont>
      <p:font typeface="Baumans"/>
      <p:regular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17" roundtripDataSignature="AMtx7mhQNwRUxRMQ+Geg2NEU1hB8KSfGW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7B84511-5961-4E52-947E-D342CAE9EF85}">
  <a:tblStyle styleId="{17B84511-5961-4E52-947E-D342CAE9EF85}"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customschemas.google.com/relationships/presentationmetadata" Target="metadata"/><Relationship Id="rId16" Type="http://schemas.openxmlformats.org/officeDocument/2006/relationships/font" Target="fonts/Baumans-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3" name="Google Shape;73;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29e0a86353b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29e0a86353b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29e0a86353b_1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29e0a86353b_1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29e0a86353b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29e0a86353b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29e0a86353b_1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29e0a86353b_1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29e0a86353b_1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29e0a86353b_1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29e0a86353b_1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29e0a86353b_1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P_Title Slide">
  <p:cSld name="SP_Title Slide">
    <p:spTree>
      <p:nvGrpSpPr>
        <p:cNvPr id="10" name="Shape 10"/>
        <p:cNvGrpSpPr/>
        <p:nvPr/>
      </p:nvGrpSpPr>
      <p:grpSpPr>
        <a:xfrm>
          <a:off x="0" y="0"/>
          <a:ext cx="0" cy="0"/>
          <a:chOff x="0" y="0"/>
          <a:chExt cx="0" cy="0"/>
        </a:xfrm>
      </p:grpSpPr>
      <p:sp>
        <p:nvSpPr>
          <p:cNvPr id="11" name="Google Shape;11;p19"/>
          <p:cNvSpPr/>
          <p:nvPr/>
        </p:nvSpPr>
        <p:spPr>
          <a:xfrm>
            <a:off x="0" y="4632313"/>
            <a:ext cx="9144000" cy="512100"/>
          </a:xfrm>
          <a:prstGeom prst="rect">
            <a:avLst/>
          </a:prstGeom>
          <a:solidFill>
            <a:srgbClr val="1E3A8A"/>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19"/>
          <p:cNvSpPr txBox="1"/>
          <p:nvPr>
            <p:ph type="ctrTitle"/>
          </p:nvPr>
        </p:nvSpPr>
        <p:spPr>
          <a:xfrm>
            <a:off x="1143000" y="841375"/>
            <a:ext cx="6858000" cy="949325"/>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accent1"/>
              </a:buClr>
              <a:buSzPts val="3200"/>
              <a:buFont typeface="Baumans"/>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9"/>
          <p:cNvSpPr txBox="1"/>
          <p:nvPr>
            <p:ph idx="1" type="subTitle"/>
          </p:nvPr>
        </p:nvSpPr>
        <p:spPr>
          <a:xfrm>
            <a:off x="1143000" y="2701925"/>
            <a:ext cx="6858000" cy="1241425"/>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accent2"/>
              </a:buClr>
              <a:buSzPts val="2000"/>
              <a:buNone/>
              <a:defRPr sz="2000">
                <a:solidFill>
                  <a:schemeClr val="accent2"/>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4" name="Google Shape;14;p19"/>
          <p:cNvSpPr txBox="1"/>
          <p:nvPr>
            <p:ph idx="2" type="body"/>
          </p:nvPr>
        </p:nvSpPr>
        <p:spPr>
          <a:xfrm>
            <a:off x="1143000" y="2012950"/>
            <a:ext cx="6858000" cy="601663"/>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chemeClr val="lt1"/>
              </a:buClr>
              <a:buSzPts val="2400"/>
              <a:buNone/>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5" name="Google Shape;15;p19"/>
          <p:cNvSpPr txBox="1"/>
          <p:nvPr>
            <p:ph idx="11" type="ftr"/>
          </p:nvPr>
        </p:nvSpPr>
        <p:spPr>
          <a:xfrm>
            <a:off x="297873" y="4767264"/>
            <a:ext cx="8513700" cy="2745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pic>
        <p:nvPicPr>
          <p:cNvPr id="16" name="Google Shape;16;p19"/>
          <p:cNvPicPr preferRelativeResize="0"/>
          <p:nvPr/>
        </p:nvPicPr>
        <p:blipFill rotWithShape="1">
          <a:blip r:embed="rId2">
            <a:alphaModFix/>
          </a:blip>
          <a:srcRect b="0" l="0" r="0" t="0"/>
          <a:stretch/>
        </p:blipFill>
        <p:spPr>
          <a:xfrm>
            <a:off x="160951" y="4767275"/>
            <a:ext cx="431775" cy="27450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Semantic_Partners_Title_Only">
  <p:cSld name="1.5_Semantic_Partners_Title_Only">
    <p:spTree>
      <p:nvGrpSpPr>
        <p:cNvPr id="17" name="Shape 17"/>
        <p:cNvGrpSpPr/>
        <p:nvPr/>
      </p:nvGrpSpPr>
      <p:grpSpPr>
        <a:xfrm>
          <a:off x="0" y="0"/>
          <a:ext cx="0" cy="0"/>
          <a:chOff x="0" y="0"/>
          <a:chExt cx="0" cy="0"/>
        </a:xfrm>
      </p:grpSpPr>
      <p:sp>
        <p:nvSpPr>
          <p:cNvPr id="18" name="Google Shape;18;p20"/>
          <p:cNvSpPr txBox="1"/>
          <p:nvPr>
            <p:ph type="title"/>
          </p:nvPr>
        </p:nvSpPr>
        <p:spPr>
          <a:xfrm>
            <a:off x="311700" y="-24750"/>
            <a:ext cx="85206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1"/>
              </a:buClr>
              <a:buSzPts val="2800"/>
              <a:buFont typeface="Baumans"/>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 name="Google Shape;19;p20"/>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P_Title and Content" type="obj">
  <p:cSld name="OBJECT">
    <p:spTree>
      <p:nvGrpSpPr>
        <p:cNvPr id="20" name="Shape 20"/>
        <p:cNvGrpSpPr/>
        <p:nvPr/>
      </p:nvGrpSpPr>
      <p:grpSpPr>
        <a:xfrm>
          <a:off x="0" y="0"/>
          <a:ext cx="0" cy="0"/>
          <a:chOff x="0" y="0"/>
          <a:chExt cx="0" cy="0"/>
        </a:xfrm>
      </p:grpSpPr>
      <p:sp>
        <p:nvSpPr>
          <p:cNvPr id="21" name="Google Shape;21;p21"/>
          <p:cNvSpPr txBox="1"/>
          <p:nvPr>
            <p:ph type="title"/>
          </p:nvPr>
        </p:nvSpPr>
        <p:spPr>
          <a:xfrm>
            <a:off x="628650" y="274638"/>
            <a:ext cx="7886700" cy="9937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21"/>
          <p:cNvSpPr txBox="1"/>
          <p:nvPr>
            <p:ph idx="1" type="body"/>
          </p:nvPr>
        </p:nvSpPr>
        <p:spPr>
          <a:xfrm>
            <a:off x="628650" y="1370013"/>
            <a:ext cx="7886700" cy="326231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3" name="Google Shape;23;p21"/>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Semantic_Partners_Title_and_text">
  <p:cSld name="1.4_Semantic_Partners_Title_and_text">
    <p:spTree>
      <p:nvGrpSpPr>
        <p:cNvPr id="24" name="Shape 24"/>
        <p:cNvGrpSpPr/>
        <p:nvPr/>
      </p:nvGrpSpPr>
      <p:grpSpPr>
        <a:xfrm>
          <a:off x="0" y="0"/>
          <a:ext cx="0" cy="0"/>
          <a:chOff x="0" y="0"/>
          <a:chExt cx="0" cy="0"/>
        </a:xfrm>
      </p:grpSpPr>
      <p:sp>
        <p:nvSpPr>
          <p:cNvPr id="25" name="Google Shape;25;p22"/>
          <p:cNvSpPr txBox="1"/>
          <p:nvPr>
            <p:ph type="title"/>
          </p:nvPr>
        </p:nvSpPr>
        <p:spPr>
          <a:xfrm>
            <a:off x="311700" y="-24750"/>
            <a:ext cx="85206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rgbClr val="7C3AED"/>
              </a:buClr>
              <a:buSzPts val="2800"/>
              <a:buFont typeface="Baumans"/>
              <a:buNone/>
              <a:defRPr>
                <a:solidFill>
                  <a:srgbClr val="7C3AED"/>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6" name="Google Shape;26;p22"/>
          <p:cNvSpPr txBox="1"/>
          <p:nvPr>
            <p:ph idx="1" type="body"/>
          </p:nvPr>
        </p:nvSpPr>
        <p:spPr>
          <a:xfrm>
            <a:off x="311700" y="593124"/>
            <a:ext cx="8520600" cy="3975900"/>
          </a:xfrm>
          <a:prstGeom prst="rect">
            <a:avLst/>
          </a:prstGeom>
          <a:noFill/>
          <a:ln>
            <a:noFill/>
          </a:ln>
        </p:spPr>
        <p:txBody>
          <a:bodyPr anchorCtr="0" anchor="t" bIns="91425" lIns="91425" spcFirstLastPara="1" rIns="91425" wrap="square" tIns="91425">
            <a:normAutofit/>
          </a:bodyPr>
          <a:lstStyle>
            <a:lvl1pPr indent="-228600" lvl="0" marL="457200" marR="0" algn="l">
              <a:lnSpc>
                <a:spcPct val="115000"/>
              </a:lnSpc>
              <a:spcBef>
                <a:spcPts val="0"/>
              </a:spcBef>
              <a:spcAft>
                <a:spcPts val="0"/>
              </a:spcAft>
              <a:buClr>
                <a:srgbClr val="000000"/>
              </a:buClr>
              <a:buSzPts val="1800"/>
              <a:buFont typeface="Arial"/>
              <a:buNone/>
              <a:defRPr b="0" i="0" sz="2400" u="none" cap="none" strike="noStrike">
                <a:solidFill>
                  <a:srgbClr val="000000"/>
                </a:solidFill>
                <a:latin typeface="Arial"/>
                <a:ea typeface="Arial"/>
                <a:cs typeface="Arial"/>
                <a:sym typeface="Arial"/>
              </a:defRPr>
            </a:lvl1pPr>
            <a:lvl2pPr indent="-317500" lvl="1" marL="9144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2pPr>
            <a:lvl3pPr indent="-317500" lvl="2" marL="13716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3pPr>
            <a:lvl4pPr indent="-317500" lvl="3" marL="18288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4pPr>
            <a:lvl5pPr indent="-317500" lvl="4" marL="22860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5pPr>
            <a:lvl6pPr indent="-317500" lvl="5" marL="27432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6pPr>
            <a:lvl7pPr indent="-317500" lvl="6" marL="32004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7pPr>
            <a:lvl8pPr indent="-317500" lvl="7" marL="36576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8pPr>
            <a:lvl9pPr indent="-317500" lvl="8" marL="41148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9pPr>
          </a:lstStyle>
          <a:p/>
        </p:txBody>
      </p:sp>
      <p:sp>
        <p:nvSpPr>
          <p:cNvPr id="27" name="Google Shape;27;p22"/>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Semantic_Partners_Title_and_Bullets">
  <p:cSld name="1.3_Semantic_Partners_Title_and_Bullets">
    <p:spTree>
      <p:nvGrpSpPr>
        <p:cNvPr id="28" name="Shape 28"/>
        <p:cNvGrpSpPr/>
        <p:nvPr/>
      </p:nvGrpSpPr>
      <p:grpSpPr>
        <a:xfrm>
          <a:off x="0" y="0"/>
          <a:ext cx="0" cy="0"/>
          <a:chOff x="0" y="0"/>
          <a:chExt cx="0" cy="0"/>
        </a:xfrm>
      </p:grpSpPr>
      <p:sp>
        <p:nvSpPr>
          <p:cNvPr id="29" name="Google Shape;29;p23"/>
          <p:cNvSpPr txBox="1"/>
          <p:nvPr>
            <p:ph type="title"/>
          </p:nvPr>
        </p:nvSpPr>
        <p:spPr>
          <a:xfrm>
            <a:off x="311700" y="-24750"/>
            <a:ext cx="85206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1"/>
              </a:buClr>
              <a:buSzPts val="2800"/>
              <a:buFont typeface="Baumans"/>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0" name="Google Shape;30;p23"/>
          <p:cNvSpPr txBox="1"/>
          <p:nvPr>
            <p:ph idx="1" type="body"/>
          </p:nvPr>
        </p:nvSpPr>
        <p:spPr>
          <a:xfrm>
            <a:off x="311700" y="593124"/>
            <a:ext cx="8520600" cy="3975900"/>
          </a:xfrm>
          <a:prstGeom prst="rect">
            <a:avLst/>
          </a:prstGeom>
          <a:noFill/>
          <a:ln>
            <a:noFill/>
          </a:ln>
        </p:spPr>
        <p:txBody>
          <a:bodyPr anchorCtr="0" anchor="t" bIns="91425" lIns="91425" spcFirstLastPara="1" rIns="91425" wrap="square" tIns="91425">
            <a:normAutofit/>
          </a:bodyPr>
          <a:lstStyle>
            <a:lvl1pPr indent="-342900" lvl="0" marL="457200" marR="0" algn="l">
              <a:lnSpc>
                <a:spcPct val="115000"/>
              </a:lnSpc>
              <a:spcBef>
                <a:spcPts val="0"/>
              </a:spcBef>
              <a:spcAft>
                <a:spcPts val="0"/>
              </a:spcAft>
              <a:buClr>
                <a:srgbClr val="000000"/>
              </a:buClr>
              <a:buSzPts val="1800"/>
              <a:buFont typeface="Arial"/>
              <a:buChar char="●"/>
              <a:defRPr b="0" i="0" sz="2400" u="none" cap="none" strike="noStrike">
                <a:solidFill>
                  <a:srgbClr val="000000"/>
                </a:solidFill>
                <a:latin typeface="Arial"/>
                <a:ea typeface="Arial"/>
                <a:cs typeface="Arial"/>
                <a:sym typeface="Arial"/>
              </a:defRPr>
            </a:lvl1pPr>
            <a:lvl2pPr indent="-317500" lvl="1" marL="9144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2pPr>
            <a:lvl3pPr indent="-317500" lvl="2" marL="13716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3pPr>
            <a:lvl4pPr indent="-317500" lvl="3" marL="18288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4pPr>
            <a:lvl5pPr indent="-317500" lvl="4" marL="22860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5pPr>
            <a:lvl6pPr indent="-317500" lvl="5" marL="27432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6pPr>
            <a:lvl7pPr indent="-317500" lvl="6" marL="32004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7pPr>
            <a:lvl8pPr indent="-317500" lvl="7" marL="36576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8pPr>
            <a:lvl9pPr indent="-317500" lvl="8" marL="4114800" marR="0" algn="l">
              <a:lnSpc>
                <a:spcPct val="115000"/>
              </a:lnSpc>
              <a:spcBef>
                <a:spcPts val="0"/>
              </a:spcBef>
              <a:spcAft>
                <a:spcPts val="0"/>
              </a:spcAft>
              <a:buClr>
                <a:srgbClr val="000000"/>
              </a:buClr>
              <a:buSzPts val="1400"/>
              <a:buFont typeface="Arial"/>
              <a:buChar char="■"/>
              <a:defRPr b="0" i="0" sz="1400" u="none" cap="none" strike="noStrike">
                <a:solidFill>
                  <a:srgbClr val="000000"/>
                </a:solidFill>
                <a:latin typeface="Arial"/>
                <a:ea typeface="Arial"/>
                <a:cs typeface="Arial"/>
                <a:sym typeface="Arial"/>
              </a:defRPr>
            </a:lvl9pPr>
          </a:lstStyle>
          <a:p/>
        </p:txBody>
      </p:sp>
      <p:sp>
        <p:nvSpPr>
          <p:cNvPr id="31" name="Google Shape;31;p23"/>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 name="Shape 32"/>
        <p:cNvGrpSpPr/>
        <p:nvPr/>
      </p:nvGrpSpPr>
      <p:grpSpPr>
        <a:xfrm>
          <a:off x="0" y="0"/>
          <a:ext cx="0" cy="0"/>
          <a:chOff x="0" y="0"/>
          <a:chExt cx="0" cy="0"/>
        </a:xfrm>
      </p:grpSpPr>
      <p:sp>
        <p:nvSpPr>
          <p:cNvPr id="33" name="Google Shape;33;p24"/>
          <p:cNvSpPr txBox="1"/>
          <p:nvPr>
            <p:ph type="title"/>
          </p:nvPr>
        </p:nvSpPr>
        <p:spPr>
          <a:xfrm>
            <a:off x="628650" y="274638"/>
            <a:ext cx="7886700" cy="9937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4"/>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 name="Shape 35"/>
        <p:cNvGrpSpPr/>
        <p:nvPr/>
      </p:nvGrpSpPr>
      <p:grpSpPr>
        <a:xfrm>
          <a:off x="0" y="0"/>
          <a:ext cx="0" cy="0"/>
          <a:chOff x="0" y="0"/>
          <a:chExt cx="0" cy="0"/>
        </a:xfrm>
      </p:grpSpPr>
      <p:sp>
        <p:nvSpPr>
          <p:cNvPr id="36" name="Google Shape;36;p25"/>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7" name="Shape 37"/>
        <p:cNvGrpSpPr/>
        <p:nvPr/>
      </p:nvGrpSpPr>
      <p:grpSpPr>
        <a:xfrm>
          <a:off x="0" y="0"/>
          <a:ext cx="0" cy="0"/>
          <a:chOff x="0" y="0"/>
          <a:chExt cx="0" cy="0"/>
        </a:xfrm>
      </p:grpSpPr>
      <p:sp>
        <p:nvSpPr>
          <p:cNvPr id="38" name="Google Shape;38;p26"/>
          <p:cNvSpPr txBox="1"/>
          <p:nvPr>
            <p:ph type="title"/>
          </p:nvPr>
        </p:nvSpPr>
        <p:spPr>
          <a:xfrm>
            <a:off x="630238" y="342900"/>
            <a:ext cx="2949575" cy="12001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3200"/>
              <a:buFont typeface="Baumans"/>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6"/>
          <p:cNvSpPr txBox="1"/>
          <p:nvPr>
            <p:ph idx="1" type="body"/>
          </p:nvPr>
        </p:nvSpPr>
        <p:spPr>
          <a:xfrm>
            <a:off x="3887788" y="741363"/>
            <a:ext cx="4629150" cy="36544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lt1"/>
              </a:buClr>
              <a:buSzPts val="3200"/>
              <a:buChar char="•"/>
              <a:defRPr sz="3200"/>
            </a:lvl1pPr>
            <a:lvl2pPr indent="-406400" lvl="1" marL="914400" algn="l">
              <a:lnSpc>
                <a:spcPct val="90000"/>
              </a:lnSpc>
              <a:spcBef>
                <a:spcPts val="500"/>
              </a:spcBef>
              <a:spcAft>
                <a:spcPts val="0"/>
              </a:spcAft>
              <a:buClr>
                <a:schemeClr val="lt1"/>
              </a:buClr>
              <a:buSzPts val="2800"/>
              <a:buChar char="•"/>
              <a:defRPr sz="2800"/>
            </a:lvl2pPr>
            <a:lvl3pPr indent="-381000" lvl="2" marL="1371600" algn="l">
              <a:lnSpc>
                <a:spcPct val="90000"/>
              </a:lnSpc>
              <a:spcBef>
                <a:spcPts val="500"/>
              </a:spcBef>
              <a:spcAft>
                <a:spcPts val="0"/>
              </a:spcAft>
              <a:buClr>
                <a:schemeClr val="lt1"/>
              </a:buClr>
              <a:buSzPts val="2400"/>
              <a:buChar char="•"/>
              <a:defRPr sz="2400"/>
            </a:lvl3pPr>
            <a:lvl4pPr indent="-355600" lvl="3" marL="1828800" algn="l">
              <a:lnSpc>
                <a:spcPct val="90000"/>
              </a:lnSpc>
              <a:spcBef>
                <a:spcPts val="500"/>
              </a:spcBef>
              <a:spcAft>
                <a:spcPts val="0"/>
              </a:spcAft>
              <a:buClr>
                <a:schemeClr val="lt1"/>
              </a:buClr>
              <a:buSzPts val="2000"/>
              <a:buChar char="•"/>
              <a:defRPr sz="2000"/>
            </a:lvl4pPr>
            <a:lvl5pPr indent="-355600" lvl="4" marL="2286000" algn="l">
              <a:lnSpc>
                <a:spcPct val="90000"/>
              </a:lnSpc>
              <a:spcBef>
                <a:spcPts val="500"/>
              </a:spcBef>
              <a:spcAft>
                <a:spcPts val="0"/>
              </a:spcAft>
              <a:buClr>
                <a:schemeClr val="lt1"/>
              </a:buClr>
              <a:buSzPts val="2000"/>
              <a:buChar char="•"/>
              <a:defRPr sz="2000"/>
            </a:lvl5pPr>
            <a:lvl6pPr indent="-355600" lvl="5" marL="2743200" algn="l">
              <a:lnSpc>
                <a:spcPct val="90000"/>
              </a:lnSpc>
              <a:spcBef>
                <a:spcPts val="500"/>
              </a:spcBef>
              <a:spcAft>
                <a:spcPts val="0"/>
              </a:spcAft>
              <a:buClr>
                <a:schemeClr val="lt1"/>
              </a:buClr>
              <a:buSzPts val="2000"/>
              <a:buChar char="•"/>
              <a:defRPr sz="2000"/>
            </a:lvl6pPr>
            <a:lvl7pPr indent="-355600" lvl="6" marL="3200400" algn="l">
              <a:lnSpc>
                <a:spcPct val="90000"/>
              </a:lnSpc>
              <a:spcBef>
                <a:spcPts val="500"/>
              </a:spcBef>
              <a:spcAft>
                <a:spcPts val="0"/>
              </a:spcAft>
              <a:buClr>
                <a:schemeClr val="lt1"/>
              </a:buClr>
              <a:buSzPts val="2000"/>
              <a:buChar char="•"/>
              <a:defRPr sz="2000"/>
            </a:lvl7pPr>
            <a:lvl8pPr indent="-355600" lvl="7" marL="3657600" algn="l">
              <a:lnSpc>
                <a:spcPct val="90000"/>
              </a:lnSpc>
              <a:spcBef>
                <a:spcPts val="500"/>
              </a:spcBef>
              <a:spcAft>
                <a:spcPts val="0"/>
              </a:spcAft>
              <a:buClr>
                <a:schemeClr val="lt1"/>
              </a:buClr>
              <a:buSzPts val="2000"/>
              <a:buChar char="•"/>
              <a:defRPr sz="2000"/>
            </a:lvl8pPr>
            <a:lvl9pPr indent="-355600" lvl="8" marL="4114800" algn="l">
              <a:lnSpc>
                <a:spcPct val="90000"/>
              </a:lnSpc>
              <a:spcBef>
                <a:spcPts val="500"/>
              </a:spcBef>
              <a:spcAft>
                <a:spcPts val="0"/>
              </a:spcAft>
              <a:buClr>
                <a:schemeClr val="lt1"/>
              </a:buClr>
              <a:buSzPts val="2000"/>
              <a:buChar char="•"/>
              <a:defRPr sz="2000"/>
            </a:lvl9pPr>
          </a:lstStyle>
          <a:p/>
        </p:txBody>
      </p:sp>
      <p:sp>
        <p:nvSpPr>
          <p:cNvPr id="40" name="Google Shape;40;p26"/>
          <p:cNvSpPr txBox="1"/>
          <p:nvPr>
            <p:ph idx="2" type="body"/>
          </p:nvPr>
        </p:nvSpPr>
        <p:spPr>
          <a:xfrm>
            <a:off x="630238" y="1543050"/>
            <a:ext cx="2949575" cy="28590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41" name="Google Shape;41;p26"/>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2" name="Shape 42"/>
        <p:cNvGrpSpPr/>
        <p:nvPr/>
      </p:nvGrpSpPr>
      <p:grpSpPr>
        <a:xfrm>
          <a:off x="0" y="0"/>
          <a:ext cx="0" cy="0"/>
          <a:chOff x="0" y="0"/>
          <a:chExt cx="0" cy="0"/>
        </a:xfrm>
      </p:grpSpPr>
      <p:sp>
        <p:nvSpPr>
          <p:cNvPr id="43" name="Google Shape;43;p27"/>
          <p:cNvSpPr txBox="1"/>
          <p:nvPr>
            <p:ph type="title"/>
          </p:nvPr>
        </p:nvSpPr>
        <p:spPr>
          <a:xfrm>
            <a:off x="623888" y="1282700"/>
            <a:ext cx="7886700" cy="2139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6000"/>
              <a:buFont typeface="Baumans"/>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7"/>
          <p:cNvSpPr txBox="1"/>
          <p:nvPr>
            <p:ph idx="1" type="body"/>
          </p:nvPr>
        </p:nvSpPr>
        <p:spPr>
          <a:xfrm>
            <a:off x="623888" y="3441700"/>
            <a:ext cx="7886700" cy="112553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5" name="Google Shape;45;p27"/>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sp>
        <p:nvSpPr>
          <p:cNvPr id="47" name="Google Shape;47;p28"/>
          <p:cNvSpPr txBox="1"/>
          <p:nvPr>
            <p:ph type="title"/>
          </p:nvPr>
        </p:nvSpPr>
        <p:spPr>
          <a:xfrm>
            <a:off x="628650" y="274638"/>
            <a:ext cx="7886700" cy="9937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8"/>
          <p:cNvSpPr txBox="1"/>
          <p:nvPr>
            <p:ph idx="1" type="body"/>
          </p:nvPr>
        </p:nvSpPr>
        <p:spPr>
          <a:xfrm>
            <a:off x="628650" y="1370013"/>
            <a:ext cx="3867150" cy="326231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9" name="Google Shape;49;p28"/>
          <p:cNvSpPr txBox="1"/>
          <p:nvPr>
            <p:ph idx="2" type="body"/>
          </p:nvPr>
        </p:nvSpPr>
        <p:spPr>
          <a:xfrm>
            <a:off x="4648200" y="1370013"/>
            <a:ext cx="3867150" cy="326231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50" name="Google Shape;50;p28"/>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1" name="Shape 51"/>
        <p:cNvGrpSpPr/>
        <p:nvPr/>
      </p:nvGrpSpPr>
      <p:grpSpPr>
        <a:xfrm>
          <a:off x="0" y="0"/>
          <a:ext cx="0" cy="0"/>
          <a:chOff x="0" y="0"/>
          <a:chExt cx="0" cy="0"/>
        </a:xfrm>
      </p:grpSpPr>
      <p:sp>
        <p:nvSpPr>
          <p:cNvPr id="52" name="Google Shape;52;p29"/>
          <p:cNvSpPr txBox="1"/>
          <p:nvPr>
            <p:ph type="title"/>
          </p:nvPr>
        </p:nvSpPr>
        <p:spPr>
          <a:xfrm>
            <a:off x="630238" y="274638"/>
            <a:ext cx="7886700" cy="9937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9"/>
          <p:cNvSpPr txBox="1"/>
          <p:nvPr>
            <p:ph idx="1" type="body"/>
          </p:nvPr>
        </p:nvSpPr>
        <p:spPr>
          <a:xfrm>
            <a:off x="630238" y="1260475"/>
            <a:ext cx="3868737" cy="61912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54" name="Google Shape;54;p29"/>
          <p:cNvSpPr txBox="1"/>
          <p:nvPr>
            <p:ph idx="2" type="body"/>
          </p:nvPr>
        </p:nvSpPr>
        <p:spPr>
          <a:xfrm>
            <a:off x="630238" y="1879600"/>
            <a:ext cx="3868737" cy="276225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55" name="Google Shape;55;p29"/>
          <p:cNvSpPr txBox="1"/>
          <p:nvPr>
            <p:ph idx="3" type="body"/>
          </p:nvPr>
        </p:nvSpPr>
        <p:spPr>
          <a:xfrm>
            <a:off x="4629150" y="1260475"/>
            <a:ext cx="3887788" cy="61912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56" name="Google Shape;56;p29"/>
          <p:cNvSpPr txBox="1"/>
          <p:nvPr>
            <p:ph idx="4" type="body"/>
          </p:nvPr>
        </p:nvSpPr>
        <p:spPr>
          <a:xfrm>
            <a:off x="4629150" y="1879600"/>
            <a:ext cx="3887788" cy="276225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57" name="Google Shape;57;p29"/>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8" name="Shape 58"/>
        <p:cNvGrpSpPr/>
        <p:nvPr/>
      </p:nvGrpSpPr>
      <p:grpSpPr>
        <a:xfrm>
          <a:off x="0" y="0"/>
          <a:ext cx="0" cy="0"/>
          <a:chOff x="0" y="0"/>
          <a:chExt cx="0" cy="0"/>
        </a:xfrm>
      </p:grpSpPr>
      <p:sp>
        <p:nvSpPr>
          <p:cNvPr id="59" name="Google Shape;59;p30"/>
          <p:cNvSpPr txBox="1"/>
          <p:nvPr>
            <p:ph type="title"/>
          </p:nvPr>
        </p:nvSpPr>
        <p:spPr>
          <a:xfrm>
            <a:off x="630238" y="342900"/>
            <a:ext cx="2949575" cy="12001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3200"/>
              <a:buFont typeface="Baumans"/>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0"/>
          <p:cNvSpPr/>
          <p:nvPr>
            <p:ph idx="2" type="pic"/>
          </p:nvPr>
        </p:nvSpPr>
        <p:spPr>
          <a:xfrm>
            <a:off x="3887788" y="741363"/>
            <a:ext cx="4629150" cy="3654425"/>
          </a:xfrm>
          <a:prstGeom prst="rect">
            <a:avLst/>
          </a:prstGeom>
          <a:noFill/>
          <a:ln>
            <a:noFill/>
          </a:ln>
        </p:spPr>
      </p:sp>
      <p:sp>
        <p:nvSpPr>
          <p:cNvPr id="61" name="Google Shape;61;p30"/>
          <p:cNvSpPr txBox="1"/>
          <p:nvPr>
            <p:ph idx="1" type="body"/>
          </p:nvPr>
        </p:nvSpPr>
        <p:spPr>
          <a:xfrm>
            <a:off x="630238" y="1543050"/>
            <a:ext cx="2949575" cy="28590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62" name="Google Shape;62;p30"/>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3" name="Shape 63"/>
        <p:cNvGrpSpPr/>
        <p:nvPr/>
      </p:nvGrpSpPr>
      <p:grpSpPr>
        <a:xfrm>
          <a:off x="0" y="0"/>
          <a:ext cx="0" cy="0"/>
          <a:chOff x="0" y="0"/>
          <a:chExt cx="0" cy="0"/>
        </a:xfrm>
      </p:grpSpPr>
      <p:sp>
        <p:nvSpPr>
          <p:cNvPr id="64" name="Google Shape;64;p31"/>
          <p:cNvSpPr txBox="1"/>
          <p:nvPr>
            <p:ph type="title"/>
          </p:nvPr>
        </p:nvSpPr>
        <p:spPr>
          <a:xfrm>
            <a:off x="628650" y="274638"/>
            <a:ext cx="7886700" cy="9937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31"/>
          <p:cNvSpPr txBox="1"/>
          <p:nvPr>
            <p:ph idx="1" type="body"/>
          </p:nvPr>
        </p:nvSpPr>
        <p:spPr>
          <a:xfrm rot="5400000">
            <a:off x="2940844" y="-942181"/>
            <a:ext cx="3262312"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66" name="Google Shape;66;p31"/>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1200">
                <a:solidFill>
                  <a:srgbClr val="D8D8D8"/>
                </a:solidFill>
                <a:latin typeface="Baumans"/>
                <a:ea typeface="Baumans"/>
                <a:cs typeface="Baumans"/>
                <a:sym typeface="Baum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67" name="Shape 67"/>
        <p:cNvGrpSpPr/>
        <p:nvPr/>
      </p:nvGrpSpPr>
      <p:grpSpPr>
        <a:xfrm>
          <a:off x="0" y="0"/>
          <a:ext cx="0" cy="0"/>
          <a:chOff x="0" y="0"/>
          <a:chExt cx="0" cy="0"/>
        </a:xfrm>
      </p:grpSpPr>
      <p:sp>
        <p:nvSpPr>
          <p:cNvPr id="68" name="Google Shape;68;p32"/>
          <p:cNvSpPr txBox="1"/>
          <p:nvPr>
            <p:ph type="title"/>
          </p:nvPr>
        </p:nvSpPr>
        <p:spPr>
          <a:xfrm rot="5400000">
            <a:off x="5350669" y="1467644"/>
            <a:ext cx="4357687"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32"/>
          <p:cNvSpPr txBox="1"/>
          <p:nvPr>
            <p:ph idx="1" type="body"/>
          </p:nvPr>
        </p:nvSpPr>
        <p:spPr>
          <a:xfrm rot="5400000">
            <a:off x="1331119" y="-427831"/>
            <a:ext cx="4357687" cy="57626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70" name="Google Shape;70;p32"/>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6"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5" name="Shape 5"/>
        <p:cNvGrpSpPr/>
        <p:nvPr/>
      </p:nvGrpSpPr>
      <p:grpSpPr>
        <a:xfrm>
          <a:off x="0" y="0"/>
          <a:ext cx="0" cy="0"/>
          <a:chOff x="0" y="0"/>
          <a:chExt cx="0" cy="0"/>
        </a:xfrm>
      </p:grpSpPr>
      <p:sp>
        <p:nvSpPr>
          <p:cNvPr id="6" name="Google Shape;6;p18"/>
          <p:cNvSpPr txBox="1"/>
          <p:nvPr>
            <p:ph type="title"/>
          </p:nvPr>
        </p:nvSpPr>
        <p:spPr>
          <a:xfrm>
            <a:off x="628650" y="274638"/>
            <a:ext cx="7886700" cy="993775"/>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accent1"/>
              </a:buClr>
              <a:buSzPts val="2800"/>
              <a:buFont typeface="Baumans"/>
              <a:buNone/>
              <a:defRPr b="0" i="0" sz="2800" u="none" cap="none" strike="noStrike">
                <a:solidFill>
                  <a:schemeClr val="accent1"/>
                </a:solidFill>
                <a:latin typeface="Baumans"/>
                <a:ea typeface="Baumans"/>
                <a:cs typeface="Baumans"/>
                <a:sym typeface="Bauman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8"/>
          <p:cNvSpPr txBox="1"/>
          <p:nvPr>
            <p:ph idx="1" type="body"/>
          </p:nvPr>
        </p:nvSpPr>
        <p:spPr>
          <a:xfrm>
            <a:off x="628650" y="1370013"/>
            <a:ext cx="7886700" cy="3262312"/>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Baumans"/>
                <a:ea typeface="Baumans"/>
                <a:cs typeface="Baumans"/>
                <a:sym typeface="Baumans"/>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Baumans"/>
                <a:ea typeface="Baumans"/>
                <a:cs typeface="Baumans"/>
                <a:sym typeface="Baumans"/>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Baumans"/>
                <a:ea typeface="Baumans"/>
                <a:cs typeface="Baumans"/>
                <a:sym typeface="Baumans"/>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Baumans"/>
                <a:ea typeface="Baumans"/>
                <a:cs typeface="Baumans"/>
                <a:sym typeface="Baumans"/>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Baumans"/>
                <a:ea typeface="Baumans"/>
                <a:cs typeface="Baumans"/>
                <a:sym typeface="Baumans"/>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Baumans"/>
                <a:ea typeface="Baumans"/>
                <a:cs typeface="Baumans"/>
                <a:sym typeface="Baumans"/>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Baumans"/>
                <a:ea typeface="Baumans"/>
                <a:cs typeface="Baumans"/>
                <a:sym typeface="Baumans"/>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Baumans"/>
                <a:ea typeface="Baumans"/>
                <a:cs typeface="Baumans"/>
                <a:sym typeface="Baumans"/>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Baumans"/>
                <a:ea typeface="Baumans"/>
                <a:cs typeface="Baumans"/>
                <a:sym typeface="Baumans"/>
              </a:defRPr>
            </a:lvl9pPr>
          </a:lstStyle>
          <a:p/>
        </p:txBody>
      </p:sp>
      <p:sp>
        <p:nvSpPr>
          <p:cNvPr id="8" name="Google Shape;8;p18"/>
          <p:cNvSpPr txBox="1"/>
          <p:nvPr>
            <p:ph idx="11" type="ftr"/>
          </p:nvPr>
        </p:nvSpPr>
        <p:spPr>
          <a:xfrm>
            <a:off x="297873" y="4767264"/>
            <a:ext cx="8513618" cy="274637"/>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D8D8D8"/>
                </a:solidFill>
                <a:latin typeface="Baumans"/>
                <a:ea typeface="Baumans"/>
                <a:cs typeface="Baumans"/>
                <a:sym typeface="Baumans"/>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pic>
        <p:nvPicPr>
          <p:cNvPr id="9" name="Google Shape;9;p18"/>
          <p:cNvPicPr preferRelativeResize="0"/>
          <p:nvPr/>
        </p:nvPicPr>
        <p:blipFill rotWithShape="1">
          <a:blip r:embed="rId1">
            <a:alphaModFix amt="10000"/>
          </a:blip>
          <a:srcRect b="0" l="0" r="0" t="0"/>
          <a:stretch/>
        </p:blipFill>
        <p:spPr>
          <a:xfrm>
            <a:off x="332509" y="4710906"/>
            <a:ext cx="414384" cy="387351"/>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11.png"/><Relationship Id="rId5"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hyperlink" Target="https://www.youtube.com/watch?v=VGh69QDv2aY" TargetMode="Externa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
          <p:cNvSpPr txBox="1"/>
          <p:nvPr>
            <p:ph idx="1" type="subTitle"/>
          </p:nvPr>
        </p:nvSpPr>
        <p:spPr>
          <a:xfrm>
            <a:off x="1143000" y="3159138"/>
            <a:ext cx="6858000" cy="12414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accent2"/>
              </a:buClr>
              <a:buSzPts val="2000"/>
              <a:buNone/>
            </a:pPr>
            <a:r>
              <a:rPr lang="en-GB" sz="1500"/>
              <a:t>Dan Collier, Partner and Founder </a:t>
            </a:r>
            <a:endParaRPr sz="1500"/>
          </a:p>
          <a:p>
            <a:pPr indent="0" lvl="0" marL="0" rtl="0" algn="ctr">
              <a:lnSpc>
                <a:spcPct val="90000"/>
              </a:lnSpc>
              <a:spcBef>
                <a:spcPts val="1000"/>
              </a:spcBef>
              <a:spcAft>
                <a:spcPts val="0"/>
              </a:spcAft>
              <a:buClr>
                <a:schemeClr val="accent2"/>
              </a:buClr>
              <a:buSzPts val="2000"/>
              <a:buNone/>
            </a:pPr>
            <a:r>
              <a:rPr lang="en-GB" sz="1500"/>
              <a:t>13th June 2023</a:t>
            </a:r>
            <a:endParaRPr sz="1500"/>
          </a:p>
          <a:p>
            <a:pPr indent="0" lvl="0" marL="0" rtl="0" algn="ctr">
              <a:lnSpc>
                <a:spcPct val="90000"/>
              </a:lnSpc>
              <a:spcBef>
                <a:spcPts val="1000"/>
              </a:spcBef>
              <a:spcAft>
                <a:spcPts val="0"/>
              </a:spcAft>
              <a:buClr>
                <a:schemeClr val="accent2"/>
              </a:buClr>
              <a:buSzPts val="2000"/>
              <a:buNone/>
            </a:pPr>
            <a:r>
              <a:rPr lang="en-GB" sz="1500"/>
              <a:t>dan.collier@semanticpartners.com</a:t>
            </a:r>
            <a:endParaRPr sz="1500"/>
          </a:p>
        </p:txBody>
      </p:sp>
      <p:sp>
        <p:nvSpPr>
          <p:cNvPr id="76" name="Google Shape;76;p1"/>
          <p:cNvSpPr txBox="1"/>
          <p:nvPr>
            <p:ph idx="2" type="body"/>
          </p:nvPr>
        </p:nvSpPr>
        <p:spPr>
          <a:xfrm>
            <a:off x="1143000" y="2190600"/>
            <a:ext cx="6858000" cy="6018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GB" sz="3200"/>
              <a:t>Semantic Partners</a:t>
            </a:r>
            <a:endParaRPr sz="3200"/>
          </a:p>
        </p:txBody>
      </p:sp>
      <p:sp>
        <p:nvSpPr>
          <p:cNvPr id="77" name="Google Shape;77;p1"/>
          <p:cNvSpPr txBox="1"/>
          <p:nvPr>
            <p:ph idx="11" type="ftr"/>
          </p:nvPr>
        </p:nvSpPr>
        <p:spPr>
          <a:xfrm>
            <a:off x="297873" y="4767264"/>
            <a:ext cx="8513700" cy="2745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400"/>
              <a:buNone/>
            </a:pPr>
            <a:r>
              <a:rPr lang="en-GB"/>
              <a:t>©2023 Semantic Partners Ltd</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2"/>
          <p:cNvSpPr txBox="1"/>
          <p:nvPr/>
        </p:nvSpPr>
        <p:spPr>
          <a:xfrm>
            <a:off x="183950" y="547950"/>
            <a:ext cx="30000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Baumans"/>
              <a:ea typeface="Baumans"/>
              <a:cs typeface="Baumans"/>
              <a:sym typeface="Baumans"/>
            </a:endParaRPr>
          </a:p>
        </p:txBody>
      </p:sp>
      <p:sp>
        <p:nvSpPr>
          <p:cNvPr id="83" name="Google Shape;83;p2"/>
          <p:cNvSpPr txBox="1"/>
          <p:nvPr/>
        </p:nvSpPr>
        <p:spPr>
          <a:xfrm>
            <a:off x="3021000" y="779825"/>
            <a:ext cx="3000000" cy="400200"/>
          </a:xfrm>
          <a:prstGeom prst="rect">
            <a:avLst/>
          </a:prstGeom>
          <a:noFill/>
          <a:ln>
            <a:noFill/>
          </a:ln>
        </p:spPr>
        <p:txBody>
          <a:bodyPr anchorCtr="0" anchor="t" bIns="91425" lIns="91425" spcFirstLastPara="1" rIns="91425" wrap="square" tIns="91425">
            <a:spAutoFit/>
          </a:bodyPr>
          <a:lstStyle/>
          <a:p>
            <a:pPr indent="0" lvl="0" marL="91440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Baumans"/>
              <a:ea typeface="Baumans"/>
              <a:cs typeface="Baumans"/>
              <a:sym typeface="Baumans"/>
            </a:endParaRPr>
          </a:p>
        </p:txBody>
      </p:sp>
      <p:sp>
        <p:nvSpPr>
          <p:cNvPr id="84" name="Google Shape;84;p2"/>
          <p:cNvSpPr txBox="1"/>
          <p:nvPr/>
        </p:nvSpPr>
        <p:spPr>
          <a:xfrm>
            <a:off x="5794400" y="779825"/>
            <a:ext cx="3000000" cy="338700"/>
          </a:xfrm>
          <a:prstGeom prst="rect">
            <a:avLst/>
          </a:prstGeom>
          <a:noFill/>
          <a:ln>
            <a:noFill/>
          </a:ln>
        </p:spPr>
        <p:txBody>
          <a:bodyPr anchorCtr="0" anchor="t" bIns="91425" lIns="91425" spcFirstLastPara="1" rIns="91425" wrap="square" tIns="91425">
            <a:spAutoFit/>
          </a:bodyPr>
          <a:lstStyle/>
          <a:p>
            <a:pPr indent="0" lvl="0" marL="91440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pic>
        <p:nvPicPr>
          <p:cNvPr id="85" name="Google Shape;85;p2"/>
          <p:cNvPicPr preferRelativeResize="0"/>
          <p:nvPr/>
        </p:nvPicPr>
        <p:blipFill rotWithShape="1">
          <a:blip r:embed="rId3">
            <a:alphaModFix/>
          </a:blip>
          <a:srcRect b="0" l="0" r="0" t="0"/>
          <a:stretch/>
        </p:blipFill>
        <p:spPr>
          <a:xfrm>
            <a:off x="0" y="0"/>
            <a:ext cx="1518060" cy="1118524"/>
          </a:xfrm>
          <a:prstGeom prst="rect">
            <a:avLst/>
          </a:prstGeom>
          <a:noFill/>
          <a:ln>
            <a:noFill/>
          </a:ln>
        </p:spPr>
      </p:pic>
      <p:sp>
        <p:nvSpPr>
          <p:cNvPr id="86" name="Google Shape;86;p2"/>
          <p:cNvSpPr txBox="1"/>
          <p:nvPr/>
        </p:nvSpPr>
        <p:spPr>
          <a:xfrm>
            <a:off x="714759" y="1180015"/>
            <a:ext cx="2579700" cy="333000"/>
          </a:xfrm>
          <a:prstGeom prst="rect">
            <a:avLst/>
          </a:prstGeom>
          <a:noFill/>
          <a:ln>
            <a:noFill/>
          </a:ln>
        </p:spPr>
        <p:txBody>
          <a:bodyPr anchorCtr="0" anchor="t" bIns="27750" lIns="55550" spcFirstLastPara="1" rIns="55550" wrap="square" tIns="27750">
            <a:spAutoFit/>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Baumans"/>
                <a:ea typeface="Baumans"/>
                <a:cs typeface="Baumans"/>
                <a:sym typeface="Baumans"/>
              </a:rPr>
              <a:t>Company Profile </a:t>
            </a:r>
            <a:endParaRPr b="1" i="0" sz="1600" u="none" cap="none" strike="noStrike">
              <a:solidFill>
                <a:schemeClr val="dk1"/>
              </a:solidFill>
              <a:latin typeface="Baumans"/>
              <a:ea typeface="Baumans"/>
              <a:cs typeface="Baumans"/>
              <a:sym typeface="Baumans"/>
            </a:endParaRPr>
          </a:p>
        </p:txBody>
      </p:sp>
      <p:sp>
        <p:nvSpPr>
          <p:cNvPr id="87" name="Google Shape;87;p2"/>
          <p:cNvSpPr txBox="1"/>
          <p:nvPr/>
        </p:nvSpPr>
        <p:spPr>
          <a:xfrm>
            <a:off x="696698" y="1690675"/>
            <a:ext cx="7864500" cy="2456699"/>
          </a:xfrm>
          <a:prstGeom prst="rect">
            <a:avLst/>
          </a:prstGeom>
          <a:noFill/>
          <a:ln>
            <a:noFill/>
          </a:ln>
        </p:spPr>
        <p:txBody>
          <a:bodyPr anchorCtr="0" anchor="t" bIns="27750" lIns="55550" spcFirstLastPara="1" rIns="55550" wrap="square" tIns="27750">
            <a:spAutoFit/>
          </a:bodyPr>
          <a:lstStyle/>
          <a:p>
            <a:pPr indent="-101600" lvl="0" marL="101600" marR="0" rtl="0" algn="l">
              <a:lnSpc>
                <a:spcPct val="100000"/>
              </a:lnSpc>
              <a:spcBef>
                <a:spcPts val="400"/>
              </a:spcBef>
              <a:spcAft>
                <a:spcPts val="0"/>
              </a:spcAft>
              <a:buClr>
                <a:schemeClr val="lt1"/>
              </a:buClr>
              <a:buSzPts val="1500"/>
              <a:buFont typeface="Arial"/>
              <a:buChar char="▪"/>
            </a:pPr>
            <a:r>
              <a:rPr b="0" i="0" lang="en-GB" sz="1700" u="none" cap="none" strike="noStrike">
                <a:solidFill>
                  <a:schemeClr val="lt1"/>
                </a:solidFill>
                <a:latin typeface="Arial"/>
                <a:ea typeface="Arial"/>
                <a:cs typeface="Arial"/>
                <a:sym typeface="Arial"/>
              </a:rPr>
              <a:t>Founded, 2021, staff in 7 countries,speak 10 languages</a:t>
            </a:r>
            <a:endParaRPr b="0" i="0" sz="2000" u="none" cap="none" strike="noStrike">
              <a:solidFill>
                <a:schemeClr val="lt1"/>
              </a:solidFill>
              <a:latin typeface="Arial"/>
              <a:ea typeface="Arial"/>
              <a:cs typeface="Arial"/>
              <a:sym typeface="Arial"/>
            </a:endParaRPr>
          </a:p>
          <a:p>
            <a:pPr indent="-101600" lvl="0" marL="101600" marR="0" rtl="0" algn="l">
              <a:lnSpc>
                <a:spcPct val="100000"/>
              </a:lnSpc>
              <a:spcBef>
                <a:spcPts val="400"/>
              </a:spcBef>
              <a:spcAft>
                <a:spcPts val="0"/>
              </a:spcAft>
              <a:buClr>
                <a:schemeClr val="lt1"/>
              </a:buClr>
              <a:buSzPts val="1500"/>
              <a:buFont typeface="Arial"/>
              <a:buChar char="▪"/>
            </a:pPr>
            <a:r>
              <a:rPr b="0" i="0" lang="en-GB" sz="1700" u="none" cap="none" strike="noStrike">
                <a:solidFill>
                  <a:schemeClr val="lt1"/>
                </a:solidFill>
                <a:latin typeface="Arial"/>
                <a:ea typeface="Arial"/>
                <a:cs typeface="Arial"/>
                <a:sym typeface="Arial"/>
              </a:rPr>
              <a:t>Semantic Graph/Ontology training for entry level and experienced </a:t>
            </a:r>
            <a:endParaRPr b="0" i="0" sz="2000" u="none" cap="none" strike="noStrike">
              <a:solidFill>
                <a:schemeClr val="lt1"/>
              </a:solidFill>
              <a:latin typeface="Arial"/>
              <a:ea typeface="Arial"/>
              <a:cs typeface="Arial"/>
              <a:sym typeface="Arial"/>
            </a:endParaRPr>
          </a:p>
          <a:p>
            <a:pPr indent="-101600" lvl="0" marL="101600" marR="0" rtl="0" algn="l">
              <a:lnSpc>
                <a:spcPct val="100000"/>
              </a:lnSpc>
              <a:spcBef>
                <a:spcPts val="400"/>
              </a:spcBef>
              <a:spcAft>
                <a:spcPts val="0"/>
              </a:spcAft>
              <a:buClr>
                <a:schemeClr val="lt1"/>
              </a:buClr>
              <a:buSzPts val="1500"/>
              <a:buFont typeface="Arial"/>
              <a:buChar char="▪"/>
            </a:pPr>
            <a:r>
              <a:rPr b="0" i="0" lang="en-GB" sz="1700" u="none" cap="none" strike="noStrike">
                <a:solidFill>
                  <a:schemeClr val="lt1"/>
                </a:solidFill>
                <a:latin typeface="Arial"/>
                <a:ea typeface="Arial"/>
                <a:cs typeface="Arial"/>
                <a:sym typeface="Arial"/>
              </a:rPr>
              <a:t>Neutral Vendor Systems Integrator, exclusive focus on RDF based KG’s and promotion of FAIR data principles</a:t>
            </a:r>
            <a:endParaRPr b="0" i="0" sz="2000" u="none" cap="none" strike="noStrike">
              <a:solidFill>
                <a:schemeClr val="lt1"/>
              </a:solidFill>
              <a:latin typeface="Arial"/>
              <a:ea typeface="Arial"/>
              <a:cs typeface="Arial"/>
              <a:sym typeface="Arial"/>
            </a:endParaRPr>
          </a:p>
          <a:p>
            <a:pPr indent="-101600" lvl="0" marL="101600" marR="0" rtl="0" algn="l">
              <a:lnSpc>
                <a:spcPct val="100000"/>
              </a:lnSpc>
              <a:spcBef>
                <a:spcPts val="400"/>
              </a:spcBef>
              <a:spcAft>
                <a:spcPts val="0"/>
              </a:spcAft>
              <a:buClr>
                <a:schemeClr val="lt1"/>
              </a:buClr>
              <a:buSzPts val="1500"/>
              <a:buFont typeface="Arial"/>
              <a:buChar char="▪"/>
            </a:pPr>
            <a:r>
              <a:rPr b="0" i="0" lang="en-GB" sz="1700" u="none" cap="none" strike="noStrike">
                <a:solidFill>
                  <a:schemeClr val="lt1"/>
                </a:solidFill>
                <a:latin typeface="Arial"/>
                <a:ea typeface="Arial"/>
                <a:cs typeface="Arial"/>
                <a:sym typeface="Arial"/>
              </a:rPr>
              <a:t>Expert distributed team of KG specialists, engineers and ontologists, combined experience of 100+ years hands on KG/engineering implementation.</a:t>
            </a:r>
            <a:endParaRPr/>
          </a:p>
          <a:p>
            <a:pPr indent="-101600" lvl="0" marL="101600" marR="0" rtl="0" algn="l">
              <a:lnSpc>
                <a:spcPct val="100000"/>
              </a:lnSpc>
              <a:spcBef>
                <a:spcPts val="400"/>
              </a:spcBef>
              <a:spcAft>
                <a:spcPts val="0"/>
              </a:spcAft>
              <a:buClr>
                <a:schemeClr val="lt1"/>
              </a:buClr>
              <a:buSzPts val="1500"/>
              <a:buFont typeface="Arial"/>
              <a:buChar char="▪"/>
            </a:pPr>
            <a:r>
              <a:rPr b="0" i="0" lang="en-GB" sz="1700" u="none" cap="none" strike="noStrike">
                <a:solidFill>
                  <a:schemeClr val="lt1"/>
                </a:solidFill>
                <a:latin typeface="Arial"/>
                <a:ea typeface="Arial"/>
                <a:cs typeface="Arial"/>
                <a:sym typeface="Arial"/>
              </a:rPr>
              <a:t>Team currently engaged with Alex Luck’s group at BEIS working on IES4</a:t>
            </a:r>
            <a:endParaRPr b="0" i="0" sz="1700" u="none" cap="none" strike="noStrike">
              <a:solidFill>
                <a:schemeClr val="lt1"/>
              </a:solidFill>
              <a:latin typeface="Arial"/>
              <a:ea typeface="Arial"/>
              <a:cs typeface="Arial"/>
              <a:sym typeface="Arial"/>
            </a:endParaRPr>
          </a:p>
          <a:p>
            <a:pPr indent="0" lvl="0" marL="342900" marR="0" rtl="0" algn="l">
              <a:lnSpc>
                <a:spcPct val="100000"/>
              </a:lnSpc>
              <a:spcBef>
                <a:spcPts val="400"/>
              </a:spcBef>
              <a:spcAft>
                <a:spcPts val="0"/>
              </a:spcAft>
              <a:buClr>
                <a:srgbClr val="000000"/>
              </a:buClr>
              <a:buSzPts val="1700"/>
              <a:buFont typeface="Arial"/>
              <a:buNone/>
            </a:pPr>
            <a:r>
              <a:t/>
            </a:r>
            <a:endParaRPr b="1" i="0" sz="1700" u="none" cap="none" strike="noStrike">
              <a:solidFill>
                <a:schemeClr val="lt1"/>
              </a:solidFill>
              <a:latin typeface="Arial"/>
              <a:ea typeface="Arial"/>
              <a:cs typeface="Arial"/>
              <a:sym typeface="Arial"/>
            </a:endParaRPr>
          </a:p>
        </p:txBody>
      </p:sp>
      <p:cxnSp>
        <p:nvCxnSpPr>
          <p:cNvPr id="88" name="Google Shape;88;p2"/>
          <p:cNvCxnSpPr/>
          <p:nvPr/>
        </p:nvCxnSpPr>
        <p:spPr>
          <a:xfrm>
            <a:off x="781909" y="1539793"/>
            <a:ext cx="3231900" cy="3900"/>
          </a:xfrm>
          <a:prstGeom prst="straightConnector1">
            <a:avLst/>
          </a:prstGeom>
          <a:noFill/>
          <a:ln cap="flat" cmpd="sng" w="19050">
            <a:solidFill>
              <a:srgbClr val="A5A5A5"/>
            </a:solidFill>
            <a:prstDash val="solid"/>
            <a:round/>
            <a:headEnd len="sm" w="sm" type="none"/>
            <a:tailEnd len="sm" w="sm" type="none"/>
          </a:ln>
        </p:spPr>
      </p:cxnSp>
      <p:sp>
        <p:nvSpPr>
          <p:cNvPr id="89" name="Google Shape;89;p2"/>
          <p:cNvSpPr txBox="1"/>
          <p:nvPr/>
        </p:nvSpPr>
        <p:spPr>
          <a:xfrm>
            <a:off x="4589250" y="1648085"/>
            <a:ext cx="3972000" cy="256200"/>
          </a:xfrm>
          <a:prstGeom prst="rect">
            <a:avLst/>
          </a:prstGeom>
          <a:noFill/>
          <a:ln>
            <a:noFill/>
          </a:ln>
        </p:spPr>
        <p:txBody>
          <a:bodyPr anchorCtr="0" anchor="t" bIns="27750" lIns="55550" spcFirstLastPara="1" rIns="55550" wrap="square" tIns="27750">
            <a:spAutoFit/>
          </a:bodyPr>
          <a:lstStyle/>
          <a:p>
            <a:pPr indent="0" lvl="0" marL="0" marR="0" rtl="0" algn="l">
              <a:lnSpc>
                <a:spcPct val="100000"/>
              </a:lnSpc>
              <a:spcBef>
                <a:spcPts val="400"/>
              </a:spcBef>
              <a:spcAft>
                <a:spcPts val="0"/>
              </a:spcAft>
              <a:buClr>
                <a:srgbClr val="000000"/>
              </a:buClr>
              <a:buSzPts val="1300"/>
              <a:buFont typeface="Arial"/>
              <a:buNone/>
            </a:pPr>
            <a:r>
              <a:t/>
            </a:r>
            <a:endParaRPr b="0" i="0" sz="1300" u="none" cap="none" strike="noStrike">
              <a:solidFill>
                <a:schemeClr val="lt1"/>
              </a:solidFill>
              <a:latin typeface="Arial"/>
              <a:ea typeface="Arial"/>
              <a:cs typeface="Arial"/>
              <a:sym typeface="Arial"/>
            </a:endParaRPr>
          </a:p>
        </p:txBody>
      </p:sp>
      <p:sp>
        <p:nvSpPr>
          <p:cNvPr id="90" name="Google Shape;90;p2"/>
          <p:cNvSpPr/>
          <p:nvPr/>
        </p:nvSpPr>
        <p:spPr>
          <a:xfrm>
            <a:off x="0" y="4631400"/>
            <a:ext cx="9144000" cy="512100"/>
          </a:xfrm>
          <a:prstGeom prst="rect">
            <a:avLst/>
          </a:prstGeom>
          <a:solidFill>
            <a:srgbClr val="1E3A8A"/>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91" name="Google Shape;91;p2"/>
          <p:cNvPicPr preferRelativeResize="0"/>
          <p:nvPr/>
        </p:nvPicPr>
        <p:blipFill rotWithShape="1">
          <a:blip r:embed="rId4">
            <a:alphaModFix/>
          </a:blip>
          <a:srcRect b="0" l="0" r="0" t="0"/>
          <a:stretch/>
        </p:blipFill>
        <p:spPr>
          <a:xfrm>
            <a:off x="160951" y="4766362"/>
            <a:ext cx="431775" cy="274501"/>
          </a:xfrm>
          <a:prstGeom prst="rect">
            <a:avLst/>
          </a:prstGeom>
          <a:noFill/>
          <a:ln>
            <a:noFill/>
          </a:ln>
        </p:spPr>
      </p:pic>
      <p:sp>
        <p:nvSpPr>
          <p:cNvPr id="92" name="Google Shape;92;p2"/>
          <p:cNvSpPr txBox="1"/>
          <p:nvPr>
            <p:ph idx="11" type="ftr"/>
          </p:nvPr>
        </p:nvSpPr>
        <p:spPr>
          <a:xfrm>
            <a:off x="467548" y="4766352"/>
            <a:ext cx="8513700" cy="2745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400"/>
              <a:buNone/>
            </a:pPr>
            <a:r>
              <a:rPr lang="en-GB"/>
              <a:t>©2023 Semantic Partners Ltd</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3"/>
          <p:cNvSpPr txBox="1"/>
          <p:nvPr>
            <p:ph type="title"/>
          </p:nvPr>
        </p:nvSpPr>
        <p:spPr>
          <a:xfrm>
            <a:off x="311700" y="-24750"/>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GB"/>
              <a:t>Global team - 7 countries - 10 languages</a:t>
            </a:r>
            <a:endParaRPr/>
          </a:p>
        </p:txBody>
      </p:sp>
      <p:pic>
        <p:nvPicPr>
          <p:cNvPr id="98" name="Google Shape;98;p3"/>
          <p:cNvPicPr preferRelativeResize="0"/>
          <p:nvPr/>
        </p:nvPicPr>
        <p:blipFill rotWithShape="1">
          <a:blip r:embed="rId3">
            <a:alphaModFix/>
          </a:blip>
          <a:srcRect b="0" l="0" r="0" t="0"/>
          <a:stretch/>
        </p:blipFill>
        <p:spPr>
          <a:xfrm>
            <a:off x="898975" y="611025"/>
            <a:ext cx="6902510" cy="42907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29e0a86353b_1_1"/>
          <p:cNvSpPr txBox="1"/>
          <p:nvPr>
            <p:ph type="title"/>
          </p:nvPr>
        </p:nvSpPr>
        <p:spPr>
          <a:xfrm>
            <a:off x="311700" y="-247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a:t>Definitions</a:t>
            </a:r>
            <a:endParaRPr/>
          </a:p>
        </p:txBody>
      </p:sp>
      <p:sp>
        <p:nvSpPr>
          <p:cNvPr id="104" name="Google Shape;104;g29e0a86353b_1_1"/>
          <p:cNvSpPr txBox="1"/>
          <p:nvPr/>
        </p:nvSpPr>
        <p:spPr>
          <a:xfrm>
            <a:off x="402300" y="1502925"/>
            <a:ext cx="4113600" cy="2354700"/>
          </a:xfrm>
          <a:prstGeom prst="rect">
            <a:avLst/>
          </a:prstGeom>
          <a:noFill/>
          <a:ln>
            <a:noFill/>
          </a:ln>
        </p:spPr>
        <p:txBody>
          <a:bodyPr anchorCtr="0" anchor="t" bIns="27750" lIns="55550" spcFirstLastPara="1" rIns="55550" wrap="square" tIns="27750">
            <a:spAutoFit/>
          </a:bodyPr>
          <a:lstStyle/>
          <a:p>
            <a:pPr indent="-336550" lvl="0" marL="457200" marR="0" rtl="0" algn="l">
              <a:lnSpc>
                <a:spcPct val="100000"/>
              </a:lnSpc>
              <a:spcBef>
                <a:spcPts val="400"/>
              </a:spcBef>
              <a:spcAft>
                <a:spcPts val="0"/>
              </a:spcAft>
              <a:buClr>
                <a:schemeClr val="lt1"/>
              </a:buClr>
              <a:buSzPts val="1700"/>
              <a:buFont typeface="Arial"/>
              <a:buChar char="●"/>
            </a:pPr>
            <a:r>
              <a:rPr b="0" i="0" lang="en-GB" sz="1700" u="none" cap="none" strike="noStrike">
                <a:solidFill>
                  <a:schemeClr val="lt1"/>
                </a:solidFill>
                <a:latin typeface="Arial"/>
                <a:ea typeface="Arial"/>
                <a:cs typeface="Arial"/>
                <a:sym typeface="Arial"/>
              </a:rPr>
              <a:t>Digital Twin – Our impressions of what this is</a:t>
            </a:r>
            <a:r>
              <a:rPr lang="en-GB" sz="1700">
                <a:solidFill>
                  <a:schemeClr val="lt1"/>
                </a:solidFill>
              </a:rPr>
              <a:t>.</a:t>
            </a:r>
            <a:endParaRPr sz="1700">
              <a:solidFill>
                <a:schemeClr val="lt1"/>
              </a:solidFill>
            </a:endParaRPr>
          </a:p>
          <a:p>
            <a:pPr indent="0" lvl="0" marL="457200" marR="0" rtl="0" algn="l">
              <a:lnSpc>
                <a:spcPct val="100000"/>
              </a:lnSpc>
              <a:spcBef>
                <a:spcPts val="400"/>
              </a:spcBef>
              <a:spcAft>
                <a:spcPts val="0"/>
              </a:spcAft>
              <a:buNone/>
            </a:pPr>
            <a:r>
              <a:t/>
            </a:r>
            <a:endParaRPr sz="1700">
              <a:solidFill>
                <a:schemeClr val="lt1"/>
              </a:solidFill>
            </a:endParaRPr>
          </a:p>
          <a:p>
            <a:pPr indent="-336550" lvl="0" marL="457200" marR="0" rtl="0" algn="l">
              <a:lnSpc>
                <a:spcPct val="100000"/>
              </a:lnSpc>
              <a:spcBef>
                <a:spcPts val="400"/>
              </a:spcBef>
              <a:spcAft>
                <a:spcPts val="0"/>
              </a:spcAft>
              <a:buClr>
                <a:schemeClr val="lt1"/>
              </a:buClr>
              <a:buSzPts val="1700"/>
              <a:buFont typeface="Arial"/>
              <a:buChar char="●"/>
            </a:pPr>
            <a:r>
              <a:rPr b="0" i="0" lang="en-GB" sz="1700" u="none" cap="none" strike="noStrike">
                <a:solidFill>
                  <a:schemeClr val="lt1"/>
                </a:solidFill>
                <a:latin typeface="Arial"/>
                <a:ea typeface="Arial"/>
                <a:cs typeface="Arial"/>
                <a:sym typeface="Arial"/>
              </a:rPr>
              <a:t>FAIR Data</a:t>
            </a:r>
            <a:r>
              <a:rPr lang="en-GB" sz="1700">
                <a:solidFill>
                  <a:schemeClr val="lt1"/>
                </a:solidFill>
              </a:rPr>
              <a:t> -</a:t>
            </a:r>
            <a:r>
              <a:rPr b="0" i="0" lang="en-GB" sz="1700" u="none" cap="none" strike="noStrike">
                <a:solidFill>
                  <a:schemeClr val="lt1"/>
                </a:solidFill>
                <a:latin typeface="Arial"/>
                <a:ea typeface="Arial"/>
                <a:cs typeface="Arial"/>
                <a:sym typeface="Arial"/>
              </a:rPr>
              <a:t> </a:t>
            </a:r>
            <a:r>
              <a:rPr b="1" i="0" lang="en-GB" sz="1700" u="none" cap="none" strike="noStrike">
                <a:solidFill>
                  <a:schemeClr val="lt1"/>
                </a:solidFill>
              </a:rPr>
              <a:t>F</a:t>
            </a:r>
            <a:r>
              <a:rPr b="0" i="0" lang="en-GB" sz="1700" u="none" cap="none" strike="noStrike">
                <a:solidFill>
                  <a:schemeClr val="lt1"/>
                </a:solidFill>
                <a:latin typeface="Arial"/>
                <a:ea typeface="Arial"/>
                <a:cs typeface="Arial"/>
                <a:sym typeface="Arial"/>
              </a:rPr>
              <a:t>indable, </a:t>
            </a:r>
            <a:r>
              <a:rPr b="1" i="0" lang="en-GB" sz="1700" u="none" cap="none" strike="noStrike">
                <a:solidFill>
                  <a:schemeClr val="lt1"/>
                </a:solidFill>
              </a:rPr>
              <a:t>A</a:t>
            </a:r>
            <a:r>
              <a:rPr b="0" i="0" lang="en-GB" sz="1700" u="none" cap="none" strike="noStrike">
                <a:solidFill>
                  <a:schemeClr val="lt1"/>
                </a:solidFill>
                <a:latin typeface="Arial"/>
                <a:ea typeface="Arial"/>
                <a:cs typeface="Arial"/>
                <a:sym typeface="Arial"/>
              </a:rPr>
              <a:t>ccessible, </a:t>
            </a:r>
            <a:r>
              <a:rPr b="1" i="0" lang="en-GB" sz="1700" u="none" cap="none" strike="noStrike">
                <a:solidFill>
                  <a:schemeClr val="lt1"/>
                </a:solidFill>
              </a:rPr>
              <a:t>I</a:t>
            </a:r>
            <a:r>
              <a:rPr b="0" i="0" lang="en-GB" sz="1700" u="none" cap="none" strike="noStrike">
                <a:solidFill>
                  <a:schemeClr val="lt1"/>
                </a:solidFill>
                <a:latin typeface="Arial"/>
                <a:ea typeface="Arial"/>
                <a:cs typeface="Arial"/>
                <a:sym typeface="Arial"/>
              </a:rPr>
              <a:t>nteroperable, </a:t>
            </a:r>
            <a:r>
              <a:rPr b="1" i="0" lang="en-GB" sz="1700" u="none" cap="none" strike="noStrike">
                <a:solidFill>
                  <a:schemeClr val="lt1"/>
                </a:solidFill>
              </a:rPr>
              <a:t>R</a:t>
            </a:r>
            <a:r>
              <a:rPr b="0" i="0" lang="en-GB" sz="1700" u="none" cap="none" strike="noStrike">
                <a:solidFill>
                  <a:schemeClr val="lt1"/>
                </a:solidFill>
                <a:latin typeface="Arial"/>
                <a:ea typeface="Arial"/>
                <a:cs typeface="Arial"/>
                <a:sym typeface="Arial"/>
              </a:rPr>
              <a:t>eusable.</a:t>
            </a:r>
            <a:endParaRPr sz="1700"/>
          </a:p>
          <a:p>
            <a:pPr indent="0" lvl="0" marL="457200" marR="0" rtl="0" algn="l">
              <a:lnSpc>
                <a:spcPct val="100000"/>
              </a:lnSpc>
              <a:spcBef>
                <a:spcPts val="400"/>
              </a:spcBef>
              <a:spcAft>
                <a:spcPts val="0"/>
              </a:spcAft>
              <a:buNone/>
            </a:pPr>
            <a:r>
              <a:t/>
            </a:r>
            <a:endParaRPr b="0" i="0" sz="1700" u="none" cap="none" strike="noStrike">
              <a:solidFill>
                <a:schemeClr val="lt1"/>
              </a:solidFill>
              <a:latin typeface="Arial"/>
              <a:ea typeface="Arial"/>
              <a:cs typeface="Arial"/>
              <a:sym typeface="Arial"/>
            </a:endParaRPr>
          </a:p>
          <a:p>
            <a:pPr indent="-336550" lvl="0" marL="457200" marR="0" rtl="0" algn="l">
              <a:lnSpc>
                <a:spcPct val="100000"/>
              </a:lnSpc>
              <a:spcBef>
                <a:spcPts val="400"/>
              </a:spcBef>
              <a:spcAft>
                <a:spcPts val="0"/>
              </a:spcAft>
              <a:buClr>
                <a:schemeClr val="lt1"/>
              </a:buClr>
              <a:buSzPts val="1700"/>
              <a:buFont typeface="Arial"/>
              <a:buChar char="●"/>
            </a:pPr>
            <a:r>
              <a:rPr b="0" i="0" lang="en-GB" sz="1700" u="none" cap="none" strike="noStrike">
                <a:solidFill>
                  <a:schemeClr val="lt1"/>
                </a:solidFill>
                <a:latin typeface="Arial"/>
                <a:ea typeface="Arial"/>
                <a:cs typeface="Arial"/>
                <a:sym typeface="Arial"/>
              </a:rPr>
              <a:t>Knowledge Graphs and Semantic Data </a:t>
            </a:r>
            <a:endParaRPr b="0" i="0" sz="1700" u="none" cap="none" strike="noStrike">
              <a:solidFill>
                <a:schemeClr val="lt1"/>
              </a:solidFill>
              <a:latin typeface="Arial"/>
              <a:ea typeface="Arial"/>
              <a:cs typeface="Arial"/>
              <a:sym typeface="Arial"/>
            </a:endParaRPr>
          </a:p>
        </p:txBody>
      </p:sp>
      <p:pic>
        <p:nvPicPr>
          <p:cNvPr descr="Enterprise FAIR Data | SciBite" id="105" name="Google Shape;105;g29e0a86353b_1_1"/>
          <p:cNvPicPr preferRelativeResize="0"/>
          <p:nvPr/>
        </p:nvPicPr>
        <p:blipFill rotWithShape="1">
          <a:blip r:embed="rId3">
            <a:alphaModFix/>
          </a:blip>
          <a:srcRect b="0" l="0" r="0" t="0"/>
          <a:stretch/>
        </p:blipFill>
        <p:spPr>
          <a:xfrm>
            <a:off x="4515891" y="1285875"/>
            <a:ext cx="4316414" cy="25717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g29e0a86353b_1_7"/>
          <p:cNvSpPr txBox="1"/>
          <p:nvPr>
            <p:ph type="title"/>
          </p:nvPr>
        </p:nvSpPr>
        <p:spPr>
          <a:xfrm>
            <a:off x="311700" y="-24750"/>
            <a:ext cx="8520600" cy="5727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2500">
                <a:solidFill>
                  <a:schemeClr val="dk1"/>
                </a:solidFill>
              </a:rPr>
              <a:t>Observations from the Cyber Physical Forum </a:t>
            </a:r>
            <a:endParaRPr sz="2500"/>
          </a:p>
        </p:txBody>
      </p:sp>
      <p:sp>
        <p:nvSpPr>
          <p:cNvPr id="111" name="Google Shape;111;g29e0a86353b_1_7"/>
          <p:cNvSpPr txBox="1"/>
          <p:nvPr>
            <p:ph idx="1" type="body"/>
          </p:nvPr>
        </p:nvSpPr>
        <p:spPr>
          <a:xfrm>
            <a:off x="311700" y="593125"/>
            <a:ext cx="2851200" cy="4144200"/>
          </a:xfrm>
          <a:prstGeom prst="rect">
            <a:avLst/>
          </a:prstGeom>
        </p:spPr>
        <p:txBody>
          <a:bodyPr anchorCtr="0" anchor="t" bIns="91425" lIns="91425" spcFirstLastPara="1" rIns="91425" wrap="square" tIns="91425">
            <a:normAutofit lnSpcReduction="10000"/>
          </a:bodyPr>
          <a:lstStyle/>
          <a:p>
            <a:pPr indent="-336550" lvl="0" marL="457200" rtl="0" algn="l">
              <a:lnSpc>
                <a:spcPct val="100000"/>
              </a:lnSpc>
              <a:spcBef>
                <a:spcPts val="400"/>
              </a:spcBef>
              <a:spcAft>
                <a:spcPts val="0"/>
              </a:spcAft>
              <a:buClr>
                <a:schemeClr val="lt1"/>
              </a:buClr>
              <a:buSzPts val="1700"/>
              <a:buChar char="●"/>
            </a:pPr>
            <a:r>
              <a:rPr lang="en-GB" sz="1700">
                <a:solidFill>
                  <a:schemeClr val="lt1"/>
                </a:solidFill>
              </a:rPr>
              <a:t>Data Sharing Infrastructure, something trusted and secure – Needed everywhere </a:t>
            </a:r>
            <a:endParaRPr sz="1700">
              <a:solidFill>
                <a:schemeClr val="lt1"/>
              </a:solidFill>
            </a:endParaRPr>
          </a:p>
          <a:p>
            <a:pPr indent="0" lvl="0" marL="0" rtl="0" algn="l">
              <a:lnSpc>
                <a:spcPct val="100000"/>
              </a:lnSpc>
              <a:spcBef>
                <a:spcPts val="400"/>
              </a:spcBef>
              <a:spcAft>
                <a:spcPts val="0"/>
              </a:spcAft>
              <a:buNone/>
            </a:pPr>
            <a:r>
              <a:t/>
            </a:r>
            <a:endParaRPr sz="1700">
              <a:solidFill>
                <a:schemeClr val="lt1"/>
              </a:solidFill>
            </a:endParaRPr>
          </a:p>
          <a:p>
            <a:pPr indent="-336550" lvl="0" marL="457200" rtl="0" algn="l">
              <a:lnSpc>
                <a:spcPct val="100000"/>
              </a:lnSpc>
              <a:spcBef>
                <a:spcPts val="400"/>
              </a:spcBef>
              <a:spcAft>
                <a:spcPts val="0"/>
              </a:spcAft>
              <a:buClr>
                <a:schemeClr val="lt1"/>
              </a:buClr>
              <a:buSzPts val="1700"/>
              <a:buChar char="●"/>
            </a:pPr>
            <a:r>
              <a:rPr lang="en-GB" sz="1700">
                <a:solidFill>
                  <a:schemeClr val="lt1"/>
                </a:solidFill>
              </a:rPr>
              <a:t>Being able to show early benefit is key – identify Value early on if possible</a:t>
            </a:r>
            <a:endParaRPr sz="1700">
              <a:solidFill>
                <a:schemeClr val="lt1"/>
              </a:solidFill>
            </a:endParaRPr>
          </a:p>
          <a:p>
            <a:pPr indent="0" lvl="0" marL="0" rtl="0" algn="l">
              <a:lnSpc>
                <a:spcPct val="100000"/>
              </a:lnSpc>
              <a:spcBef>
                <a:spcPts val="400"/>
              </a:spcBef>
              <a:spcAft>
                <a:spcPts val="0"/>
              </a:spcAft>
              <a:buNone/>
            </a:pPr>
            <a:r>
              <a:t/>
            </a:r>
            <a:endParaRPr sz="1700">
              <a:solidFill>
                <a:schemeClr val="lt1"/>
              </a:solidFill>
            </a:endParaRPr>
          </a:p>
          <a:p>
            <a:pPr indent="-336550" lvl="0" marL="457200" rtl="0" algn="l">
              <a:lnSpc>
                <a:spcPct val="100000"/>
              </a:lnSpc>
              <a:spcBef>
                <a:spcPts val="400"/>
              </a:spcBef>
              <a:spcAft>
                <a:spcPts val="0"/>
              </a:spcAft>
              <a:buClr>
                <a:schemeClr val="lt1"/>
              </a:buClr>
              <a:buSzPts val="1700"/>
              <a:buChar char="●"/>
            </a:pPr>
            <a:r>
              <a:rPr lang="en-GB" sz="1700">
                <a:solidFill>
                  <a:schemeClr val="lt1"/>
                </a:solidFill>
              </a:rPr>
              <a:t>Projects need to be set up for Scale – Isle of Wight, good example </a:t>
            </a:r>
            <a:endParaRPr sz="1700">
              <a:solidFill>
                <a:schemeClr val="lt1"/>
              </a:solidFill>
            </a:endParaRPr>
          </a:p>
          <a:p>
            <a:pPr indent="0" lvl="0" marL="457200" rtl="0" algn="l">
              <a:spcBef>
                <a:spcPts val="0"/>
              </a:spcBef>
              <a:spcAft>
                <a:spcPts val="0"/>
              </a:spcAft>
              <a:buNone/>
            </a:pPr>
            <a:r>
              <a:t/>
            </a:r>
            <a:endParaRPr sz="1700"/>
          </a:p>
        </p:txBody>
      </p:sp>
      <p:pic>
        <p:nvPicPr>
          <p:cNvPr id="112" name="Google Shape;112;g29e0a86353b_1_7"/>
          <p:cNvPicPr preferRelativeResize="0"/>
          <p:nvPr/>
        </p:nvPicPr>
        <p:blipFill>
          <a:blip r:embed="rId3">
            <a:alphaModFix/>
          </a:blip>
          <a:stretch>
            <a:fillRect/>
          </a:stretch>
        </p:blipFill>
        <p:spPr>
          <a:xfrm>
            <a:off x="5274075" y="3174125"/>
            <a:ext cx="3187926" cy="1593975"/>
          </a:xfrm>
          <a:prstGeom prst="rect">
            <a:avLst/>
          </a:prstGeom>
          <a:noFill/>
          <a:ln>
            <a:noFill/>
          </a:ln>
        </p:spPr>
      </p:pic>
      <p:pic>
        <p:nvPicPr>
          <p:cNvPr id="113" name="Google Shape;113;g29e0a86353b_1_7"/>
          <p:cNvPicPr preferRelativeResize="0"/>
          <p:nvPr/>
        </p:nvPicPr>
        <p:blipFill>
          <a:blip r:embed="rId4">
            <a:alphaModFix/>
          </a:blip>
          <a:stretch>
            <a:fillRect/>
          </a:stretch>
        </p:blipFill>
        <p:spPr>
          <a:xfrm>
            <a:off x="3598275" y="547950"/>
            <a:ext cx="2393675" cy="1795275"/>
          </a:xfrm>
          <a:prstGeom prst="rect">
            <a:avLst/>
          </a:prstGeom>
          <a:noFill/>
          <a:ln>
            <a:noFill/>
          </a:ln>
        </p:spPr>
      </p:pic>
      <p:pic>
        <p:nvPicPr>
          <p:cNvPr id="114" name="Google Shape;114;g29e0a86353b_1_7"/>
          <p:cNvPicPr preferRelativeResize="0"/>
          <p:nvPr/>
        </p:nvPicPr>
        <p:blipFill>
          <a:blip r:embed="rId5">
            <a:alphaModFix/>
          </a:blip>
          <a:stretch>
            <a:fillRect/>
          </a:stretch>
        </p:blipFill>
        <p:spPr>
          <a:xfrm>
            <a:off x="4889599" y="2192275"/>
            <a:ext cx="1780550" cy="111285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g29e0a86353b_1_12"/>
          <p:cNvSpPr txBox="1"/>
          <p:nvPr>
            <p:ph type="title"/>
          </p:nvPr>
        </p:nvSpPr>
        <p:spPr>
          <a:xfrm>
            <a:off x="311700" y="-247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a:t>Data is Facts - From Tables to Sentences</a:t>
            </a:r>
            <a:endParaRPr/>
          </a:p>
        </p:txBody>
      </p:sp>
      <p:sp>
        <p:nvSpPr>
          <p:cNvPr id="120" name="Google Shape;120;g29e0a86353b_1_12"/>
          <p:cNvSpPr txBox="1"/>
          <p:nvPr>
            <p:ph idx="1" type="body"/>
          </p:nvPr>
        </p:nvSpPr>
        <p:spPr>
          <a:xfrm>
            <a:off x="311700" y="593125"/>
            <a:ext cx="4260300" cy="3975900"/>
          </a:xfrm>
          <a:prstGeom prst="rect">
            <a:avLst/>
          </a:prstGeom>
        </p:spPr>
        <p:txBody>
          <a:bodyPr anchorCtr="0" anchor="t" bIns="91425" lIns="91425" spcFirstLastPara="1" rIns="91425" wrap="square" tIns="91425">
            <a:normAutofit lnSpcReduction="20000"/>
          </a:bodyPr>
          <a:lstStyle/>
          <a:p>
            <a:pPr indent="-368300" lvl="0" marL="457200" rtl="0" algn="l">
              <a:lnSpc>
                <a:spcPct val="90000"/>
              </a:lnSpc>
              <a:spcBef>
                <a:spcPts val="1000"/>
              </a:spcBef>
              <a:spcAft>
                <a:spcPts val="0"/>
              </a:spcAft>
              <a:buClr>
                <a:schemeClr val="lt1"/>
              </a:buClr>
              <a:buSzPts val="2200"/>
              <a:buChar char="•"/>
            </a:pPr>
            <a:r>
              <a:rPr lang="en-GB" sz="1700">
                <a:solidFill>
                  <a:schemeClr val="lt1"/>
                </a:solidFill>
              </a:rPr>
              <a:t>The data is stored in a format that both humans and machines can understand. </a:t>
            </a:r>
            <a:endParaRPr sz="1700">
              <a:solidFill>
                <a:schemeClr val="lt1"/>
              </a:solidFill>
            </a:endParaRPr>
          </a:p>
          <a:p>
            <a:pPr indent="0" lvl="0" marL="0" rtl="0" algn="l">
              <a:lnSpc>
                <a:spcPct val="90000"/>
              </a:lnSpc>
              <a:spcBef>
                <a:spcPts val="1000"/>
              </a:spcBef>
              <a:spcAft>
                <a:spcPts val="0"/>
              </a:spcAft>
              <a:buNone/>
            </a:pPr>
            <a:r>
              <a:t/>
            </a:r>
            <a:endParaRPr sz="1700">
              <a:solidFill>
                <a:schemeClr val="lt1"/>
              </a:solidFill>
            </a:endParaRPr>
          </a:p>
          <a:p>
            <a:pPr indent="-368300" lvl="0" marL="457200" rtl="0" algn="l">
              <a:lnSpc>
                <a:spcPct val="90000"/>
              </a:lnSpc>
              <a:spcBef>
                <a:spcPts val="1000"/>
              </a:spcBef>
              <a:spcAft>
                <a:spcPts val="0"/>
              </a:spcAft>
              <a:buClr>
                <a:schemeClr val="lt1"/>
              </a:buClr>
              <a:buSzPts val="2200"/>
              <a:buChar char="•"/>
            </a:pPr>
            <a:r>
              <a:rPr lang="en-GB" sz="1700">
                <a:solidFill>
                  <a:schemeClr val="lt1"/>
                </a:solidFill>
              </a:rPr>
              <a:t>We move from rigid rows and columns in proprietary-format tables to sentence-like flexible nodes and edges in a KG.</a:t>
            </a:r>
            <a:endParaRPr sz="1700">
              <a:solidFill>
                <a:schemeClr val="lt1"/>
              </a:solidFill>
            </a:endParaRPr>
          </a:p>
          <a:p>
            <a:pPr indent="0" lvl="0" marL="0" rtl="0" algn="l">
              <a:lnSpc>
                <a:spcPct val="90000"/>
              </a:lnSpc>
              <a:spcBef>
                <a:spcPts val="1000"/>
              </a:spcBef>
              <a:spcAft>
                <a:spcPts val="0"/>
              </a:spcAft>
              <a:buNone/>
            </a:pPr>
            <a:r>
              <a:t/>
            </a:r>
            <a:endParaRPr sz="1700">
              <a:solidFill>
                <a:schemeClr val="lt1"/>
              </a:solidFill>
            </a:endParaRPr>
          </a:p>
          <a:p>
            <a:pPr indent="-368300" lvl="0" marL="457200" rtl="0" algn="l">
              <a:lnSpc>
                <a:spcPct val="90000"/>
              </a:lnSpc>
              <a:spcBef>
                <a:spcPts val="1000"/>
              </a:spcBef>
              <a:spcAft>
                <a:spcPts val="0"/>
              </a:spcAft>
              <a:buClr>
                <a:schemeClr val="lt1"/>
              </a:buClr>
              <a:buSzPts val="2200"/>
              <a:buChar char="•"/>
            </a:pPr>
            <a:r>
              <a:rPr lang="en-GB" sz="1700">
                <a:solidFill>
                  <a:schemeClr val="lt1"/>
                </a:solidFill>
              </a:rPr>
              <a:t>Ability to be flexible - KGs can grow, extend and evolve easily - therefore can represent anything within a short time without having the need to tediously change table schema, and all the RDBMS hullabaloo.</a:t>
            </a:r>
            <a:endParaRPr sz="1700"/>
          </a:p>
        </p:txBody>
      </p:sp>
      <p:pic>
        <p:nvPicPr>
          <p:cNvPr id="121" name="Google Shape;121;g29e0a86353b_1_12"/>
          <p:cNvPicPr preferRelativeResize="0"/>
          <p:nvPr/>
        </p:nvPicPr>
        <p:blipFill rotWithShape="1">
          <a:blip r:embed="rId3">
            <a:alphaModFix/>
          </a:blip>
          <a:srcRect b="0" l="0" r="0" t="0"/>
          <a:stretch/>
        </p:blipFill>
        <p:spPr>
          <a:xfrm>
            <a:off x="5312601" y="914100"/>
            <a:ext cx="2851000" cy="2851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g29e0a86353b_1_28"/>
          <p:cNvSpPr txBox="1"/>
          <p:nvPr>
            <p:ph type="title"/>
          </p:nvPr>
        </p:nvSpPr>
        <p:spPr>
          <a:xfrm>
            <a:off x="311700" y="-247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a:t>The Case For Semantics</a:t>
            </a:r>
            <a:endParaRPr/>
          </a:p>
        </p:txBody>
      </p:sp>
      <p:sp>
        <p:nvSpPr>
          <p:cNvPr id="127" name="Google Shape;127;g29e0a86353b_1_28"/>
          <p:cNvSpPr txBox="1"/>
          <p:nvPr>
            <p:ph idx="1" type="body"/>
          </p:nvPr>
        </p:nvSpPr>
        <p:spPr>
          <a:xfrm>
            <a:off x="311700" y="593124"/>
            <a:ext cx="8520600" cy="3975900"/>
          </a:xfrm>
          <a:prstGeom prst="rect">
            <a:avLst/>
          </a:prstGeom>
        </p:spPr>
        <p:txBody>
          <a:bodyPr anchorCtr="0" anchor="t" bIns="91425" lIns="91425" spcFirstLastPara="1" rIns="91425" wrap="square" tIns="91425">
            <a:normAutofit/>
          </a:bodyPr>
          <a:lstStyle/>
          <a:p>
            <a:pPr indent="0" lvl="0" marL="0" rtl="0" algn="l">
              <a:lnSpc>
                <a:spcPct val="100000"/>
              </a:lnSpc>
              <a:spcBef>
                <a:spcPts val="0"/>
              </a:spcBef>
              <a:spcAft>
                <a:spcPts val="0"/>
              </a:spcAft>
              <a:buNone/>
            </a:pPr>
            <a:r>
              <a:rPr lang="en-GB" sz="1700">
                <a:solidFill>
                  <a:schemeClr val="lt1"/>
                </a:solidFill>
              </a:rPr>
              <a:t>The earlier methods share the problem of lacking a precise meaning system.  It is important that the meaning system is both human and computer oriented.</a:t>
            </a:r>
            <a:endParaRPr sz="1700"/>
          </a:p>
        </p:txBody>
      </p:sp>
      <p:graphicFrame>
        <p:nvGraphicFramePr>
          <p:cNvPr id="128" name="Google Shape;128;g29e0a86353b_1_28"/>
          <p:cNvGraphicFramePr/>
          <p:nvPr/>
        </p:nvGraphicFramePr>
        <p:xfrm>
          <a:off x="952500" y="1638475"/>
          <a:ext cx="3000000" cy="3000000"/>
        </p:xfrm>
        <a:graphic>
          <a:graphicData uri="http://schemas.openxmlformats.org/drawingml/2006/table">
            <a:tbl>
              <a:tblPr>
                <a:noFill/>
                <a:tableStyleId>{17B84511-5961-4E52-947E-D342CAE9EF85}</a:tableStyleId>
              </a:tblPr>
              <a:tblGrid>
                <a:gridCol w="1810325"/>
                <a:gridCol w="5428675"/>
              </a:tblGrid>
              <a:tr h="381000">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Clear and Precise</a:t>
                      </a:r>
                      <a:endParaRPr sz="11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Semantic modeling can make the process of data collection and reporting more efficient. Being both human and computer readable, it reduces the need for manual data transformation and validation.</a:t>
                      </a:r>
                      <a:endParaRPr sz="1100" u="none" cap="none" strike="noStrike"/>
                    </a:p>
                  </a:txBody>
                  <a:tcPr marT="91425" marB="91425" marR="91425" marL="91425"/>
                </a:tc>
              </a:tr>
              <a:tr h="381000">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Interoperability</a:t>
                      </a:r>
                      <a:endParaRPr sz="11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Semantic models facilitates data interoperability, making it easier to share and exchange data between different systems, organizations, and jurisdictions.</a:t>
                      </a:r>
                      <a:endParaRPr sz="1100" u="none" cap="none" strike="noStrike"/>
                    </a:p>
                  </a:txBody>
                  <a:tcPr marT="91425" marB="91425" marR="91425" marL="91425"/>
                </a:tc>
              </a:tr>
              <a:tr h="381000">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Flexibility</a:t>
                      </a:r>
                      <a:endParaRPr sz="11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Semantic models are inherently flexible and can be easily extended or modified to accommodate new data requirements.</a:t>
                      </a:r>
                      <a:endParaRPr sz="1100" u="none" cap="none" strike="noStrike"/>
                    </a:p>
                  </a:txBody>
                  <a:tcPr marT="91425" marB="91425" marR="91425" marL="91425"/>
                </a:tc>
              </a:tr>
              <a:tr h="381000">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Standardization</a:t>
                      </a:r>
                      <a:endParaRPr sz="11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Semantic modeling provides a standardized way to define and report data. Being machine and human readable,it simplifies the process of data collection and analysis, as data from different sources can be easily combined and compared.</a:t>
                      </a:r>
                      <a:endParaRPr sz="1100" u="none" cap="none" strike="noStrike"/>
                    </a:p>
                  </a:txBody>
                  <a:tcPr marT="91425" marB="91425" marR="91425" marL="91425"/>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g29e0a86353b_1_17"/>
          <p:cNvSpPr txBox="1"/>
          <p:nvPr>
            <p:ph type="title"/>
          </p:nvPr>
        </p:nvSpPr>
        <p:spPr>
          <a:xfrm>
            <a:off x="311700" y="-247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a:t>Interoperability</a:t>
            </a:r>
            <a:endParaRPr/>
          </a:p>
        </p:txBody>
      </p:sp>
      <p:sp>
        <p:nvSpPr>
          <p:cNvPr id="134" name="Google Shape;134;g29e0a86353b_1_17"/>
          <p:cNvSpPr txBox="1"/>
          <p:nvPr>
            <p:ph idx="1" type="body"/>
          </p:nvPr>
        </p:nvSpPr>
        <p:spPr>
          <a:xfrm>
            <a:off x="311700" y="593125"/>
            <a:ext cx="3170400" cy="3975900"/>
          </a:xfrm>
          <a:prstGeom prst="rect">
            <a:avLst/>
          </a:prstGeom>
        </p:spPr>
        <p:txBody>
          <a:bodyPr anchorCtr="0" anchor="t" bIns="91425" lIns="91425" spcFirstLastPara="1" rIns="91425" wrap="square" tIns="91425">
            <a:normAutofit/>
          </a:bodyPr>
          <a:lstStyle/>
          <a:p>
            <a:pPr indent="-368300" lvl="0" marL="457200" rtl="0" algn="l">
              <a:lnSpc>
                <a:spcPct val="90000"/>
              </a:lnSpc>
              <a:spcBef>
                <a:spcPts val="1000"/>
              </a:spcBef>
              <a:spcAft>
                <a:spcPts val="0"/>
              </a:spcAft>
              <a:buClr>
                <a:schemeClr val="lt1"/>
              </a:buClr>
              <a:buSzPts val="2200"/>
              <a:buChar char="•"/>
            </a:pPr>
            <a:r>
              <a:rPr lang="en-GB" sz="1700">
                <a:solidFill>
                  <a:schemeClr val="lt1"/>
                </a:solidFill>
              </a:rPr>
              <a:t>It’s not all about data, but it’s how systems interact with each other’s data.</a:t>
            </a:r>
            <a:endParaRPr sz="1700">
              <a:solidFill>
                <a:schemeClr val="lt1"/>
              </a:solidFill>
            </a:endParaRPr>
          </a:p>
          <a:p>
            <a:pPr indent="0" lvl="0" marL="0" rtl="0" algn="l">
              <a:lnSpc>
                <a:spcPct val="90000"/>
              </a:lnSpc>
              <a:spcBef>
                <a:spcPts val="1000"/>
              </a:spcBef>
              <a:spcAft>
                <a:spcPts val="0"/>
              </a:spcAft>
              <a:buNone/>
            </a:pPr>
            <a:r>
              <a:t/>
            </a:r>
            <a:endParaRPr sz="1700">
              <a:solidFill>
                <a:schemeClr val="lt1"/>
              </a:solidFill>
            </a:endParaRPr>
          </a:p>
          <a:p>
            <a:pPr indent="-368300" lvl="0" marL="457200" rtl="0" algn="l">
              <a:lnSpc>
                <a:spcPct val="90000"/>
              </a:lnSpc>
              <a:spcBef>
                <a:spcPts val="1000"/>
              </a:spcBef>
              <a:spcAft>
                <a:spcPts val="0"/>
              </a:spcAft>
              <a:buClr>
                <a:schemeClr val="lt1"/>
              </a:buClr>
              <a:buSzPts val="2200"/>
              <a:buChar char="•"/>
            </a:pPr>
            <a:r>
              <a:rPr lang="en-GB" sz="1700">
                <a:solidFill>
                  <a:schemeClr val="lt1"/>
                </a:solidFill>
              </a:rPr>
              <a:t>Semantics - not just meaning, but a way how different systems understand each other talking a common language, removing complex barriers for seamless interoperability.</a:t>
            </a:r>
            <a:endParaRPr sz="1700"/>
          </a:p>
        </p:txBody>
      </p:sp>
      <p:pic>
        <p:nvPicPr>
          <p:cNvPr id="135" name="Google Shape;135;g29e0a86353b_1_17"/>
          <p:cNvPicPr preferRelativeResize="0"/>
          <p:nvPr/>
        </p:nvPicPr>
        <p:blipFill>
          <a:blip r:embed="rId3">
            <a:alphaModFix/>
          </a:blip>
          <a:stretch>
            <a:fillRect/>
          </a:stretch>
        </p:blipFill>
        <p:spPr>
          <a:xfrm>
            <a:off x="3619975" y="1063075"/>
            <a:ext cx="5357100" cy="273355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29e0a86353b_1_22"/>
          <p:cNvSpPr txBox="1"/>
          <p:nvPr>
            <p:ph type="title"/>
          </p:nvPr>
        </p:nvSpPr>
        <p:spPr>
          <a:xfrm>
            <a:off x="311700" y="-24750"/>
            <a:ext cx="8520600" cy="572700"/>
          </a:xfrm>
          <a:prstGeom prst="rect">
            <a:avLst/>
          </a:prstGeom>
        </p:spPr>
        <p:txBody>
          <a:bodyPr anchorCtr="0" anchor="t" bIns="91425" lIns="91425" spcFirstLastPara="1" rIns="91425" wrap="square" tIns="91425">
            <a:normAutofit/>
          </a:bodyPr>
          <a:lstStyle/>
          <a:p>
            <a:pPr indent="0" lvl="0" marL="0" rtl="0" algn="ctr">
              <a:lnSpc>
                <a:spcPct val="90000"/>
              </a:lnSpc>
              <a:spcBef>
                <a:spcPts val="0"/>
              </a:spcBef>
              <a:spcAft>
                <a:spcPts val="0"/>
              </a:spcAft>
              <a:buClr>
                <a:schemeClr val="lt1"/>
              </a:buClr>
              <a:buSzPts val="990"/>
              <a:buFont typeface="Arial"/>
              <a:buNone/>
            </a:pPr>
            <a:r>
              <a:rPr lang="en-GB" sz="2840">
                <a:solidFill>
                  <a:schemeClr val="dk1"/>
                </a:solidFill>
              </a:rPr>
              <a:t>Data application to model Manufacturing plants</a:t>
            </a:r>
            <a:endParaRPr/>
          </a:p>
        </p:txBody>
      </p:sp>
      <p:sp>
        <p:nvSpPr>
          <p:cNvPr id="141" name="Google Shape;141;g29e0a86353b_1_22"/>
          <p:cNvSpPr txBox="1"/>
          <p:nvPr>
            <p:ph idx="1" type="body"/>
          </p:nvPr>
        </p:nvSpPr>
        <p:spPr>
          <a:xfrm>
            <a:off x="311700" y="593124"/>
            <a:ext cx="8520600" cy="3975900"/>
          </a:xfrm>
          <a:prstGeom prst="rect">
            <a:avLst/>
          </a:prstGeom>
        </p:spPr>
        <p:txBody>
          <a:bodyPr anchorCtr="0" anchor="t" bIns="91425" lIns="91425" spcFirstLastPara="1" rIns="91425" wrap="square" tIns="91425">
            <a:normAutofit/>
          </a:bodyPr>
          <a:lstStyle/>
          <a:p>
            <a:pPr indent="0" lvl="0" marL="0" rtl="0" algn="l">
              <a:lnSpc>
                <a:spcPct val="100000"/>
              </a:lnSpc>
              <a:spcBef>
                <a:spcPts val="1000"/>
              </a:spcBef>
              <a:spcAft>
                <a:spcPts val="0"/>
              </a:spcAft>
              <a:buNone/>
            </a:pPr>
            <a:r>
              <a:rPr b="1" lang="en-GB" sz="1600">
                <a:solidFill>
                  <a:schemeClr val="lt1"/>
                </a:solidFill>
              </a:rPr>
              <a:t>Business Goal</a:t>
            </a:r>
            <a:r>
              <a:rPr lang="en-GB" sz="1600">
                <a:solidFill>
                  <a:schemeClr val="lt1"/>
                </a:solidFill>
              </a:rPr>
              <a:t>: Desire is to model a manufacturing plant so remote working employees can monitor and view what is happening at the plant, without the need to physically visit the location. </a:t>
            </a:r>
            <a:endParaRPr sz="1600">
              <a:solidFill>
                <a:schemeClr val="lt1"/>
              </a:solidFill>
            </a:endParaRPr>
          </a:p>
          <a:p>
            <a:pPr indent="0" lvl="0" marL="0" rtl="0" algn="l">
              <a:lnSpc>
                <a:spcPct val="100000"/>
              </a:lnSpc>
              <a:spcBef>
                <a:spcPts val="1000"/>
              </a:spcBef>
              <a:spcAft>
                <a:spcPts val="0"/>
              </a:spcAft>
              <a:buNone/>
            </a:pPr>
            <a:r>
              <a:rPr b="1" lang="en-GB" sz="1600">
                <a:solidFill>
                  <a:schemeClr val="lt1"/>
                </a:solidFill>
              </a:rPr>
              <a:t>How? </a:t>
            </a:r>
            <a:endParaRPr b="1" sz="1600">
              <a:solidFill>
                <a:schemeClr val="lt1"/>
              </a:solidFill>
            </a:endParaRPr>
          </a:p>
          <a:p>
            <a:pPr indent="0" lvl="0" marL="0" rtl="0" algn="l">
              <a:lnSpc>
                <a:spcPct val="100000"/>
              </a:lnSpc>
              <a:spcBef>
                <a:spcPts val="1000"/>
              </a:spcBef>
              <a:spcAft>
                <a:spcPts val="0"/>
              </a:spcAft>
              <a:buNone/>
            </a:pPr>
            <a:r>
              <a:rPr lang="en-GB" sz="1600">
                <a:solidFill>
                  <a:schemeClr val="lt1"/>
                </a:solidFill>
              </a:rPr>
              <a:t>Ingestion of data sources, link this, write queries to use the data in the application</a:t>
            </a:r>
            <a:endParaRPr sz="1600">
              <a:solidFill>
                <a:schemeClr val="lt1"/>
              </a:solidFill>
            </a:endParaRPr>
          </a:p>
          <a:p>
            <a:pPr indent="-330200" lvl="0" marL="457200" rtl="0" algn="l">
              <a:lnSpc>
                <a:spcPct val="100000"/>
              </a:lnSpc>
              <a:spcBef>
                <a:spcPts val="0"/>
              </a:spcBef>
              <a:spcAft>
                <a:spcPts val="0"/>
              </a:spcAft>
              <a:buClr>
                <a:schemeClr val="lt1"/>
              </a:buClr>
              <a:buSzPts val="1600"/>
              <a:buChar char="-"/>
            </a:pPr>
            <a:r>
              <a:rPr lang="en-GB" sz="1600">
                <a:solidFill>
                  <a:schemeClr val="lt1"/>
                </a:solidFill>
              </a:rPr>
              <a:t>Continuing query development to allow for change tracking and search</a:t>
            </a:r>
            <a:endParaRPr sz="1600">
              <a:solidFill>
                <a:schemeClr val="lt1"/>
              </a:solidFill>
            </a:endParaRPr>
          </a:p>
          <a:p>
            <a:pPr indent="-330200" lvl="0" marL="457200" rtl="0" algn="l">
              <a:lnSpc>
                <a:spcPct val="100000"/>
              </a:lnSpc>
              <a:spcBef>
                <a:spcPts val="0"/>
              </a:spcBef>
              <a:spcAft>
                <a:spcPts val="0"/>
              </a:spcAft>
              <a:buClr>
                <a:schemeClr val="lt1"/>
              </a:buClr>
              <a:buSzPts val="1600"/>
              <a:buChar char="-"/>
            </a:pPr>
            <a:r>
              <a:rPr lang="en-GB" sz="1600">
                <a:solidFill>
                  <a:schemeClr val="lt1"/>
                </a:solidFill>
              </a:rPr>
              <a:t>Git integration, journal backup/restore, automatic mocks</a:t>
            </a:r>
            <a:endParaRPr sz="1600">
              <a:solidFill>
                <a:schemeClr val="lt1"/>
              </a:solidFill>
            </a:endParaRPr>
          </a:p>
          <a:p>
            <a:pPr indent="0" lvl="0" marL="0" rtl="0" algn="l">
              <a:lnSpc>
                <a:spcPct val="100000"/>
              </a:lnSpc>
              <a:spcBef>
                <a:spcPts val="1000"/>
              </a:spcBef>
              <a:spcAft>
                <a:spcPts val="0"/>
              </a:spcAft>
              <a:buNone/>
            </a:pPr>
            <a:r>
              <a:rPr b="1" lang="en-GB" sz="1600">
                <a:solidFill>
                  <a:schemeClr val="lt1"/>
                </a:solidFill>
              </a:rPr>
              <a:t>Challenges</a:t>
            </a:r>
            <a:r>
              <a:rPr lang="en-GB" sz="1600">
                <a:solidFill>
                  <a:schemeClr val="lt1"/>
                </a:solidFill>
              </a:rPr>
              <a:t>: Internal wrangling over solution choices</a:t>
            </a:r>
            <a:endParaRPr sz="1600">
              <a:solidFill>
                <a:schemeClr val="lt1"/>
              </a:solidFill>
            </a:endParaRPr>
          </a:p>
          <a:p>
            <a:pPr indent="0" lvl="0" marL="0" rtl="0" algn="l">
              <a:lnSpc>
                <a:spcPct val="100000"/>
              </a:lnSpc>
              <a:spcBef>
                <a:spcPts val="1000"/>
              </a:spcBef>
              <a:spcAft>
                <a:spcPts val="0"/>
              </a:spcAft>
              <a:buNone/>
            </a:pPr>
            <a:r>
              <a:rPr lang="en-GB" sz="1600">
                <a:solidFill>
                  <a:schemeClr val="lt1"/>
                </a:solidFill>
              </a:rPr>
              <a:t>See Bosch CEO talking about how important Semantics are to them here </a:t>
            </a:r>
            <a:r>
              <a:rPr lang="en-GB" sz="1600" u="sng">
                <a:solidFill>
                  <a:schemeClr val="accent5"/>
                </a:solidFill>
                <a:hlinkClick r:id="rId3">
                  <a:extLst>
                    <a:ext uri="{A12FA001-AC4F-418D-AE19-62706E023703}">
                      <ahyp:hlinkClr val="tx"/>
                    </a:ext>
                  </a:extLst>
                </a:hlinkClick>
              </a:rPr>
              <a:t>Start your product centric digital transformation with digital twins and Bosch Semantic Stack - YouTube</a:t>
            </a:r>
            <a:endParaRPr sz="1600">
              <a:solidFill>
                <a:schemeClr val="lt1"/>
              </a:solidFill>
              <a:highlight>
                <a:srgbClr val="FFFF00"/>
              </a:highlight>
            </a:endParaRPr>
          </a:p>
          <a:p>
            <a:pPr indent="0" lvl="0" marL="0" rtl="0" algn="l">
              <a:spcBef>
                <a:spcPts val="0"/>
              </a:spcBef>
              <a:spcAft>
                <a:spcPts val="0"/>
              </a:spcAft>
              <a:buNone/>
            </a:pPr>
            <a:r>
              <a:t/>
            </a:r>
            <a:endParaRPr/>
          </a:p>
        </p:txBody>
      </p:sp>
      <p:pic>
        <p:nvPicPr>
          <p:cNvPr descr="Bosch Logos" id="142" name="Google Shape;142;g29e0a86353b_1_22"/>
          <p:cNvPicPr preferRelativeResize="0"/>
          <p:nvPr/>
        </p:nvPicPr>
        <p:blipFill rotWithShape="1">
          <a:blip r:embed="rId4">
            <a:alphaModFix/>
          </a:blip>
          <a:srcRect b="0" l="0" r="0" t="0"/>
          <a:stretch/>
        </p:blipFill>
        <p:spPr>
          <a:xfrm>
            <a:off x="7252891" y="3866331"/>
            <a:ext cx="1579417" cy="3701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emantic Partners">
  <a:themeElements>
    <a:clrScheme name="Semantic Partners Colors">
      <a:dk1>
        <a:srgbClr val="7C3AED"/>
      </a:dk1>
      <a:lt1>
        <a:srgbClr val="000000"/>
      </a:lt1>
      <a:dk2>
        <a:srgbClr val="FFFFFF"/>
      </a:dk2>
      <a:lt2>
        <a:srgbClr val="C4B5FD"/>
      </a:lt2>
      <a:accent1>
        <a:srgbClr val="7C3AED"/>
      </a:accent1>
      <a:accent2>
        <a:srgbClr val="1E3A8A"/>
      </a:accent2>
      <a:accent3>
        <a:srgbClr val="BFDBFE"/>
      </a:accent3>
      <a:accent4>
        <a:srgbClr val="C4B5FD"/>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