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1" r:id="rId5"/>
    <p:sldId id="336" r:id="rId6"/>
    <p:sldId id="337" r:id="rId7"/>
    <p:sldId id="339" r:id="rId8"/>
    <p:sldId id="326" r:id="rId9"/>
    <p:sldId id="331" r:id="rId10"/>
    <p:sldId id="338" r:id="rId11"/>
    <p:sldId id="33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0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0D9D7-3D36-42F7-B26C-F5576CC6B0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83617F-9872-4654-93FD-B6A0D3D4EC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2C1726-2EEF-4AEB-B2A7-9FEB4E8B7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46BD-0AE2-477C-8CBA-797ABA887C7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2401E6-D7E8-4177-8F51-7F7253C08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5D742-EC78-4F8E-B3FA-3C8E98AE4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01853-0903-479C-9A6D-749206D52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332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C4D933-0977-402F-986F-D126FEC40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753FC5-A1AC-4B69-B008-C5D1126376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0E28FF-B543-4758-A834-B9DF3A357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46BD-0AE2-477C-8CBA-797ABA887C7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37A4D2-8163-4E33-9323-92E57BB99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2977A0-4F73-4C95-9926-C7C413936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01853-0903-479C-9A6D-749206D52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954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A965A4-FC77-45AB-86A5-C716A32DB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794F8D-8DEB-4BD5-9E28-058BD749B8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17F256-8DF2-49C2-881D-A500CDF53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46BD-0AE2-477C-8CBA-797ABA887C7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08CC51-CD23-4718-8EE2-3DC7939FD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7026E9-5E26-4BBE-A127-37142FEA9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01853-0903-479C-9A6D-749206D52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616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F982E-8671-46F3-843F-4C966957B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B6C438-6931-494D-A243-578EBB0052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5E23EF-B050-447C-92E1-2C05B7F8CF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4359E0-94C2-4E02-A677-539E518B4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46BD-0AE2-477C-8CBA-797ABA887C7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287642-53C7-4C0E-838D-E2CA57C03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EC7B71-0618-464A-9002-F083E83CB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01853-0903-479C-9A6D-749206D52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489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27DDE5-F1B0-4CA8-8B7A-0D54B54C1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7BAFAC-1C15-4FAD-A574-A6801D79D6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6AB862-F0B5-4184-A436-46F2046919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4DA130-4201-4EA7-9958-76475078FC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26A343-E3B4-413E-8E18-1DBFDF1DAD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AFCD1E-D2BE-4858-9057-9D97EC0EE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46BD-0AE2-477C-8CBA-797ABA887C7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FB84D2-903B-4FCD-AD19-6C9C3F459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6D060D-269C-4572-8F0E-E021A6B1D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01853-0903-479C-9A6D-749206D52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912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F81A0C-9B6D-454F-8B2B-6FAEEB025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683AE1-67ED-497D-9210-E6E3611B5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46BD-0AE2-477C-8CBA-797ABA887C7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418E0B-CDB1-4152-8924-1DF84DC48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4B3486-3716-4072-ACAC-9B2B1CCF8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01853-0903-479C-9A6D-749206D52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19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4ADDF2A-F086-439F-8A28-331F1368D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46BD-0AE2-477C-8CBA-797ABA887C7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15C234E-B00E-44B7-9D45-624E13AE6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20913D-2AF6-4AD0-9435-B9AD5B55A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01853-0903-479C-9A6D-749206D52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058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48240-FEA0-42B5-BD94-77861ABF3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B1718F-AD73-4A4E-95ED-45CDEF505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53C76F-1AF2-43E4-9E7D-CB4B618B76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51E7AA-770C-4512-8D7A-EA63073E0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46BD-0AE2-477C-8CBA-797ABA887C7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5D0E05-B378-4AFC-BD67-40D01D876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BB4AF3-D586-4165-A484-FA502A6D4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01853-0903-479C-9A6D-749206D52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42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B7D8A0-CCA3-44C9-9740-9005FC331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CF7BC8-70F6-4134-B7DB-C38C425F1A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48A124-701E-47BA-B0D8-4EA8850C76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E2281D-8DA1-4F6D-82A8-5D1D7D0DF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46BD-0AE2-477C-8CBA-797ABA887C7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3709D5-3639-406F-9048-5295AFA9F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7DFC42-3236-41D7-B2D1-97B4EDAEF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01853-0903-479C-9A6D-749206D52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861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650838-2820-4131-9574-E454B6CC4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B38381-3B53-4C1A-86AA-84C62467FE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E2025C-9298-46A2-AAA1-E4762DD16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46BD-0AE2-477C-8CBA-797ABA887C7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A7B5A9-4554-427A-B1CA-1AC17E213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CB6A58-6F24-4AE3-8D82-B492F32AD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01853-0903-479C-9A6D-749206D52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704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F52777-65DF-484C-A99C-431E2F4353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3ACFC8-0446-4433-99B5-79A86E9CE7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FA246-03C9-4356-851D-6F6A15A0E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46BD-0AE2-477C-8CBA-797ABA887C7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64A76F-2D4A-4202-B377-4AFE0DC15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7FC616-F334-4C5B-AB9B-A232B65828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01853-0903-479C-9A6D-749206D52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928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117C28-9D47-4E40-83AD-9257F0907F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02FF36-1375-4FC1-8899-EECE8B05C9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912607-C71D-4DEE-9E2A-4DBA60DD67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6D46BD-0AE2-477C-8CBA-797ABA887C7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A0519B-C3FE-41C4-AD36-5F8AF1DB84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0C9CA6-1A90-4E18-881E-D7472123B1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301853-0903-479C-9A6D-749206D52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773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5.png"/><Relationship Id="rId7" Type="http://schemas.openxmlformats.org/officeDocument/2006/relationships/hyperlink" Target="https://beta.rwater.org.uk/result/?dropdown=YKY" TargetMode="External"/><Relationship Id="rId2" Type="http://schemas.openxmlformats.org/officeDocument/2006/relationships/hyperlink" Target="https://environment.data.gov.uk/bwq/profiles/profile.html?site=uke1200-08900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https://mosl.co.uk/market-insight/market-performance/environmental-impact/water-scarcity-by-postal-sector" TargetMode="External"/><Relationship Id="rId10" Type="http://schemas.openxmlformats.org/officeDocument/2006/relationships/image" Target="../media/image18.png"/><Relationship Id="rId4" Type="http://schemas.openxmlformats.org/officeDocument/2006/relationships/image" Target="../media/image1.jpeg"/><Relationship Id="rId9" Type="http://schemas.openxmlformats.org/officeDocument/2006/relationships/hyperlink" Target="https://environment.data.gov.uk/flood-monitoring/assets/demo/index.html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office.com/pages/responsepage.aspx?id=EBIGoWq23EWi1Kj2cQZsR6JgKqh0X1ZMoLTFTme4ZuVUQThBVllHMUpJMDYxUEpJMFk0QkxNWVEyRy4u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108971" y="2288134"/>
            <a:ext cx="5466022" cy="4569866"/>
          </a:xfrm>
          <a:prstGeom prst="rect">
            <a:avLst/>
          </a:prstGeom>
          <a:solidFill>
            <a:srgbClr val="0D29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RECOMMENDATIONS WATER DATA TASKFORCE SURVEY</a:t>
            </a:r>
          </a:p>
          <a:p>
            <a:pPr algn="ctr"/>
            <a:endParaRPr lang="en-GB" sz="4400" dirty="0"/>
          </a:p>
          <a:p>
            <a:pPr algn="ctr"/>
            <a:r>
              <a:rPr lang="en-GB" sz="3200" dirty="0"/>
              <a:t>DT Hub Gemini Call</a:t>
            </a:r>
          </a:p>
          <a:p>
            <a:pPr algn="ctr"/>
            <a:r>
              <a:rPr lang="en-GB" sz="3200" dirty="0"/>
              <a:t>19 April 2022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9706" y="2378804"/>
            <a:ext cx="44163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rgbClr val="0D2953"/>
                </a:solidFill>
              </a:rPr>
              <a:t>Max Gamrat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5872" y="3022149"/>
            <a:ext cx="48840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i="1" dirty="0"/>
              <a:t>Chair BIM4Water</a:t>
            </a:r>
          </a:p>
          <a:p>
            <a:pPr algn="ctr"/>
            <a:r>
              <a:rPr lang="en-GB" sz="3200" i="1" dirty="0"/>
              <a:t>Water Data Taskforce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814" y="5894962"/>
            <a:ext cx="2892150" cy="695820"/>
          </a:xfrm>
          <a:prstGeom prst="rect">
            <a:avLst/>
          </a:prstGeom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2C546342-E70B-40B4-8843-07619E0FAE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74" b="38007"/>
          <a:stretch/>
        </p:blipFill>
        <p:spPr bwMode="auto">
          <a:xfrm>
            <a:off x="574673" y="259903"/>
            <a:ext cx="11014950" cy="2028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98DAD87-A99C-4A52-9A87-76F08624D1DA}"/>
              </a:ext>
            </a:extLst>
          </p:cNvPr>
          <p:cNvSpPr txBox="1"/>
          <p:nvPr/>
        </p:nvSpPr>
        <p:spPr>
          <a:xfrm>
            <a:off x="629706" y="3992307"/>
            <a:ext cx="44163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rgbClr val="0D2953"/>
                </a:solidFill>
              </a:rPr>
              <a:t>Bob Styles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53D5430-E99F-4837-B25E-E5932404F6D3}"/>
              </a:ext>
            </a:extLst>
          </p:cNvPr>
          <p:cNvSpPr txBox="1"/>
          <p:nvPr/>
        </p:nvSpPr>
        <p:spPr>
          <a:xfrm>
            <a:off x="395872" y="4716244"/>
            <a:ext cx="48840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i="1" dirty="0"/>
              <a:t>Co-Chair BIM4Water</a:t>
            </a:r>
          </a:p>
          <a:p>
            <a:pPr algn="ctr"/>
            <a:r>
              <a:rPr lang="en-GB" sz="3200" i="1" dirty="0"/>
              <a:t>Water Data Taskforce</a:t>
            </a:r>
          </a:p>
        </p:txBody>
      </p:sp>
    </p:spTree>
    <p:extLst>
      <p:ext uri="{BB962C8B-B14F-4D97-AF65-F5344CB8AC3E}">
        <p14:creationId xmlns:p14="http://schemas.microsoft.com/office/powerpoint/2010/main" val="27573368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542" y="5920920"/>
            <a:ext cx="2892150" cy="695820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155574" y="241260"/>
            <a:ext cx="1177111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dirty="0">
                <a:ln w="0"/>
                <a:solidFill>
                  <a:schemeClr val="accent5">
                    <a:lumMod val="75000"/>
                  </a:schemeClr>
                </a:solidFill>
              </a:rPr>
              <a:t>Water Data Taskforce – What is it?</a:t>
            </a:r>
            <a:endParaRPr lang="en-US" sz="5400" b="1" cap="none" spc="0" dirty="0">
              <a:ln w="0"/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AutoShape 5" descr="Image result for bim4 communiti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AutoShape 7" descr="Image result for bim4 communitie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A830D56-57B8-4DAD-ADCC-A6859F4CD44C}"/>
              </a:ext>
            </a:extLst>
          </p:cNvPr>
          <p:cNvSpPr txBox="1"/>
          <p:nvPr/>
        </p:nvSpPr>
        <p:spPr>
          <a:xfrm>
            <a:off x="265309" y="1043970"/>
            <a:ext cx="112328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Arial" panose="020B0604020202020204" pitchFamily="34" charset="0"/>
              </a:rPr>
              <a:t>T</a:t>
            </a:r>
            <a:r>
              <a:rPr lang="en-GB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 unlock the value of infrastructure data in the water sector and to promote stronger collaboration in data sharing initiatives in the UK.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E11A6E-7CA1-4D4C-AE8F-E03D29EC210F}"/>
              </a:ext>
            </a:extLst>
          </p:cNvPr>
          <p:cNvSpPr txBox="1"/>
          <p:nvPr/>
        </p:nvSpPr>
        <p:spPr>
          <a:xfrm>
            <a:off x="307975" y="1905947"/>
            <a:ext cx="340068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What do we do?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Respond to consultations (GC, National Data Strategy, Ofwat Open Data Strategy)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Engage water companies and wider industry on data sharing projects / cross utility collaboration.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Develop material on industry views, company projects.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Events organisation for digital transformation. </a:t>
            </a:r>
          </a:p>
          <a:p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/>
          </a:p>
          <a:p>
            <a:endParaRPr lang="en-GB" sz="1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B74BD2-40E1-46A9-B789-2937F3D2ADA0}"/>
              </a:ext>
            </a:extLst>
          </p:cNvPr>
          <p:cNvSpPr txBox="1"/>
          <p:nvPr/>
        </p:nvSpPr>
        <p:spPr>
          <a:xfrm>
            <a:off x="4181398" y="1895822"/>
            <a:ext cx="731677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Members/Partners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/>
              <a:t>Affinity Water, Yorkshire Water, Thames Water, Thames Tideway, Anglian Water, United Utilities, Northumbrian Water, Scottish Water, South East Water, Welsh Water.</a:t>
            </a:r>
          </a:p>
          <a:p>
            <a:endParaRPr lang="en-GB" sz="2000" dirty="0"/>
          </a:p>
          <a:p>
            <a:endParaRPr lang="en-GB" sz="3200" dirty="0"/>
          </a:p>
          <a:p>
            <a:endParaRPr lang="en-GB" sz="3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11" name="Google Shape;238;p13">
            <a:extLst>
              <a:ext uri="{FF2B5EF4-FFF2-40B4-BE49-F238E27FC236}">
                <a16:creationId xmlns:a16="http://schemas.microsoft.com/office/drawing/2014/main" id="{63B7E326-F722-4E0A-834A-3A557F2D3147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03564" y="4042141"/>
            <a:ext cx="1461956" cy="8239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239;p13">
            <a:extLst>
              <a:ext uri="{FF2B5EF4-FFF2-40B4-BE49-F238E27FC236}">
                <a16:creationId xmlns:a16="http://schemas.microsoft.com/office/drawing/2014/main" id="{0C3E73F3-153C-4AD9-84EA-BB769D788AB4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33906" y="4042141"/>
            <a:ext cx="2476500" cy="790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240;p13">
            <a:extLst>
              <a:ext uri="{FF2B5EF4-FFF2-40B4-BE49-F238E27FC236}">
                <a16:creationId xmlns:a16="http://schemas.microsoft.com/office/drawing/2014/main" id="{10D44445-16DC-4B7E-8D00-8A35D755E80D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17908" y="5215631"/>
            <a:ext cx="1649687" cy="477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242;p13">
            <a:extLst>
              <a:ext uri="{FF2B5EF4-FFF2-40B4-BE49-F238E27FC236}">
                <a16:creationId xmlns:a16="http://schemas.microsoft.com/office/drawing/2014/main" id="{DF6047C6-64C3-47AF-A3F7-DDEC1030CFAE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699593" y="3968050"/>
            <a:ext cx="838493" cy="8439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243;p13">
            <a:extLst>
              <a:ext uri="{FF2B5EF4-FFF2-40B4-BE49-F238E27FC236}">
                <a16:creationId xmlns:a16="http://schemas.microsoft.com/office/drawing/2014/main" id="{8F79D328-225F-4914-B113-24AD217FFECD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227377" y="4142193"/>
            <a:ext cx="1318702" cy="72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241;p13">
            <a:extLst>
              <a:ext uri="{FF2B5EF4-FFF2-40B4-BE49-F238E27FC236}">
                <a16:creationId xmlns:a16="http://schemas.microsoft.com/office/drawing/2014/main" id="{2E8AF2CC-61E5-41D5-9EE2-4562E71FA77A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476470" y="4962578"/>
            <a:ext cx="1363313" cy="983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53CEA2C-305C-42FC-A17C-DE8B599B93D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48658" y="4866281"/>
            <a:ext cx="1447800" cy="103822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CD76A86-3B11-4F5B-BC61-E987934D624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65520" y="5116126"/>
            <a:ext cx="1609725" cy="67627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BC28CAF-CD1D-4930-95F9-356929C29F1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24707" y="5854492"/>
            <a:ext cx="1924050" cy="82867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A6FE21F-F8A9-4AB9-BF8A-048A226FAE0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13892" y="4039402"/>
            <a:ext cx="2364149" cy="2038566"/>
          </a:xfrm>
          <a:prstGeom prst="rect">
            <a:avLst/>
          </a:prstGeom>
        </p:spPr>
      </p:pic>
      <p:pic>
        <p:nvPicPr>
          <p:cNvPr id="1026" name="Picture 2" descr="We’re looking at trialling fibre in our water ">
            <a:extLst>
              <a:ext uri="{FF2B5EF4-FFF2-40B4-BE49-F238E27FC236}">
                <a16:creationId xmlns:a16="http://schemas.microsoft.com/office/drawing/2014/main" id="{BE1BB26F-D15E-45F2-88CE-9133C6D6DF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162" y="4056541"/>
            <a:ext cx="1453863" cy="90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3A3E4A-C23F-4063-B2A2-3A1B10944B2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67269" y="5116126"/>
            <a:ext cx="1479756" cy="961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6005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hlinkClick r:id="rId2"/>
            <a:extLst>
              <a:ext uri="{FF2B5EF4-FFF2-40B4-BE49-F238E27FC236}">
                <a16:creationId xmlns:a16="http://schemas.microsoft.com/office/drawing/2014/main" id="{6E8275B5-745F-4788-90BC-1976CA630B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0480" y="4363934"/>
            <a:ext cx="3090056" cy="17034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542" y="5920920"/>
            <a:ext cx="2892150" cy="695820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155574" y="241260"/>
            <a:ext cx="1177111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dirty="0">
                <a:ln w="0"/>
                <a:solidFill>
                  <a:schemeClr val="accent5">
                    <a:lumMod val="75000"/>
                  </a:schemeClr>
                </a:solidFill>
              </a:rPr>
              <a:t>Why digital twinning matters in water</a:t>
            </a:r>
            <a:endParaRPr lang="en-US" sz="5400" b="1" cap="none" spc="0" dirty="0">
              <a:ln w="0"/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AutoShape 5" descr="Image result for bim4 communiti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AutoShape 7" descr="Image result for bim4 communitie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>
            <a:hlinkClick r:id="rId5"/>
            <a:extLst>
              <a:ext uri="{FF2B5EF4-FFF2-40B4-BE49-F238E27FC236}">
                <a16:creationId xmlns:a16="http://schemas.microsoft.com/office/drawing/2014/main" id="{9C04EFA7-9CCA-4B67-8059-9BC0F2AE5C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5066" y="1164590"/>
            <a:ext cx="1786016" cy="1266825"/>
          </a:xfrm>
          <a:prstGeom prst="rect">
            <a:avLst/>
          </a:prstGeom>
        </p:spPr>
      </p:pic>
      <p:pic>
        <p:nvPicPr>
          <p:cNvPr id="6" name="Picture 5">
            <a:hlinkClick r:id="rId7"/>
            <a:extLst>
              <a:ext uri="{FF2B5EF4-FFF2-40B4-BE49-F238E27FC236}">
                <a16:creationId xmlns:a16="http://schemas.microsoft.com/office/drawing/2014/main" id="{B7FCF25C-135C-4EA4-BC82-EC56EFEF76B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40480" y="2665310"/>
            <a:ext cx="3050602" cy="137552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9A3F14B-BA44-4124-A512-16C0DE6C935B}"/>
              </a:ext>
            </a:extLst>
          </p:cNvPr>
          <p:cNvSpPr txBox="1"/>
          <p:nvPr/>
        </p:nvSpPr>
        <p:spPr>
          <a:xfrm>
            <a:off x="460375" y="1179540"/>
            <a:ext cx="80376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Engaging with our customers on PCC..</a:t>
            </a:r>
          </a:p>
          <a:p>
            <a:r>
              <a:rPr lang="en-GB" sz="3200" dirty="0"/>
              <a:t>Monitoring real time GWL levels in our aquifers.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97CD165-94A8-4A66-8C6E-63A57D1900EE}"/>
              </a:ext>
            </a:extLst>
          </p:cNvPr>
          <p:cNvSpPr txBox="1"/>
          <p:nvPr/>
        </p:nvSpPr>
        <p:spPr>
          <a:xfrm>
            <a:off x="460374" y="2779324"/>
            <a:ext cx="75846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Discovering your ‘local’ water company</a:t>
            </a:r>
          </a:p>
          <a:p>
            <a:r>
              <a:rPr lang="en-GB" sz="3200" dirty="0"/>
              <a:t>and its regulatory performance drivers.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45DA7C5-39EE-4E23-83FB-6A5403B242D7}"/>
              </a:ext>
            </a:extLst>
          </p:cNvPr>
          <p:cNvSpPr txBox="1"/>
          <p:nvPr/>
        </p:nvSpPr>
        <p:spPr>
          <a:xfrm>
            <a:off x="460374" y="4206727"/>
            <a:ext cx="47324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Looking at river levels and flooding risk..</a:t>
            </a:r>
          </a:p>
          <a:p>
            <a:r>
              <a:rPr lang="en-GB" sz="3200" dirty="0"/>
              <a:t>Which impacts pollution and sewer surcharge risk.</a:t>
            </a:r>
          </a:p>
        </p:txBody>
      </p:sp>
      <p:pic>
        <p:nvPicPr>
          <p:cNvPr id="3" name="Picture 2">
            <a:hlinkClick r:id="rId9"/>
            <a:extLst>
              <a:ext uri="{FF2B5EF4-FFF2-40B4-BE49-F238E27FC236}">
                <a16:creationId xmlns:a16="http://schemas.microsoft.com/office/drawing/2014/main" id="{01062697-C37E-40F4-BAD5-8C621E87AAC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2783" y="4279570"/>
            <a:ext cx="2930581" cy="185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5172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75A52DE6-BD49-4665-AF40-AA79B1CF09F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3636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542" y="5920920"/>
            <a:ext cx="2892150" cy="695820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155574" y="241260"/>
            <a:ext cx="1177111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dirty="0">
                <a:ln w="0"/>
                <a:solidFill>
                  <a:schemeClr val="accent5">
                    <a:lumMod val="75000"/>
                  </a:schemeClr>
                </a:solidFill>
              </a:rPr>
              <a:t>Water Data Taskforce Recommendations</a:t>
            </a:r>
            <a:endParaRPr lang="en-US" sz="5400" b="1" cap="none" spc="0" dirty="0">
              <a:ln w="0"/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AutoShape 5" descr="Image result for bim4 communiti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AutoShape 7" descr="Image result for bim4 communitie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A830D56-57B8-4DAD-ADCC-A6859F4CD44C}"/>
              </a:ext>
            </a:extLst>
          </p:cNvPr>
          <p:cNvSpPr txBox="1"/>
          <p:nvPr/>
        </p:nvSpPr>
        <p:spPr>
          <a:xfrm>
            <a:off x="155574" y="994998"/>
            <a:ext cx="1123286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During 2021 the BIM4 Water Data Taskforce researched and developed a number of draft recommendations:</a:t>
            </a:r>
          </a:p>
          <a:p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9D6C27A-F864-468A-A0E5-40F61DCFC6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269333"/>
            <a:ext cx="2714217" cy="413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BE3D356-175F-44C0-BEA7-6FE1046E926E}"/>
              </a:ext>
            </a:extLst>
          </p:cNvPr>
          <p:cNvSpPr txBox="1"/>
          <p:nvPr/>
        </p:nvSpPr>
        <p:spPr>
          <a:xfrm>
            <a:off x="3362325" y="2269333"/>
            <a:ext cx="817851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Development of a standard water industry data strategy.</a:t>
            </a:r>
          </a:p>
          <a:p>
            <a:pPr algn="l"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Making published data more open and visible.</a:t>
            </a:r>
          </a:p>
          <a:p>
            <a:pPr algn="l"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Leverage data to promote “collaborative” cross utility use of assets.</a:t>
            </a:r>
          </a:p>
          <a:p>
            <a:pPr algn="l"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Centralise research and innovation activities related to water sector data.</a:t>
            </a:r>
          </a:p>
          <a:p>
            <a:pPr algn="l"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Foster &amp; promote data sharing projects between, government, regulator and the water industry.</a:t>
            </a:r>
          </a:p>
          <a:p>
            <a:pPr algn="l"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l" rtl="0" fontAlgn="base">
              <a:spcBef>
                <a:spcPts val="0"/>
              </a:spcBef>
              <a:spcAft>
                <a:spcPts val="0"/>
              </a:spcAft>
            </a:pPr>
            <a:endParaRPr lang="en-GB" dirty="0">
              <a:solidFill>
                <a:schemeClr val="accent1"/>
              </a:solidFill>
              <a:latin typeface="Arial" panose="020B0604020202020204" pitchFamily="34" charset="0"/>
            </a:endParaRPr>
          </a:p>
          <a:p>
            <a:pPr algn="l" rtl="0" fontAlgn="base">
              <a:spcBef>
                <a:spcPts val="0"/>
              </a:spcBef>
              <a:spcAft>
                <a:spcPts val="0"/>
              </a:spcAft>
            </a:pPr>
            <a:r>
              <a:rPr lang="en-GB" dirty="0">
                <a:solidFill>
                  <a:schemeClr val="accent1"/>
                </a:solidFill>
                <a:latin typeface="Arial" panose="020B0604020202020204" pitchFamily="34" charset="0"/>
              </a:rPr>
              <a:t>Draft report open now for consultation and review</a:t>
            </a:r>
          </a:p>
          <a:p>
            <a:pPr algn="l" rtl="0" fontAlgn="base">
              <a:spcBef>
                <a:spcPts val="0"/>
              </a:spcBef>
              <a:spcAft>
                <a:spcPts val="0"/>
              </a:spcAft>
            </a:pPr>
            <a:endParaRPr lang="en-GB" dirty="0">
              <a:solidFill>
                <a:schemeClr val="accent1"/>
              </a:solidFill>
              <a:latin typeface="Arial" panose="020B0604020202020204" pitchFamily="34" charset="0"/>
            </a:endParaRPr>
          </a:p>
          <a:p>
            <a:pPr algn="l" rtl="0" fontAlgn="base">
              <a:spcBef>
                <a:spcPts val="0"/>
              </a:spcBef>
              <a:spcAft>
                <a:spcPts val="0"/>
              </a:spcAft>
            </a:pPr>
            <a:r>
              <a:rPr lang="en-GB" dirty="0">
                <a:solidFill>
                  <a:schemeClr val="accent1"/>
                </a:solidFill>
                <a:latin typeface="Arial" panose="020B0604020202020204" pitchFamily="34" charset="0"/>
              </a:rPr>
              <a:t>https://cdn.ymaws.com/www.britishwater.co.uk/resource/resmgr/bim4water/publications/Recommendations_Summary__Wat.pdf</a:t>
            </a:r>
          </a:p>
        </p:txBody>
      </p:sp>
    </p:spTree>
    <p:extLst>
      <p:ext uri="{BB962C8B-B14F-4D97-AF65-F5344CB8AC3E}">
        <p14:creationId xmlns:p14="http://schemas.microsoft.com/office/powerpoint/2010/main" val="15852139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542" y="5920920"/>
            <a:ext cx="2892150" cy="695820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155574" y="241260"/>
            <a:ext cx="1177111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dirty="0">
                <a:ln w="0"/>
                <a:solidFill>
                  <a:schemeClr val="accent5">
                    <a:lumMod val="75000"/>
                  </a:schemeClr>
                </a:solidFill>
              </a:rPr>
              <a:t>Water Data Taskforce Survey</a:t>
            </a:r>
            <a:endParaRPr lang="en-US" sz="5400" b="1" cap="none" spc="0" dirty="0">
              <a:ln w="0"/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AutoShape 5" descr="Image result for bim4 communiti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AutoShape 7" descr="Image result for bim4 communitie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A830D56-57B8-4DAD-ADCC-A6859F4CD44C}"/>
              </a:ext>
            </a:extLst>
          </p:cNvPr>
          <p:cNvSpPr txBox="1"/>
          <p:nvPr/>
        </p:nvSpPr>
        <p:spPr>
          <a:xfrm>
            <a:off x="460375" y="1404518"/>
            <a:ext cx="11232861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We’ve published a survey with the aim of capturing views on the recommendation and determining a priority for the industry to adopt.</a:t>
            </a:r>
          </a:p>
          <a:p>
            <a:endParaRPr lang="en-GB" sz="3600" dirty="0">
              <a:solidFill>
                <a:srgbClr val="FF0000"/>
              </a:solidFill>
            </a:endParaRPr>
          </a:p>
          <a:p>
            <a:r>
              <a:rPr lang="en-GB" sz="3200" dirty="0"/>
              <a:t>The survey is available for completion via the following URL:</a:t>
            </a:r>
          </a:p>
          <a:p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3"/>
              </a:rPr>
              <a:t>BIM4Water consultation Survey on the 2022 Water Data Taskforce Recommendations (Page 1 of 4) (office.com)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731738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542" y="5965310"/>
            <a:ext cx="2892150" cy="695820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155574" y="241260"/>
            <a:ext cx="1177111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dirty="0">
                <a:ln w="0"/>
                <a:solidFill>
                  <a:schemeClr val="accent5">
                    <a:lumMod val="75000"/>
                  </a:schemeClr>
                </a:solidFill>
              </a:rPr>
              <a:t>Water Data Taskforce Survey</a:t>
            </a:r>
            <a:endParaRPr lang="en-US" sz="5400" b="1" cap="none" spc="0" dirty="0">
              <a:ln w="0"/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AutoShape 5" descr="Image result for bim4 communiti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AutoShape 7" descr="Image result for bim4 communitie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A830D56-57B8-4DAD-ADCC-A6859F4CD44C}"/>
              </a:ext>
            </a:extLst>
          </p:cNvPr>
          <p:cNvSpPr txBox="1"/>
          <p:nvPr/>
        </p:nvSpPr>
        <p:spPr>
          <a:xfrm>
            <a:off x="349372" y="1164590"/>
            <a:ext cx="1123286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The survey, after requesting some role based information, asks respondents to place a priority rating with a reason against each of the draft recommendations made.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The second section of the survey explores ownership of the recommendations with respondents requested to propose the best placed stakeholders to take ownership of each recommendation.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The final section looks at collecting feedback on the maturity of infrastructure sectors in adopting digital transformation.</a:t>
            </a:r>
          </a:p>
          <a:p>
            <a:endParaRPr lang="en-GB" sz="2800" dirty="0"/>
          </a:p>
          <a:p>
            <a:r>
              <a:rPr lang="en-GB" sz="2800" b="1" dirty="0"/>
              <a:t>To help us build a clear picture of the recommendation priorities and the industries digital maturity for adopting them, please take the survey.</a:t>
            </a:r>
          </a:p>
        </p:txBody>
      </p:sp>
    </p:spTree>
    <p:extLst>
      <p:ext uri="{BB962C8B-B14F-4D97-AF65-F5344CB8AC3E}">
        <p14:creationId xmlns:p14="http://schemas.microsoft.com/office/powerpoint/2010/main" val="6906595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542" y="5920920"/>
            <a:ext cx="2892150" cy="695820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155574" y="241260"/>
            <a:ext cx="1177111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dirty="0">
                <a:ln w="0"/>
                <a:solidFill>
                  <a:schemeClr val="accent5">
                    <a:lumMod val="75000"/>
                  </a:schemeClr>
                </a:solidFill>
              </a:rPr>
              <a:t>BIM4 Water - Water Data Taskforce</a:t>
            </a:r>
            <a:endParaRPr lang="en-US" sz="5400" b="1" cap="none" spc="0" dirty="0">
              <a:ln w="0"/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AutoShape 5" descr="Image result for bim4 communiti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AutoShape 7" descr="Image result for bim4 communitie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A830D56-57B8-4DAD-ADCC-A6859F4CD44C}"/>
              </a:ext>
            </a:extLst>
          </p:cNvPr>
          <p:cNvSpPr txBox="1"/>
          <p:nvPr/>
        </p:nvSpPr>
        <p:spPr>
          <a:xfrm>
            <a:off x="79374" y="2743339"/>
            <a:ext cx="1123286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/>
              <a:t>We need your views!</a:t>
            </a:r>
          </a:p>
        </p:txBody>
      </p:sp>
    </p:spTree>
    <p:extLst>
      <p:ext uri="{BB962C8B-B14F-4D97-AF65-F5344CB8AC3E}">
        <p14:creationId xmlns:p14="http://schemas.microsoft.com/office/powerpoint/2010/main" val="22422549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5D0B845C36994B85B4039EAF7C35DA" ma:contentTypeVersion="14" ma:contentTypeDescription="Create a new document." ma:contentTypeScope="" ma:versionID="02de77fa1e9b435ed9ec31da55d29dc4">
  <xsd:schema xmlns:xsd="http://www.w3.org/2001/XMLSchema" xmlns:xs="http://www.w3.org/2001/XMLSchema" xmlns:p="http://schemas.microsoft.com/office/2006/metadata/properties" xmlns:ns2="70b27896-48ac-4623-aedb-4c4aa4e3360d" xmlns:ns3="78d120b3-7944-496b-a4aa-0bc4c638e67d" targetNamespace="http://schemas.microsoft.com/office/2006/metadata/properties" ma:root="true" ma:fieldsID="9db0562c635d2168a0954a1a8279e9be" ns2:_="" ns3:_="">
    <xsd:import namespace="70b27896-48ac-4623-aedb-4c4aa4e3360d"/>
    <xsd:import namespace="78d120b3-7944-496b-a4aa-0bc4c638e67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b27896-48ac-4623-aedb-4c4aa4e336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d120b3-7944-496b-a4aa-0bc4c638e67d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4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840BDCB-C646-486E-A9CE-9E21819D4300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37355D88-9CED-4ACD-862E-9B0DFBFD66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970E8FA-2A16-438F-A236-E96325A26FE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b27896-48ac-4623-aedb-4c4aa4e3360d"/>
    <ds:schemaRef ds:uri="78d120b3-7944-496b-a4aa-0bc4c638e67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486</Words>
  <Application>Microsoft Office PowerPoint</Application>
  <PresentationFormat>Widescreen</PresentationFormat>
  <Paragraphs>55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Gordon Styles</dc:creator>
  <cp:lastModifiedBy>Max Gamrat</cp:lastModifiedBy>
  <cp:revision>17</cp:revision>
  <dcterms:created xsi:type="dcterms:W3CDTF">2022-04-01T12:39:06Z</dcterms:created>
  <dcterms:modified xsi:type="dcterms:W3CDTF">2022-04-19T10:01:11Z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04dfc70-0289-4bbf-a1df-2e48919102f8_Enabled">
    <vt:lpwstr>true</vt:lpwstr>
  </property>
  <property fmtid="{D5CDD505-2E9C-101B-9397-08002B2CF9AE}" pid="3" name="MSIP_Label_d04dfc70-0289-4bbf-a1df-2e48919102f8_SetDate">
    <vt:lpwstr>2022-04-13T20:31:00Z</vt:lpwstr>
  </property>
  <property fmtid="{D5CDD505-2E9C-101B-9397-08002B2CF9AE}" pid="4" name="MSIP_Label_d04dfc70-0289-4bbf-a1df-2e48919102f8_Method">
    <vt:lpwstr>Standard</vt:lpwstr>
  </property>
  <property fmtid="{D5CDD505-2E9C-101B-9397-08002B2CF9AE}" pid="5" name="MSIP_Label_d04dfc70-0289-4bbf-a1df-2e48919102f8_Name">
    <vt:lpwstr>Private2</vt:lpwstr>
  </property>
  <property fmtid="{D5CDD505-2E9C-101B-9397-08002B2CF9AE}" pid="6" name="MSIP_Label_d04dfc70-0289-4bbf-a1df-2e48919102f8_SiteId">
    <vt:lpwstr>92ebd22d-0a9c-4516-a68f-ba966853a8f3</vt:lpwstr>
  </property>
  <property fmtid="{D5CDD505-2E9C-101B-9397-08002B2CF9AE}" pid="7" name="MSIP_Label_d04dfc70-0289-4bbf-a1df-2e48919102f8_ActionId">
    <vt:lpwstr>a72fb872-b68c-4f01-bd6f-818b180fa73e</vt:lpwstr>
  </property>
  <property fmtid="{D5CDD505-2E9C-101B-9397-08002B2CF9AE}" pid="8" name="MSIP_Label_d04dfc70-0289-4bbf-a1df-2e48919102f8_ContentBits">
    <vt:lpwstr>0</vt:lpwstr>
  </property>
  <property fmtid="{D5CDD505-2E9C-101B-9397-08002B2CF9AE}" pid="9" name="ContentTypeId">
    <vt:lpwstr>0x0101008D5D0B845C36994B85B4039EAF7C35DA</vt:lpwstr>
  </property>
</Properties>
</file>