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notesMasterIdLst>
    <p:notesMasterId r:id="rId18"/>
  </p:notesMasterIdLst>
  <p:sldIdLst>
    <p:sldId id="256" r:id="rId5"/>
    <p:sldId id="257" r:id="rId6"/>
    <p:sldId id="265" r:id="rId7"/>
    <p:sldId id="266" r:id="rId8"/>
    <p:sldId id="270" r:id="rId9"/>
    <p:sldId id="273" r:id="rId10"/>
    <p:sldId id="267" r:id="rId11"/>
    <p:sldId id="268" r:id="rId12"/>
    <p:sldId id="275" r:id="rId13"/>
    <p:sldId id="276" r:id="rId14"/>
    <p:sldId id="277" r:id="rId15"/>
    <p:sldId id="269" r:id="rId16"/>
    <p:sldId id="26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D1FF"/>
    <a:srgbClr val="6DA1FF"/>
    <a:srgbClr val="12223B"/>
    <a:srgbClr val="FF0066"/>
    <a:srgbClr val="15FF90"/>
    <a:srgbClr val="FFD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96" autoAdjust="0"/>
    <p:restoredTop sz="86480" autoAdjust="0"/>
  </p:normalViewPr>
  <p:slideViewPr>
    <p:cSldViewPr snapToGrid="0">
      <p:cViewPr varScale="1">
        <p:scale>
          <a:sx n="95" d="100"/>
          <a:sy n="95" d="100"/>
        </p:scale>
        <p:origin x="11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063600-64C7-4DCE-BBD0-3534CC76D454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A2A40A-366C-4D2F-90B4-5CC00EE7F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182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6143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123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717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961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820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393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0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6658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1314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5287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82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499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2A40A-366C-4D2F-90B4-5CC00EE7FB2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994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jpe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Presen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CA6F79-4E8D-9A76-4C84-A124401377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9881" y="-9527"/>
            <a:ext cx="12249219" cy="6876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60EB336-19FA-4AEA-B096-3B7D0FA032C3}"/>
              </a:ext>
            </a:extLst>
          </p:cNvPr>
          <p:cNvSpPr txBox="1"/>
          <p:nvPr/>
        </p:nvSpPr>
        <p:spPr>
          <a:xfrm>
            <a:off x="1925991" y="5169055"/>
            <a:ext cx="34338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solidFill>
                  <a:srgbClr val="FFDA00"/>
                </a:solidFill>
              </a:rPr>
              <a:t> 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50AABAE5-52B5-4FBA-8A53-88167A1F2B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9955" y="3094925"/>
            <a:ext cx="6918251" cy="44896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add presentation title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A0949258-E56C-4E34-A68A-97188031C5E2}"/>
              </a:ext>
            </a:extLst>
          </p:cNvPr>
          <p:cNvSpPr txBox="1">
            <a:spLocks/>
          </p:cNvSpPr>
          <p:nvPr/>
        </p:nvSpPr>
        <p:spPr>
          <a:xfrm>
            <a:off x="1925991" y="3637531"/>
            <a:ext cx="6918251" cy="44896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400" b="0"/>
          </a:p>
        </p:txBody>
      </p:sp>
      <p:sp>
        <p:nvSpPr>
          <p:cNvPr id="29" name="Content Placeholder 28">
            <a:extLst>
              <a:ext uri="{FF2B5EF4-FFF2-40B4-BE49-F238E27FC236}">
                <a16:creationId xmlns:a16="http://schemas.microsoft.com/office/drawing/2014/main" id="{018D4B29-F5FF-4342-B3CD-2BABC5A152D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939925" y="3636963"/>
            <a:ext cx="6904038" cy="4349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presenter(s’) name(s)</a:t>
            </a:r>
          </a:p>
        </p:txBody>
      </p:sp>
      <p:sp>
        <p:nvSpPr>
          <p:cNvPr id="31" name="Content Placeholder 30">
            <a:extLst>
              <a:ext uri="{FF2B5EF4-FFF2-40B4-BE49-F238E27FC236}">
                <a16:creationId xmlns:a16="http://schemas.microsoft.com/office/drawing/2014/main" id="{904D5F3A-A56D-4479-A939-AA3C41E6F609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1939925" y="4113567"/>
            <a:ext cx="4969292" cy="4601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add role</a:t>
            </a:r>
            <a:endParaRPr lang="en-GB"/>
          </a:p>
        </p:txBody>
      </p:sp>
      <p:sp>
        <p:nvSpPr>
          <p:cNvPr id="35" name="Content Placeholder 34">
            <a:extLst>
              <a:ext uri="{FF2B5EF4-FFF2-40B4-BE49-F238E27FC236}">
                <a16:creationId xmlns:a16="http://schemas.microsoft.com/office/drawing/2014/main" id="{A76D5E47-EEA5-4E2E-90D8-893606203F58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925638" y="5507039"/>
            <a:ext cx="2381250" cy="3385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GB"/>
              <a:t>Click to add date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75719-6016-88D5-245E-A0C285E4E496}"/>
              </a:ext>
            </a:extLst>
          </p:cNvPr>
          <p:cNvSpPr txBox="1"/>
          <p:nvPr userDrawn="1"/>
        </p:nvSpPr>
        <p:spPr>
          <a:xfrm>
            <a:off x="1925991" y="5169055"/>
            <a:ext cx="34338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solidFill>
                  <a:srgbClr val="FFDA00"/>
                </a:solidFill>
              </a:rPr>
              <a:t> 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43A1202F-B61B-A979-EA75-F006157B172E}"/>
              </a:ext>
            </a:extLst>
          </p:cNvPr>
          <p:cNvSpPr txBox="1">
            <a:spLocks/>
          </p:cNvSpPr>
          <p:nvPr userDrawn="1"/>
        </p:nvSpPr>
        <p:spPr>
          <a:xfrm>
            <a:off x="1925991" y="3637531"/>
            <a:ext cx="6918251" cy="44896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400" b="0"/>
          </a:p>
        </p:txBody>
      </p:sp>
      <p:pic>
        <p:nvPicPr>
          <p:cNvPr id="6" name="Picture 4" descr="Energy Systems Catapult (@EnergySysCat) / Twitter">
            <a:extLst>
              <a:ext uri="{FF2B5EF4-FFF2-40B4-BE49-F238E27FC236}">
                <a16:creationId xmlns:a16="http://schemas.microsoft.com/office/drawing/2014/main" id="{23E0D0C5-7F10-C6C3-8B75-E229914B6996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880" b="33447"/>
          <a:stretch/>
        </p:blipFill>
        <p:spPr bwMode="auto">
          <a:xfrm>
            <a:off x="6637128" y="39535"/>
            <a:ext cx="2899349" cy="100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66A8959-B9A7-33AC-6834-4DDFCAD7CE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6541" y="813376"/>
            <a:ext cx="2355773" cy="117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761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colour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D3ADEF9-1A98-42D6-BE3A-2226010ED7D0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04813" y="425450"/>
            <a:ext cx="5495925" cy="5413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Add header here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1ADB42-2008-CC61-C606-3F7129C061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7"/>
          <a:stretch/>
        </p:blipFill>
        <p:spPr>
          <a:xfrm>
            <a:off x="0" y="6066624"/>
            <a:ext cx="12309894" cy="791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404F57-7B0D-FE5A-CD0C-F054F48ED03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2895" y="3884"/>
            <a:ext cx="1582750" cy="791375"/>
          </a:xfrm>
          <a:prstGeom prst="rect">
            <a:avLst/>
          </a:prstGeom>
        </p:spPr>
      </p:pic>
      <p:pic>
        <p:nvPicPr>
          <p:cNvPr id="2052" name="Picture 4" descr="Energy Systems Catapult (@EnergySysCat) / Twitter">
            <a:extLst>
              <a:ext uri="{FF2B5EF4-FFF2-40B4-BE49-F238E27FC236}">
                <a16:creationId xmlns:a16="http://schemas.microsoft.com/office/drawing/2014/main" id="{624E2142-5CAD-0EFD-8B42-5DCA9C2F148D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880" b="33447"/>
          <a:stretch/>
        </p:blipFill>
        <p:spPr bwMode="auto">
          <a:xfrm>
            <a:off x="8215762" y="-14497"/>
            <a:ext cx="2282413" cy="79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304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B263A54-475F-4F0D-B747-2724215CC42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1065170-B73B-449B-8A01-22B31D378CE3}"/>
              </a:ext>
            </a:extLst>
          </p:cNvPr>
          <p:cNvSpPr/>
          <p:nvPr/>
        </p:nvSpPr>
        <p:spPr>
          <a:xfrm>
            <a:off x="7923876" y="2967653"/>
            <a:ext cx="3420682" cy="2087435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452"/>
            </a:stretch>
          </a:blipFill>
          <a:ln w="19050">
            <a:solidFill>
              <a:srgbClr val="FFD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48C4E2C6-64ED-420B-8ED2-CCCCE866BD3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87194" y="414169"/>
            <a:ext cx="6740525" cy="431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GB" sz="2400" b="1"/>
              <a:t>Click to edit heading</a:t>
            </a:r>
            <a:endParaRPr lang="en-GB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81D9E00A-1F1A-428D-8415-FF79B4F4ADE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87338" y="1027113"/>
            <a:ext cx="3532187" cy="34496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sz="1800"/>
              <a:t>Click to add text</a:t>
            </a:r>
            <a:endParaRPr lang="en-GB"/>
          </a:p>
        </p:txBody>
      </p:sp>
      <p:sp>
        <p:nvSpPr>
          <p:cNvPr id="17" name="Content Placeholder 15">
            <a:extLst>
              <a:ext uri="{FF2B5EF4-FFF2-40B4-BE49-F238E27FC236}">
                <a16:creationId xmlns:a16="http://schemas.microsoft.com/office/drawing/2014/main" id="{1DE31BC5-722C-4E74-88D9-B893F0A69E8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088216" y="1027113"/>
            <a:ext cx="3532187" cy="40279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sz="1800"/>
              <a:t>Click to add text</a:t>
            </a:r>
            <a:endParaRPr lang="en-GB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960343C4-7A8B-4FDE-96D4-63168409551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923876" y="2967653"/>
            <a:ext cx="3454400" cy="2087435"/>
          </a:xfrm>
          <a:prstGeom prst="roundRect">
            <a:avLst/>
          </a:prstGeom>
          <a:ln w="190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605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 slide no bottom bar colour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24551C-1207-6ECA-6B5B-50ED9E9797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9400" y="-9524"/>
            <a:ext cx="5572125" cy="2324100"/>
          </a:xfrm>
          <a:prstGeom prst="rect">
            <a:avLst/>
          </a:prstGeom>
        </p:spPr>
      </p:pic>
      <p:sp>
        <p:nvSpPr>
          <p:cNvPr id="24" name="Content Placeholder 16">
            <a:extLst>
              <a:ext uri="{FF2B5EF4-FFF2-40B4-BE49-F238E27FC236}">
                <a16:creationId xmlns:a16="http://schemas.microsoft.com/office/drawing/2014/main" id="{1472D0BF-FF6E-4479-92FD-D0F09BD0802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99978" y="368301"/>
            <a:ext cx="7114278" cy="550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 sz="2400" b="1"/>
              <a:t>Add header here</a:t>
            </a:r>
            <a:endParaRPr lang="en-GB"/>
          </a:p>
        </p:txBody>
      </p:sp>
      <p:sp>
        <p:nvSpPr>
          <p:cNvPr id="25" name="Content Placeholder 18">
            <a:extLst>
              <a:ext uri="{FF2B5EF4-FFF2-40B4-BE49-F238E27FC236}">
                <a16:creationId xmlns:a16="http://schemas.microsoft.com/office/drawing/2014/main" id="{F40A0C33-20BC-4D1A-9770-45EC942C688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203545" y="1002507"/>
            <a:ext cx="3301030" cy="5270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en-GB" sz="1800"/>
              <a:t>Add text here</a:t>
            </a:r>
            <a:endParaRPr lang="en-GB"/>
          </a:p>
        </p:txBody>
      </p:sp>
      <p:sp>
        <p:nvSpPr>
          <p:cNvPr id="26" name="Picture Placeholder 21">
            <a:extLst>
              <a:ext uri="{FF2B5EF4-FFF2-40B4-BE49-F238E27FC236}">
                <a16:creationId xmlns:a16="http://schemas.microsoft.com/office/drawing/2014/main" id="{4AE987B7-70CC-4571-8480-1D3662611CC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923876" y="2175713"/>
            <a:ext cx="3079750" cy="18584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7" name="Content Placeholder 18">
            <a:extLst>
              <a:ext uri="{FF2B5EF4-FFF2-40B4-BE49-F238E27FC236}">
                <a16:creationId xmlns:a16="http://schemas.microsoft.com/office/drawing/2014/main" id="{DF2FD22A-5167-4F97-8CC4-4E9EA60D66D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0676" y="1002507"/>
            <a:ext cx="3301030" cy="5270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en-GB" sz="1800"/>
              <a:t>Add text here</a:t>
            </a:r>
            <a:endParaRPr lang="en-GB"/>
          </a:p>
        </p:txBody>
      </p:sp>
      <p:sp>
        <p:nvSpPr>
          <p:cNvPr id="28" name="Picture Placeholder 21">
            <a:extLst>
              <a:ext uri="{FF2B5EF4-FFF2-40B4-BE49-F238E27FC236}">
                <a16:creationId xmlns:a16="http://schemas.microsoft.com/office/drawing/2014/main" id="{72D63B32-E54C-4B74-B485-AEA0D81D6A2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390584" y="4403838"/>
            <a:ext cx="3139429" cy="18274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pic>
        <p:nvPicPr>
          <p:cNvPr id="5" name="Picture 4" descr="Energy Systems Catapult (@EnergySysCat) / Twitter">
            <a:extLst>
              <a:ext uri="{FF2B5EF4-FFF2-40B4-BE49-F238E27FC236}">
                <a16:creationId xmlns:a16="http://schemas.microsoft.com/office/drawing/2014/main" id="{6BD9D8EB-A584-DAB3-3445-7A780FB2C35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880" b="33447"/>
          <a:stretch/>
        </p:blipFill>
        <p:spPr bwMode="auto">
          <a:xfrm>
            <a:off x="8956848" y="251291"/>
            <a:ext cx="1548000" cy="53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0D05F2-8428-7471-B7BD-A4E23B82B27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943" y="681503"/>
            <a:ext cx="1548000" cy="77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65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 slide no bottom bar white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13017AF-DBE5-42CE-B8BF-D14B1E1BC27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2" name="Content Placeholder 16">
            <a:extLst>
              <a:ext uri="{FF2B5EF4-FFF2-40B4-BE49-F238E27FC236}">
                <a16:creationId xmlns:a16="http://schemas.microsoft.com/office/drawing/2014/main" id="{E6D103AC-EF73-4013-A373-5CE506E4D9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99978" y="368301"/>
            <a:ext cx="7114278" cy="550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 sz="2400" b="1"/>
              <a:t>Add header here</a:t>
            </a:r>
            <a:endParaRPr lang="en-GB"/>
          </a:p>
        </p:txBody>
      </p:sp>
      <p:sp>
        <p:nvSpPr>
          <p:cNvPr id="33" name="Content Placeholder 18">
            <a:extLst>
              <a:ext uri="{FF2B5EF4-FFF2-40B4-BE49-F238E27FC236}">
                <a16:creationId xmlns:a16="http://schemas.microsoft.com/office/drawing/2014/main" id="{8050D823-9F60-47BC-B37A-DF51A361F2E8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203545" y="1002507"/>
            <a:ext cx="3301030" cy="5270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en-GB" sz="1800"/>
              <a:t>Add text here</a:t>
            </a:r>
            <a:endParaRPr lang="en-GB"/>
          </a:p>
        </p:txBody>
      </p:sp>
      <p:sp>
        <p:nvSpPr>
          <p:cNvPr id="35" name="Picture Placeholder 21">
            <a:extLst>
              <a:ext uri="{FF2B5EF4-FFF2-40B4-BE49-F238E27FC236}">
                <a16:creationId xmlns:a16="http://schemas.microsoft.com/office/drawing/2014/main" id="{EA08436F-03BE-4566-B8C6-67485C75B14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923876" y="2175713"/>
            <a:ext cx="3079750" cy="18584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4" name="Content Placeholder 18">
            <a:extLst>
              <a:ext uri="{FF2B5EF4-FFF2-40B4-BE49-F238E27FC236}">
                <a16:creationId xmlns:a16="http://schemas.microsoft.com/office/drawing/2014/main" id="{582FF9A8-0510-4792-BECD-76FA98E5DD46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0676" y="1002507"/>
            <a:ext cx="3301030" cy="5270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en-GB" sz="1800"/>
              <a:t>Add text here</a:t>
            </a:r>
            <a:endParaRPr lang="en-GB"/>
          </a:p>
        </p:txBody>
      </p:sp>
      <p:sp>
        <p:nvSpPr>
          <p:cNvPr id="36" name="Picture Placeholder 21">
            <a:extLst>
              <a:ext uri="{FF2B5EF4-FFF2-40B4-BE49-F238E27FC236}">
                <a16:creationId xmlns:a16="http://schemas.microsoft.com/office/drawing/2014/main" id="{6B522873-AD5C-4D01-8B06-E4F5BBF77F9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405526" y="4576729"/>
            <a:ext cx="3139429" cy="18274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6A687DD-C842-456F-916B-5217554DC47A}"/>
              </a:ext>
            </a:extLst>
          </p:cNvPr>
          <p:cNvSpPr txBox="1"/>
          <p:nvPr/>
        </p:nvSpPr>
        <p:spPr>
          <a:xfrm>
            <a:off x="420676" y="6400412"/>
            <a:ext cx="306217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>
                <a:solidFill>
                  <a:schemeClr val="tx1"/>
                </a:solidFill>
              </a:rPr>
              <a:t>Open slide master and add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1100556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8793EB9-3532-4082-B275-22F2736BE98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AA84548-9992-4C77-BD46-94CED9B25B3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282969" y="3307414"/>
            <a:ext cx="2909031" cy="5889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sz="3200"/>
              <a:t>Thank you</a:t>
            </a:r>
            <a:endParaRPr lang="en-GB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565A8FFC-10DD-4BE8-868C-A6044C9B9F56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9282969" y="4427605"/>
            <a:ext cx="2073275" cy="91122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sz="1400"/>
              <a:t>Your name</a:t>
            </a:r>
          </a:p>
          <a:p>
            <a:pPr lvl="0"/>
            <a:r>
              <a:rPr lang="en-GB" sz="1400"/>
              <a:t>Contact number</a:t>
            </a:r>
          </a:p>
          <a:p>
            <a:pPr lvl="0"/>
            <a:r>
              <a:rPr lang="en-GB" sz="1400"/>
              <a:t>email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651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8039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697" r:id="rId2"/>
    <p:sldLayoutId id="2147483702" r:id="rId3"/>
    <p:sldLayoutId id="2147483712" r:id="rId4"/>
    <p:sldLayoutId id="2147483707" r:id="rId5"/>
    <p:sldLayoutId id="2147483710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sv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Relationship Id="rId14" Type="http://schemas.openxmlformats.org/officeDocument/2006/relationships/image" Target="../media/image25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4.png"/><Relationship Id="rId21" Type="http://schemas.openxmlformats.org/officeDocument/2006/relationships/image" Target="../media/image32.sv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17" Type="http://schemas.openxmlformats.org/officeDocument/2006/relationships/image" Target="../media/image28.png"/><Relationship Id="rId25" Type="http://schemas.openxmlformats.org/officeDocument/2006/relationships/image" Target="../media/image36.sv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7.sv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24" Type="http://schemas.openxmlformats.org/officeDocument/2006/relationships/image" Target="../media/image35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23" Type="http://schemas.openxmlformats.org/officeDocument/2006/relationships/image" Target="../media/image34.svg"/><Relationship Id="rId10" Type="http://schemas.openxmlformats.org/officeDocument/2006/relationships/image" Target="../media/image21.svg"/><Relationship Id="rId19" Type="http://schemas.openxmlformats.org/officeDocument/2006/relationships/image" Target="../media/image30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Relationship Id="rId14" Type="http://schemas.openxmlformats.org/officeDocument/2006/relationships/image" Target="../media/image25.svg"/><Relationship Id="rId22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4.png"/><Relationship Id="rId21" Type="http://schemas.openxmlformats.org/officeDocument/2006/relationships/image" Target="../media/image32.sv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17" Type="http://schemas.openxmlformats.org/officeDocument/2006/relationships/image" Target="../media/image28.png"/><Relationship Id="rId25" Type="http://schemas.openxmlformats.org/officeDocument/2006/relationships/image" Target="../media/image36.sv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7.sv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24" Type="http://schemas.openxmlformats.org/officeDocument/2006/relationships/image" Target="../media/image35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23" Type="http://schemas.openxmlformats.org/officeDocument/2006/relationships/image" Target="../media/image34.svg"/><Relationship Id="rId10" Type="http://schemas.openxmlformats.org/officeDocument/2006/relationships/image" Target="../media/image21.svg"/><Relationship Id="rId19" Type="http://schemas.openxmlformats.org/officeDocument/2006/relationships/image" Target="../media/image30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Relationship Id="rId14" Type="http://schemas.openxmlformats.org/officeDocument/2006/relationships/image" Target="../media/image25.svg"/><Relationship Id="rId22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7.png"/><Relationship Id="rId18" Type="http://schemas.openxmlformats.org/officeDocument/2006/relationships/image" Target="../media/image51.png"/><Relationship Id="rId26" Type="http://schemas.openxmlformats.org/officeDocument/2006/relationships/image" Target="../media/image59.png"/><Relationship Id="rId3" Type="http://schemas.openxmlformats.org/officeDocument/2006/relationships/image" Target="../media/image37.png"/><Relationship Id="rId21" Type="http://schemas.openxmlformats.org/officeDocument/2006/relationships/image" Target="../media/image54.svg"/><Relationship Id="rId34" Type="http://schemas.openxmlformats.org/officeDocument/2006/relationships/image" Target="../media/image67.sv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17" Type="http://schemas.openxmlformats.org/officeDocument/2006/relationships/image" Target="../media/image50.svg"/><Relationship Id="rId25" Type="http://schemas.openxmlformats.org/officeDocument/2006/relationships/image" Target="../media/image58.svg"/><Relationship Id="rId33" Type="http://schemas.openxmlformats.org/officeDocument/2006/relationships/image" Target="../media/image66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29" Type="http://schemas.openxmlformats.org/officeDocument/2006/relationships/image" Target="../media/image62.sv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24" Type="http://schemas.openxmlformats.org/officeDocument/2006/relationships/image" Target="../media/image57.png"/><Relationship Id="rId32" Type="http://schemas.openxmlformats.org/officeDocument/2006/relationships/image" Target="../media/image65.svg"/><Relationship Id="rId5" Type="http://schemas.openxmlformats.org/officeDocument/2006/relationships/image" Target="../media/image39.png"/><Relationship Id="rId15" Type="http://schemas.openxmlformats.org/officeDocument/2006/relationships/image" Target="../media/image28.png"/><Relationship Id="rId23" Type="http://schemas.openxmlformats.org/officeDocument/2006/relationships/image" Target="../media/image56.svg"/><Relationship Id="rId28" Type="http://schemas.openxmlformats.org/officeDocument/2006/relationships/image" Target="../media/image61.png"/><Relationship Id="rId36" Type="http://schemas.openxmlformats.org/officeDocument/2006/relationships/image" Target="../media/image15.svg"/><Relationship Id="rId10" Type="http://schemas.openxmlformats.org/officeDocument/2006/relationships/image" Target="../media/image44.svg"/><Relationship Id="rId19" Type="http://schemas.openxmlformats.org/officeDocument/2006/relationships/image" Target="../media/image52.svg"/><Relationship Id="rId31" Type="http://schemas.openxmlformats.org/officeDocument/2006/relationships/image" Target="../media/image64.png"/><Relationship Id="rId4" Type="http://schemas.openxmlformats.org/officeDocument/2006/relationships/image" Target="../media/image38.svg"/><Relationship Id="rId9" Type="http://schemas.openxmlformats.org/officeDocument/2006/relationships/image" Target="../media/image43.png"/><Relationship Id="rId14" Type="http://schemas.openxmlformats.org/officeDocument/2006/relationships/image" Target="../media/image48.svg"/><Relationship Id="rId22" Type="http://schemas.openxmlformats.org/officeDocument/2006/relationships/image" Target="../media/image55.png"/><Relationship Id="rId27" Type="http://schemas.openxmlformats.org/officeDocument/2006/relationships/image" Target="../media/image60.svg"/><Relationship Id="rId30" Type="http://schemas.openxmlformats.org/officeDocument/2006/relationships/image" Target="../media/image63.png"/><Relationship Id="rId35" Type="http://schemas.openxmlformats.org/officeDocument/2006/relationships/image" Target="../media/image14.png"/><Relationship Id="rId8" Type="http://schemas.openxmlformats.org/officeDocument/2006/relationships/image" Target="../media/image4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4.png"/><Relationship Id="rId18" Type="http://schemas.openxmlformats.org/officeDocument/2006/relationships/image" Target="../media/image68.png"/><Relationship Id="rId26" Type="http://schemas.openxmlformats.org/officeDocument/2006/relationships/image" Target="../media/image76.png"/><Relationship Id="rId3" Type="http://schemas.openxmlformats.org/officeDocument/2006/relationships/image" Target="../media/image14.png"/><Relationship Id="rId21" Type="http://schemas.openxmlformats.org/officeDocument/2006/relationships/image" Target="../media/image71.sv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17" Type="http://schemas.openxmlformats.org/officeDocument/2006/relationships/image" Target="../media/image28.png"/><Relationship Id="rId25" Type="http://schemas.openxmlformats.org/officeDocument/2006/relationships/image" Target="../media/image75.sv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7.svg"/><Relationship Id="rId20" Type="http://schemas.openxmlformats.org/officeDocument/2006/relationships/image" Target="../media/image7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24" Type="http://schemas.openxmlformats.org/officeDocument/2006/relationships/image" Target="../media/image74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23" Type="http://schemas.openxmlformats.org/officeDocument/2006/relationships/image" Target="../media/image73.svg"/><Relationship Id="rId10" Type="http://schemas.openxmlformats.org/officeDocument/2006/relationships/image" Target="../media/image21.svg"/><Relationship Id="rId19" Type="http://schemas.openxmlformats.org/officeDocument/2006/relationships/image" Target="../media/image69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Relationship Id="rId14" Type="http://schemas.openxmlformats.org/officeDocument/2006/relationships/image" Target="../media/image25.svg"/><Relationship Id="rId22" Type="http://schemas.openxmlformats.org/officeDocument/2006/relationships/image" Target="../media/image72.png"/><Relationship Id="rId27" Type="http://schemas.openxmlformats.org/officeDocument/2006/relationships/image" Target="../media/image7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svg"/><Relationship Id="rId13" Type="http://schemas.openxmlformats.org/officeDocument/2006/relationships/image" Target="../media/image67.sv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0.svg"/><Relationship Id="rId11" Type="http://schemas.openxmlformats.org/officeDocument/2006/relationships/image" Target="../media/image65.sv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svg"/><Relationship Id="rId9" Type="http://schemas.openxmlformats.org/officeDocument/2006/relationships/image" Target="../media/image8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svg"/><Relationship Id="rId13" Type="http://schemas.openxmlformats.org/officeDocument/2006/relationships/image" Target="../media/image67.sv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0.svg"/><Relationship Id="rId11" Type="http://schemas.openxmlformats.org/officeDocument/2006/relationships/image" Target="../media/image65.sv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svg"/><Relationship Id="rId9" Type="http://schemas.openxmlformats.org/officeDocument/2006/relationships/image" Target="../media/image8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4784B420-968A-B245-1CFB-C66C2A0D67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Improvements to the Energy System Digital Twin Visual Demonstrator</a:t>
            </a:r>
          </a:p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CACC472-5291-E061-6FC0-24208A74D3B0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011363" y="5058072"/>
            <a:ext cx="4418012" cy="750886"/>
          </a:xfrm>
        </p:spPr>
        <p:txBody>
          <a:bodyPr/>
          <a:lstStyle/>
          <a:p>
            <a:r>
              <a:rPr lang="en-GB"/>
              <a:t>Eloise Thatcher (Energy Systems Catapult)</a:t>
            </a:r>
          </a:p>
          <a:p>
            <a:r>
              <a:rPr lang="en-GB"/>
              <a:t>Andy Moore (Frazer-Nash Consultancy)</a:t>
            </a:r>
          </a:p>
        </p:txBody>
      </p:sp>
    </p:spTree>
    <p:extLst>
      <p:ext uri="{BB962C8B-B14F-4D97-AF65-F5344CB8AC3E}">
        <p14:creationId xmlns:p14="http://schemas.microsoft.com/office/powerpoint/2010/main" val="1524544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/>
              <a:t>Energy System Digital Twin Visual Demonstrator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6F364D80-9FAA-C555-81F5-D7CF4D96AAE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43964" y="919163"/>
            <a:ext cx="3473603" cy="1794967"/>
          </a:xfrm>
        </p:spPr>
        <p:txBody>
          <a:bodyPr/>
          <a:lstStyle/>
          <a:p>
            <a:r>
              <a:rPr lang="en-GB" dirty="0"/>
              <a:t>Use Case:</a:t>
            </a:r>
          </a:p>
          <a:p>
            <a:pPr marL="285750" indent="-285750">
              <a:buFont typeface="Wingdings 3" panose="05040102010807070707" pitchFamily="18" charset="2"/>
              <a:buChar char=""/>
            </a:pPr>
            <a:r>
              <a:rPr lang="en-GB" dirty="0"/>
              <a:t>Decarbonise homes</a:t>
            </a:r>
          </a:p>
          <a:p>
            <a:r>
              <a:rPr lang="en-GB" dirty="0"/>
              <a:t>For:</a:t>
            </a:r>
          </a:p>
          <a:p>
            <a:pPr marL="285750" indent="-285750">
              <a:buFont typeface="Wingdings 3" panose="05040102010807070707" pitchFamily="18" charset="2"/>
              <a:buChar char=""/>
            </a:pPr>
            <a:r>
              <a:rPr lang="en-GB" dirty="0"/>
              <a:t>Policy professionals, minister and their staff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D9D166F-5AC6-4FD3-277B-03EA48E2792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EB601-01F4-5ABE-F711-44B754FA24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43" b="707"/>
          <a:stretch/>
        </p:blipFill>
        <p:spPr>
          <a:xfrm>
            <a:off x="468301" y="919163"/>
            <a:ext cx="3930076" cy="55705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AC241B-3085-CFFE-C718-66CD8FF79D7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9360" y="2714130"/>
            <a:ext cx="6847059" cy="3775570"/>
          </a:xfrm>
          <a:prstGeom prst="rect">
            <a:avLst/>
          </a:prstGeom>
        </p:spPr>
      </p:pic>
      <p:sp>
        <p:nvSpPr>
          <p:cNvPr id="6" name="Content Placeholder 13">
            <a:extLst>
              <a:ext uri="{FF2B5EF4-FFF2-40B4-BE49-F238E27FC236}">
                <a16:creationId xmlns:a16="http://schemas.microsoft.com/office/drawing/2014/main" id="{697AF50B-5A0D-3AFA-CAC4-E73362F2F9A1}"/>
              </a:ext>
            </a:extLst>
          </p:cNvPr>
          <p:cNvSpPr txBox="1">
            <a:spLocks/>
          </p:cNvSpPr>
          <p:nvPr/>
        </p:nvSpPr>
        <p:spPr>
          <a:xfrm>
            <a:off x="8525978" y="1504949"/>
            <a:ext cx="3301030" cy="120918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To:</a:t>
            </a:r>
          </a:p>
          <a:p>
            <a:pPr marL="285750" indent="-285750">
              <a:buFont typeface="Wingdings 3" panose="05040102010807070707" pitchFamily="18" charset="2"/>
              <a:buChar char=""/>
            </a:pPr>
            <a:r>
              <a:rPr lang="en-GB" dirty="0"/>
              <a:t>Visualise the impact of decisions in a meaningful and accessible way</a:t>
            </a:r>
          </a:p>
        </p:txBody>
      </p:sp>
    </p:spTree>
    <p:extLst>
      <p:ext uri="{BB962C8B-B14F-4D97-AF65-F5344CB8AC3E}">
        <p14:creationId xmlns:p14="http://schemas.microsoft.com/office/powerpoint/2010/main" val="3695302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Our Motivation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FB150314-3C15-F2F9-A5DD-8D7C9A4D1CD5}"/>
              </a:ext>
            </a:extLst>
          </p:cNvPr>
          <p:cNvSpPr/>
          <p:nvPr/>
        </p:nvSpPr>
        <p:spPr>
          <a:xfrm>
            <a:off x="4674695" y="2841326"/>
            <a:ext cx="2876283" cy="550862"/>
          </a:xfrm>
          <a:prstGeom prst="rightArrow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76702C7D-C6E1-CB8A-942B-D700CBA5D8FD}"/>
              </a:ext>
            </a:extLst>
          </p:cNvPr>
          <p:cNvSpPr/>
          <p:nvPr/>
        </p:nvSpPr>
        <p:spPr>
          <a:xfrm flipH="1">
            <a:off x="4640681" y="3412662"/>
            <a:ext cx="2876283" cy="55086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0CA874D-755D-95EE-91B6-A55F45152B76}"/>
              </a:ext>
            </a:extLst>
          </p:cNvPr>
          <p:cNvSpPr/>
          <p:nvPr/>
        </p:nvSpPr>
        <p:spPr>
          <a:xfrm>
            <a:off x="5390764" y="2676691"/>
            <a:ext cx="1440000" cy="1440000"/>
          </a:xfrm>
          <a:prstGeom prst="ellipse">
            <a:avLst/>
          </a:prstGeom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Graphic 6" descr="Gears with solid fill">
            <a:extLst>
              <a:ext uri="{FF2B5EF4-FFF2-40B4-BE49-F238E27FC236}">
                <a16:creationId xmlns:a16="http://schemas.microsoft.com/office/drawing/2014/main" id="{A8262AD3-DB00-AF17-B8B9-A7CA8CE28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4000" y="2766200"/>
            <a:ext cx="1224000" cy="1224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72C072-922C-896F-DE48-5026533C00D5}"/>
              </a:ext>
            </a:extLst>
          </p:cNvPr>
          <p:cNvSpPr txBox="1"/>
          <p:nvPr/>
        </p:nvSpPr>
        <p:spPr>
          <a:xfrm>
            <a:off x="5481697" y="4154071"/>
            <a:ext cx="1228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digital twin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6DF134-0DD1-0441-4E87-346105A9B461}"/>
              </a:ext>
            </a:extLst>
          </p:cNvPr>
          <p:cNvSpPr txBox="1"/>
          <p:nvPr/>
        </p:nvSpPr>
        <p:spPr>
          <a:xfrm>
            <a:off x="2693192" y="4192923"/>
            <a:ext cx="763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j-lt"/>
              </a:rPr>
              <a:t>reality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1B4578-A7A2-E500-C37C-CA38C2BD46DA}"/>
              </a:ext>
            </a:extLst>
          </p:cNvPr>
          <p:cNvSpPr txBox="1"/>
          <p:nvPr/>
        </p:nvSpPr>
        <p:spPr>
          <a:xfrm>
            <a:off x="8315229" y="4100011"/>
            <a:ext cx="1443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policy makers</a:t>
            </a:r>
          </a:p>
        </p:txBody>
      </p:sp>
      <p:pic>
        <p:nvPicPr>
          <p:cNvPr id="12" name="Graphic 11" descr="User with solid fill">
            <a:extLst>
              <a:ext uri="{FF2B5EF4-FFF2-40B4-BE49-F238E27FC236}">
                <a16:creationId xmlns:a16="http://schemas.microsoft.com/office/drawing/2014/main" id="{74873141-19D9-160B-16DE-D55690299A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69436" y="2766200"/>
            <a:ext cx="1072875" cy="1072875"/>
          </a:xfrm>
          <a:prstGeom prst="rect">
            <a:avLst/>
          </a:prstGeom>
        </p:spPr>
      </p:pic>
      <p:pic>
        <p:nvPicPr>
          <p:cNvPr id="15" name="Graphic 14" descr="House with solid fill">
            <a:extLst>
              <a:ext uri="{FF2B5EF4-FFF2-40B4-BE49-F238E27FC236}">
                <a16:creationId xmlns:a16="http://schemas.microsoft.com/office/drawing/2014/main" id="{5321E98C-30F7-4344-98DA-FB04231CED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959892" y="3368425"/>
            <a:ext cx="763158" cy="763158"/>
          </a:xfrm>
          <a:prstGeom prst="rect">
            <a:avLst/>
          </a:prstGeom>
        </p:spPr>
      </p:pic>
      <p:pic>
        <p:nvPicPr>
          <p:cNvPr id="17" name="Graphic 16" descr="Wind Turbines with solid fill">
            <a:extLst>
              <a:ext uri="{FF2B5EF4-FFF2-40B4-BE49-F238E27FC236}">
                <a16:creationId xmlns:a16="http://schemas.microsoft.com/office/drawing/2014/main" id="{A9510F95-DC5A-4898-C3CB-4CEAE0CE01F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314815" y="2368149"/>
            <a:ext cx="763158" cy="763158"/>
          </a:xfrm>
          <a:prstGeom prst="rect">
            <a:avLst/>
          </a:prstGeom>
        </p:spPr>
      </p:pic>
      <p:pic>
        <p:nvPicPr>
          <p:cNvPr id="19" name="Graphic 18" descr="Power Plant with solid fill">
            <a:extLst>
              <a:ext uri="{FF2B5EF4-FFF2-40B4-BE49-F238E27FC236}">
                <a16:creationId xmlns:a16="http://schemas.microsoft.com/office/drawing/2014/main" id="{1A6F14DE-7595-A25B-FD0C-9CFD6942CAD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000440" y="2326874"/>
            <a:ext cx="763158" cy="763158"/>
          </a:xfrm>
          <a:prstGeom prst="rect">
            <a:avLst/>
          </a:prstGeom>
        </p:spPr>
      </p:pic>
      <p:pic>
        <p:nvPicPr>
          <p:cNvPr id="21" name="Graphic 20" descr="Electric Tower with solid fill">
            <a:extLst>
              <a:ext uri="{FF2B5EF4-FFF2-40B4-BE49-F238E27FC236}">
                <a16:creationId xmlns:a16="http://schemas.microsoft.com/office/drawing/2014/main" id="{9C368EB8-B92F-80EF-05CF-8FA862D5F04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642936" y="2924935"/>
            <a:ext cx="763158" cy="763158"/>
          </a:xfrm>
          <a:prstGeom prst="rect">
            <a:avLst/>
          </a:prstGeom>
        </p:spPr>
      </p:pic>
      <p:pic>
        <p:nvPicPr>
          <p:cNvPr id="25" name="Graphic 24" descr="Universal access with solid fill">
            <a:extLst>
              <a:ext uri="{FF2B5EF4-FFF2-40B4-BE49-F238E27FC236}">
                <a16:creationId xmlns:a16="http://schemas.microsoft.com/office/drawing/2014/main" id="{DC305F16-6565-C45D-42A5-422A754512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330334" y="3302638"/>
            <a:ext cx="893590" cy="8935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934F89-39C7-F549-2CA3-E328FCD7B1E3}"/>
              </a:ext>
            </a:extLst>
          </p:cNvPr>
          <p:cNvSpPr txBox="1"/>
          <p:nvPr/>
        </p:nvSpPr>
        <p:spPr>
          <a:xfrm>
            <a:off x="4743117" y="1223351"/>
            <a:ext cx="2707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+mj-lt"/>
              </a:rPr>
              <a:t>how can we make digital twins more useful for policy makers?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C818BF-E437-9D06-4B64-18122693A567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501" y="3174019"/>
            <a:ext cx="507945" cy="50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896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Arrow: Right 40">
            <a:extLst>
              <a:ext uri="{FF2B5EF4-FFF2-40B4-BE49-F238E27FC236}">
                <a16:creationId xmlns:a16="http://schemas.microsoft.com/office/drawing/2014/main" id="{239AEAB1-E57D-0155-42F6-6AAF558FAD76}"/>
              </a:ext>
            </a:extLst>
          </p:cNvPr>
          <p:cNvSpPr/>
          <p:nvPr/>
        </p:nvSpPr>
        <p:spPr>
          <a:xfrm rot="18151231" flipH="1">
            <a:off x="4288853" y="3560103"/>
            <a:ext cx="1340007" cy="641561"/>
          </a:xfrm>
          <a:custGeom>
            <a:avLst/>
            <a:gdLst>
              <a:gd name="connsiteX0" fmla="*/ 0 w 1086834"/>
              <a:gd name="connsiteY0" fmla="*/ 137716 h 550862"/>
              <a:gd name="connsiteX1" fmla="*/ 811403 w 1086834"/>
              <a:gd name="connsiteY1" fmla="*/ 137716 h 550862"/>
              <a:gd name="connsiteX2" fmla="*/ 811403 w 1086834"/>
              <a:gd name="connsiteY2" fmla="*/ 0 h 550862"/>
              <a:gd name="connsiteX3" fmla="*/ 1086834 w 1086834"/>
              <a:gd name="connsiteY3" fmla="*/ 275431 h 550862"/>
              <a:gd name="connsiteX4" fmla="*/ 811403 w 1086834"/>
              <a:gd name="connsiteY4" fmla="*/ 550862 h 550862"/>
              <a:gd name="connsiteX5" fmla="*/ 811403 w 1086834"/>
              <a:gd name="connsiteY5" fmla="*/ 413147 h 550862"/>
              <a:gd name="connsiteX6" fmla="*/ 0 w 1086834"/>
              <a:gd name="connsiteY6" fmla="*/ 413147 h 550862"/>
              <a:gd name="connsiteX7" fmla="*/ 0 w 1086834"/>
              <a:gd name="connsiteY7" fmla="*/ 137716 h 550862"/>
              <a:gd name="connsiteX0" fmla="*/ 138500 w 1225334"/>
              <a:gd name="connsiteY0" fmla="*/ 137716 h 550862"/>
              <a:gd name="connsiteX1" fmla="*/ 949903 w 1225334"/>
              <a:gd name="connsiteY1" fmla="*/ 137716 h 550862"/>
              <a:gd name="connsiteX2" fmla="*/ 949903 w 1225334"/>
              <a:gd name="connsiteY2" fmla="*/ 0 h 550862"/>
              <a:gd name="connsiteX3" fmla="*/ 1225334 w 1225334"/>
              <a:gd name="connsiteY3" fmla="*/ 275431 h 550862"/>
              <a:gd name="connsiteX4" fmla="*/ 949903 w 1225334"/>
              <a:gd name="connsiteY4" fmla="*/ 550862 h 550862"/>
              <a:gd name="connsiteX5" fmla="*/ 949903 w 1225334"/>
              <a:gd name="connsiteY5" fmla="*/ 413147 h 550862"/>
              <a:gd name="connsiteX6" fmla="*/ 0 w 1225334"/>
              <a:gd name="connsiteY6" fmla="*/ 429067 h 550862"/>
              <a:gd name="connsiteX7" fmla="*/ 138500 w 1225334"/>
              <a:gd name="connsiteY7" fmla="*/ 137716 h 550862"/>
              <a:gd name="connsiteX0" fmla="*/ 0 w 1367553"/>
              <a:gd name="connsiteY0" fmla="*/ 148585 h 550862"/>
              <a:gd name="connsiteX1" fmla="*/ 1092122 w 1367553"/>
              <a:gd name="connsiteY1" fmla="*/ 137716 h 550862"/>
              <a:gd name="connsiteX2" fmla="*/ 1092122 w 1367553"/>
              <a:gd name="connsiteY2" fmla="*/ 0 h 550862"/>
              <a:gd name="connsiteX3" fmla="*/ 1367553 w 1367553"/>
              <a:gd name="connsiteY3" fmla="*/ 275431 h 550862"/>
              <a:gd name="connsiteX4" fmla="*/ 1092122 w 1367553"/>
              <a:gd name="connsiteY4" fmla="*/ 550862 h 550862"/>
              <a:gd name="connsiteX5" fmla="*/ 1092122 w 1367553"/>
              <a:gd name="connsiteY5" fmla="*/ 413147 h 550862"/>
              <a:gd name="connsiteX6" fmla="*/ 142219 w 1367553"/>
              <a:gd name="connsiteY6" fmla="*/ 429067 h 550862"/>
              <a:gd name="connsiteX7" fmla="*/ 0 w 1367553"/>
              <a:gd name="connsiteY7" fmla="*/ 148585 h 550862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345940 w 1367553"/>
              <a:gd name="connsiteY8" fmla="*/ 302638 h 592701"/>
              <a:gd name="connsiteX9" fmla="*/ 142219 w 1367553"/>
              <a:gd name="connsiteY9" fmla="*/ 470906 h 592701"/>
              <a:gd name="connsiteX10" fmla="*/ 0 w 1367553"/>
              <a:gd name="connsiteY10" fmla="*/ 190424 h 592701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45940 w 1367553"/>
              <a:gd name="connsiteY9" fmla="*/ 335215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2199 w 1367553"/>
              <a:gd name="connsiteY8" fmla="*/ 287748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74138"/>
              <a:gd name="connsiteX1" fmla="*/ 273015 w 1367553"/>
              <a:gd name="connsiteY1" fmla="*/ 13591 h 674138"/>
              <a:gd name="connsiteX2" fmla="*/ 556146 w 1367553"/>
              <a:gd name="connsiteY2" fmla="*/ 32577 h 674138"/>
              <a:gd name="connsiteX3" fmla="*/ 1092122 w 1367553"/>
              <a:gd name="connsiteY3" fmla="*/ 212132 h 674138"/>
              <a:gd name="connsiteX4" fmla="*/ 1092122 w 1367553"/>
              <a:gd name="connsiteY4" fmla="*/ 74416 h 674138"/>
              <a:gd name="connsiteX5" fmla="*/ 1367553 w 1367553"/>
              <a:gd name="connsiteY5" fmla="*/ 349847 h 674138"/>
              <a:gd name="connsiteX6" fmla="*/ 1092122 w 1367553"/>
              <a:gd name="connsiteY6" fmla="*/ 625278 h 674138"/>
              <a:gd name="connsiteX7" fmla="*/ 1092122 w 1367553"/>
              <a:gd name="connsiteY7" fmla="*/ 487563 h 674138"/>
              <a:gd name="connsiteX8" fmla="*/ 532199 w 1367553"/>
              <a:gd name="connsiteY8" fmla="*/ 287748 h 674138"/>
              <a:gd name="connsiteX9" fmla="*/ 323931 w 1367553"/>
              <a:gd name="connsiteY9" fmla="*/ 284320 h 674138"/>
              <a:gd name="connsiteX10" fmla="*/ 228276 w 1367553"/>
              <a:gd name="connsiteY10" fmla="*/ 674138 h 674138"/>
              <a:gd name="connsiteX11" fmla="*/ 0 w 1367553"/>
              <a:gd name="connsiteY11" fmla="*/ 223001 h 674138"/>
              <a:gd name="connsiteX0" fmla="*/ 0 w 1340007"/>
              <a:gd name="connsiteY0" fmla="*/ 472135 h 674138"/>
              <a:gd name="connsiteX1" fmla="*/ 245469 w 1340007"/>
              <a:gd name="connsiteY1" fmla="*/ 13591 h 674138"/>
              <a:gd name="connsiteX2" fmla="*/ 528600 w 1340007"/>
              <a:gd name="connsiteY2" fmla="*/ 32577 h 674138"/>
              <a:gd name="connsiteX3" fmla="*/ 1064576 w 1340007"/>
              <a:gd name="connsiteY3" fmla="*/ 212132 h 674138"/>
              <a:gd name="connsiteX4" fmla="*/ 1064576 w 1340007"/>
              <a:gd name="connsiteY4" fmla="*/ 74416 h 674138"/>
              <a:gd name="connsiteX5" fmla="*/ 1340007 w 1340007"/>
              <a:gd name="connsiteY5" fmla="*/ 349847 h 674138"/>
              <a:gd name="connsiteX6" fmla="*/ 1064576 w 1340007"/>
              <a:gd name="connsiteY6" fmla="*/ 625278 h 674138"/>
              <a:gd name="connsiteX7" fmla="*/ 1064576 w 1340007"/>
              <a:gd name="connsiteY7" fmla="*/ 487563 h 674138"/>
              <a:gd name="connsiteX8" fmla="*/ 504653 w 1340007"/>
              <a:gd name="connsiteY8" fmla="*/ 287748 h 674138"/>
              <a:gd name="connsiteX9" fmla="*/ 296385 w 1340007"/>
              <a:gd name="connsiteY9" fmla="*/ 284320 h 674138"/>
              <a:gd name="connsiteX10" fmla="*/ 200730 w 1340007"/>
              <a:gd name="connsiteY10" fmla="*/ 674138 h 674138"/>
              <a:gd name="connsiteX11" fmla="*/ 0 w 1340007"/>
              <a:gd name="connsiteY11" fmla="*/ 472135 h 674138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504653 w 1340007"/>
              <a:gd name="connsiteY8" fmla="*/ 258387 h 644777"/>
              <a:gd name="connsiteX9" fmla="*/ 296385 w 1340007"/>
              <a:gd name="connsiteY9" fmla="*/ 254959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504653 w 1340007"/>
              <a:gd name="connsiteY8" fmla="*/ 258387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623666 w 1340007"/>
              <a:gd name="connsiteY8" fmla="*/ 425495 h 641561"/>
              <a:gd name="connsiteX9" fmla="*/ 496446 w 1340007"/>
              <a:gd name="connsiteY9" fmla="*/ 241466 h 641561"/>
              <a:gd name="connsiteX10" fmla="*/ 371027 w 1340007"/>
              <a:gd name="connsiteY10" fmla="*/ 316277 h 641561"/>
              <a:gd name="connsiteX11" fmla="*/ 200730 w 1340007"/>
              <a:gd name="connsiteY11" fmla="*/ 641561 h 641561"/>
              <a:gd name="connsiteX12" fmla="*/ 0 w 1340007"/>
              <a:gd name="connsiteY12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40007" h="641561">
                <a:moveTo>
                  <a:pt x="0" y="439558"/>
                </a:moveTo>
                <a:cubicBezTo>
                  <a:pt x="82398" y="318221"/>
                  <a:pt x="151511" y="209628"/>
                  <a:pt x="251586" y="86581"/>
                </a:cubicBezTo>
                <a:cubicBezTo>
                  <a:pt x="344277" y="54844"/>
                  <a:pt x="362415" y="38716"/>
                  <a:pt x="528600" y="0"/>
                </a:cubicBezTo>
                <a:cubicBezTo>
                  <a:pt x="595032" y="20897"/>
                  <a:pt x="638920" y="134737"/>
                  <a:pt x="718451" y="214818"/>
                </a:cubicBezTo>
                <a:lnTo>
                  <a:pt x="1064576" y="179555"/>
                </a:lnTo>
                <a:lnTo>
                  <a:pt x="1064576" y="41839"/>
                </a:lnTo>
                <a:lnTo>
                  <a:pt x="1340007" y="317270"/>
                </a:lnTo>
                <a:lnTo>
                  <a:pt x="1064576" y="592701"/>
                </a:lnTo>
                <a:lnTo>
                  <a:pt x="1064576" y="454986"/>
                </a:lnTo>
                <a:cubicBezTo>
                  <a:pt x="999664" y="404814"/>
                  <a:pt x="718354" y="461082"/>
                  <a:pt x="623666" y="425495"/>
                </a:cubicBezTo>
                <a:cubicBezTo>
                  <a:pt x="551521" y="296967"/>
                  <a:pt x="553823" y="306589"/>
                  <a:pt x="496446" y="241466"/>
                </a:cubicBezTo>
                <a:cubicBezTo>
                  <a:pt x="381789" y="273537"/>
                  <a:pt x="425190" y="265295"/>
                  <a:pt x="371027" y="316277"/>
                </a:cubicBezTo>
                <a:cubicBezTo>
                  <a:pt x="246184" y="494916"/>
                  <a:pt x="242609" y="587594"/>
                  <a:pt x="200730" y="641561"/>
                </a:cubicBezTo>
                <a:lnTo>
                  <a:pt x="0" y="439558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84E781B-ED5A-CB7C-0547-95B4D5179CD2}"/>
              </a:ext>
            </a:extLst>
          </p:cNvPr>
          <p:cNvSpPr/>
          <p:nvPr/>
        </p:nvSpPr>
        <p:spPr>
          <a:xfrm>
            <a:off x="6780213" y="3090730"/>
            <a:ext cx="1072875" cy="168261"/>
          </a:xfrm>
          <a:prstGeom prst="rightArrow">
            <a:avLst>
              <a:gd name="adj1" fmla="val 16801"/>
              <a:gd name="adj2" fmla="val 66967"/>
            </a:avLst>
          </a:pr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Our Motivation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FB150314-3C15-F2F9-A5DD-8D7C9A4D1CD5}"/>
              </a:ext>
            </a:extLst>
          </p:cNvPr>
          <p:cNvSpPr/>
          <p:nvPr/>
        </p:nvSpPr>
        <p:spPr>
          <a:xfrm>
            <a:off x="4640680" y="2839899"/>
            <a:ext cx="633331" cy="550862"/>
          </a:xfrm>
          <a:prstGeom prst="rightArrow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76702C7D-C6E1-CB8A-942B-D700CBA5D8FD}"/>
              </a:ext>
            </a:extLst>
          </p:cNvPr>
          <p:cNvSpPr/>
          <p:nvPr/>
        </p:nvSpPr>
        <p:spPr>
          <a:xfrm flipH="1">
            <a:off x="6887130" y="3413361"/>
            <a:ext cx="629832" cy="55086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0CA874D-755D-95EE-91B6-A55F45152B76}"/>
              </a:ext>
            </a:extLst>
          </p:cNvPr>
          <p:cNvSpPr/>
          <p:nvPr/>
        </p:nvSpPr>
        <p:spPr>
          <a:xfrm>
            <a:off x="5390764" y="2677390"/>
            <a:ext cx="1440000" cy="1440000"/>
          </a:xfrm>
          <a:prstGeom prst="ellipse">
            <a:avLst/>
          </a:prstGeom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Graphic 6" descr="Gears with solid fill">
            <a:extLst>
              <a:ext uri="{FF2B5EF4-FFF2-40B4-BE49-F238E27FC236}">
                <a16:creationId xmlns:a16="http://schemas.microsoft.com/office/drawing/2014/main" id="{A8262AD3-DB00-AF17-B8B9-A7CA8CE28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4000" y="2766899"/>
            <a:ext cx="1224000" cy="1224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72C072-922C-896F-DE48-5026533C00D5}"/>
              </a:ext>
            </a:extLst>
          </p:cNvPr>
          <p:cNvSpPr txBox="1"/>
          <p:nvPr/>
        </p:nvSpPr>
        <p:spPr>
          <a:xfrm>
            <a:off x="5481697" y="4154770"/>
            <a:ext cx="1228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digital twin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6DF134-0DD1-0441-4E87-346105A9B461}"/>
              </a:ext>
            </a:extLst>
          </p:cNvPr>
          <p:cNvSpPr txBox="1"/>
          <p:nvPr/>
        </p:nvSpPr>
        <p:spPr>
          <a:xfrm>
            <a:off x="2693192" y="4193622"/>
            <a:ext cx="763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j-lt"/>
              </a:rPr>
              <a:t>reality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1B4578-A7A2-E500-C37C-CA38C2BD46DA}"/>
              </a:ext>
            </a:extLst>
          </p:cNvPr>
          <p:cNvSpPr txBox="1"/>
          <p:nvPr/>
        </p:nvSpPr>
        <p:spPr>
          <a:xfrm>
            <a:off x="8315229" y="4100710"/>
            <a:ext cx="1443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policy makers</a:t>
            </a:r>
          </a:p>
        </p:txBody>
      </p:sp>
      <p:pic>
        <p:nvPicPr>
          <p:cNvPr id="12" name="Graphic 11" descr="User with solid fill">
            <a:extLst>
              <a:ext uri="{FF2B5EF4-FFF2-40B4-BE49-F238E27FC236}">
                <a16:creationId xmlns:a16="http://schemas.microsoft.com/office/drawing/2014/main" id="{74873141-19D9-160B-16DE-D55690299A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69436" y="2766899"/>
            <a:ext cx="1072875" cy="1072875"/>
          </a:xfrm>
          <a:prstGeom prst="rect">
            <a:avLst/>
          </a:prstGeom>
        </p:spPr>
      </p:pic>
      <p:pic>
        <p:nvPicPr>
          <p:cNvPr id="15" name="Graphic 14" descr="House with solid fill">
            <a:extLst>
              <a:ext uri="{FF2B5EF4-FFF2-40B4-BE49-F238E27FC236}">
                <a16:creationId xmlns:a16="http://schemas.microsoft.com/office/drawing/2014/main" id="{5321E98C-30F7-4344-98DA-FB04231CED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959892" y="3369124"/>
            <a:ext cx="763158" cy="763158"/>
          </a:xfrm>
          <a:prstGeom prst="rect">
            <a:avLst/>
          </a:prstGeom>
        </p:spPr>
      </p:pic>
      <p:pic>
        <p:nvPicPr>
          <p:cNvPr id="17" name="Graphic 16" descr="Wind Turbines with solid fill">
            <a:extLst>
              <a:ext uri="{FF2B5EF4-FFF2-40B4-BE49-F238E27FC236}">
                <a16:creationId xmlns:a16="http://schemas.microsoft.com/office/drawing/2014/main" id="{A9510F95-DC5A-4898-C3CB-4CEAE0CE01F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314815" y="2368848"/>
            <a:ext cx="763158" cy="763158"/>
          </a:xfrm>
          <a:prstGeom prst="rect">
            <a:avLst/>
          </a:prstGeom>
        </p:spPr>
      </p:pic>
      <p:pic>
        <p:nvPicPr>
          <p:cNvPr id="19" name="Graphic 18" descr="Power Plant with solid fill">
            <a:extLst>
              <a:ext uri="{FF2B5EF4-FFF2-40B4-BE49-F238E27FC236}">
                <a16:creationId xmlns:a16="http://schemas.microsoft.com/office/drawing/2014/main" id="{1A6F14DE-7595-A25B-FD0C-9CFD6942CAD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000440" y="2327573"/>
            <a:ext cx="763158" cy="763158"/>
          </a:xfrm>
          <a:prstGeom prst="rect">
            <a:avLst/>
          </a:prstGeom>
        </p:spPr>
      </p:pic>
      <p:pic>
        <p:nvPicPr>
          <p:cNvPr id="21" name="Graphic 20" descr="Electric Tower with solid fill">
            <a:extLst>
              <a:ext uri="{FF2B5EF4-FFF2-40B4-BE49-F238E27FC236}">
                <a16:creationId xmlns:a16="http://schemas.microsoft.com/office/drawing/2014/main" id="{9C368EB8-B92F-80EF-05CF-8FA862D5F04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642936" y="2925634"/>
            <a:ext cx="763158" cy="763158"/>
          </a:xfrm>
          <a:prstGeom prst="rect">
            <a:avLst/>
          </a:prstGeom>
        </p:spPr>
      </p:pic>
      <p:pic>
        <p:nvPicPr>
          <p:cNvPr id="25" name="Graphic 24" descr="Universal access with solid fill">
            <a:extLst>
              <a:ext uri="{FF2B5EF4-FFF2-40B4-BE49-F238E27FC236}">
                <a16:creationId xmlns:a16="http://schemas.microsoft.com/office/drawing/2014/main" id="{DC305F16-6565-C45D-42A5-422A754512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330334" y="3303337"/>
            <a:ext cx="893590" cy="8935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934F89-39C7-F549-2CA3-E328FCD7B1E3}"/>
              </a:ext>
            </a:extLst>
          </p:cNvPr>
          <p:cNvSpPr txBox="1"/>
          <p:nvPr/>
        </p:nvSpPr>
        <p:spPr>
          <a:xfrm>
            <a:off x="4743117" y="1198650"/>
            <a:ext cx="2707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+mj-lt"/>
              </a:rPr>
              <a:t>What’s the problem?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C818BF-E437-9D06-4B64-18122693A567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501" y="3174718"/>
            <a:ext cx="507945" cy="507945"/>
          </a:xfrm>
          <a:prstGeom prst="rect">
            <a:avLst/>
          </a:prstGeom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486EE08D-8617-6294-22A2-B266691E3BC7}"/>
              </a:ext>
            </a:extLst>
          </p:cNvPr>
          <p:cNvSpPr/>
          <p:nvPr/>
        </p:nvSpPr>
        <p:spPr>
          <a:xfrm rot="2340031">
            <a:off x="3741772" y="1993820"/>
            <a:ext cx="1939607" cy="985020"/>
          </a:xfrm>
          <a:custGeom>
            <a:avLst/>
            <a:gdLst>
              <a:gd name="connsiteX0" fmla="*/ 0 w 2287875"/>
              <a:gd name="connsiteY0" fmla="*/ 137716 h 550862"/>
              <a:gd name="connsiteX1" fmla="*/ 2012444 w 2287875"/>
              <a:gd name="connsiteY1" fmla="*/ 137716 h 550862"/>
              <a:gd name="connsiteX2" fmla="*/ 2012444 w 2287875"/>
              <a:gd name="connsiteY2" fmla="*/ 0 h 550862"/>
              <a:gd name="connsiteX3" fmla="*/ 2287875 w 2287875"/>
              <a:gd name="connsiteY3" fmla="*/ 275431 h 550862"/>
              <a:gd name="connsiteX4" fmla="*/ 2012444 w 2287875"/>
              <a:gd name="connsiteY4" fmla="*/ 550862 h 550862"/>
              <a:gd name="connsiteX5" fmla="*/ 2012444 w 2287875"/>
              <a:gd name="connsiteY5" fmla="*/ 413147 h 550862"/>
              <a:gd name="connsiteX6" fmla="*/ 0 w 2287875"/>
              <a:gd name="connsiteY6" fmla="*/ 413147 h 550862"/>
              <a:gd name="connsiteX7" fmla="*/ 0 w 2287875"/>
              <a:gd name="connsiteY7" fmla="*/ 137716 h 550862"/>
              <a:gd name="connsiteX0" fmla="*/ 0 w 2287875"/>
              <a:gd name="connsiteY0" fmla="*/ 137716 h 985020"/>
              <a:gd name="connsiteX1" fmla="*/ 2012444 w 2287875"/>
              <a:gd name="connsiteY1" fmla="*/ 137716 h 985020"/>
              <a:gd name="connsiteX2" fmla="*/ 2012444 w 2287875"/>
              <a:gd name="connsiteY2" fmla="*/ 0 h 985020"/>
              <a:gd name="connsiteX3" fmla="*/ 2287875 w 2287875"/>
              <a:gd name="connsiteY3" fmla="*/ 275431 h 985020"/>
              <a:gd name="connsiteX4" fmla="*/ 2012444 w 2287875"/>
              <a:gd name="connsiteY4" fmla="*/ 550862 h 985020"/>
              <a:gd name="connsiteX5" fmla="*/ 2012444 w 2287875"/>
              <a:gd name="connsiteY5" fmla="*/ 413147 h 985020"/>
              <a:gd name="connsiteX6" fmla="*/ 492518 w 2287875"/>
              <a:gd name="connsiteY6" fmla="*/ 985020 h 985020"/>
              <a:gd name="connsiteX7" fmla="*/ 0 w 2287875"/>
              <a:gd name="connsiteY7" fmla="*/ 137716 h 985020"/>
              <a:gd name="connsiteX0" fmla="*/ 0 w 1939607"/>
              <a:gd name="connsiteY0" fmla="*/ 767569 h 985020"/>
              <a:gd name="connsiteX1" fmla="*/ 1664176 w 1939607"/>
              <a:gd name="connsiteY1" fmla="*/ 137716 h 985020"/>
              <a:gd name="connsiteX2" fmla="*/ 1664176 w 1939607"/>
              <a:gd name="connsiteY2" fmla="*/ 0 h 985020"/>
              <a:gd name="connsiteX3" fmla="*/ 1939607 w 1939607"/>
              <a:gd name="connsiteY3" fmla="*/ 275431 h 985020"/>
              <a:gd name="connsiteX4" fmla="*/ 1664176 w 1939607"/>
              <a:gd name="connsiteY4" fmla="*/ 550862 h 985020"/>
              <a:gd name="connsiteX5" fmla="*/ 1664176 w 1939607"/>
              <a:gd name="connsiteY5" fmla="*/ 413147 h 985020"/>
              <a:gd name="connsiteX6" fmla="*/ 144250 w 1939607"/>
              <a:gd name="connsiteY6" fmla="*/ 985020 h 985020"/>
              <a:gd name="connsiteX7" fmla="*/ 0 w 1939607"/>
              <a:gd name="connsiteY7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144250 w 1939607"/>
              <a:gd name="connsiteY7" fmla="*/ 985020 h 985020"/>
              <a:gd name="connsiteX8" fmla="*/ 0 w 1939607"/>
              <a:gd name="connsiteY8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951011 w 1939607"/>
              <a:gd name="connsiteY2" fmla="*/ 329833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144250 w 1939607"/>
              <a:gd name="connsiteY9" fmla="*/ 985020 h 985020"/>
              <a:gd name="connsiteX10" fmla="*/ 0 w 1939607"/>
              <a:gd name="connsiteY10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951011 w 1939607"/>
              <a:gd name="connsiteY2" fmla="*/ 329833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39607" h="985020">
                <a:moveTo>
                  <a:pt x="0" y="767569"/>
                </a:moveTo>
                <a:cubicBezTo>
                  <a:pt x="68612" y="692085"/>
                  <a:pt x="363963" y="382132"/>
                  <a:pt x="522465" y="309176"/>
                </a:cubicBezTo>
                <a:cubicBezTo>
                  <a:pt x="629674" y="240988"/>
                  <a:pt x="676201" y="228302"/>
                  <a:pt x="874829" y="126785"/>
                </a:cubicBezTo>
                <a:cubicBezTo>
                  <a:pt x="1285372" y="106643"/>
                  <a:pt x="1192174" y="78936"/>
                  <a:pt x="1664176" y="137716"/>
                </a:cubicBezTo>
                <a:lnTo>
                  <a:pt x="1664176" y="0"/>
                </a:lnTo>
                <a:lnTo>
                  <a:pt x="1939607" y="275431"/>
                </a:lnTo>
                <a:lnTo>
                  <a:pt x="1664176" y="550862"/>
                </a:lnTo>
                <a:lnTo>
                  <a:pt x="1664176" y="413147"/>
                </a:lnTo>
                <a:cubicBezTo>
                  <a:pt x="1411750" y="364191"/>
                  <a:pt x="1495162" y="380326"/>
                  <a:pt x="994171" y="383129"/>
                </a:cubicBezTo>
                <a:cubicBezTo>
                  <a:pt x="880240" y="436169"/>
                  <a:pt x="679171" y="545067"/>
                  <a:pt x="565240" y="598107"/>
                </a:cubicBezTo>
                <a:lnTo>
                  <a:pt x="144250" y="985020"/>
                </a:lnTo>
                <a:lnTo>
                  <a:pt x="0" y="767569"/>
                </a:lnTo>
                <a:close/>
              </a:path>
            </a:pathLst>
          </a:custGeom>
          <a:solidFill>
            <a:srgbClr val="FF006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819FD771-C29A-5048-EF04-16ABDE418888}"/>
              </a:ext>
            </a:extLst>
          </p:cNvPr>
          <p:cNvSpPr/>
          <p:nvPr/>
        </p:nvSpPr>
        <p:spPr>
          <a:xfrm>
            <a:off x="3946351" y="2839899"/>
            <a:ext cx="633331" cy="550862"/>
          </a:xfrm>
          <a:prstGeom prst="rightArrow">
            <a:avLst/>
          </a:prstGeom>
          <a:solidFill>
            <a:srgbClr val="FF006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 descr="Fire with solid fill">
            <a:extLst>
              <a:ext uri="{FF2B5EF4-FFF2-40B4-BE49-F238E27FC236}">
                <a16:creationId xmlns:a16="http://schemas.microsoft.com/office/drawing/2014/main" id="{4E9FA328-AC3E-892A-F6C1-17ADBC90DF5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207301" y="1723699"/>
            <a:ext cx="914400" cy="914400"/>
          </a:xfrm>
          <a:prstGeom prst="rect">
            <a:avLst/>
          </a:prstGeom>
        </p:spPr>
      </p:pic>
      <p:pic>
        <p:nvPicPr>
          <p:cNvPr id="22" name="Graphic 21" descr="Fire with solid fill">
            <a:extLst>
              <a:ext uri="{FF2B5EF4-FFF2-40B4-BE49-F238E27FC236}">
                <a16:creationId xmlns:a16="http://schemas.microsoft.com/office/drawing/2014/main" id="{1F0905F7-D6DC-5FBA-122D-A3BF2891117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2759666" y="1523364"/>
            <a:ext cx="914400" cy="914400"/>
          </a:xfrm>
          <a:prstGeom prst="rect">
            <a:avLst/>
          </a:prstGeom>
        </p:spPr>
      </p:pic>
      <p:pic>
        <p:nvPicPr>
          <p:cNvPr id="23" name="Graphic 22" descr="Fire with solid fill">
            <a:extLst>
              <a:ext uri="{FF2B5EF4-FFF2-40B4-BE49-F238E27FC236}">
                <a16:creationId xmlns:a16="http://schemas.microsoft.com/office/drawing/2014/main" id="{6069C05D-D279-8249-DB71-BE31D2E4656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18189" y="3586423"/>
            <a:ext cx="914400" cy="914400"/>
          </a:xfrm>
          <a:prstGeom prst="rect">
            <a:avLst/>
          </a:prstGeom>
        </p:spPr>
      </p:pic>
      <p:pic>
        <p:nvPicPr>
          <p:cNvPr id="26" name="Graphic 25" descr="Run with solid fill">
            <a:extLst>
              <a:ext uri="{FF2B5EF4-FFF2-40B4-BE49-F238E27FC236}">
                <a16:creationId xmlns:a16="http://schemas.microsoft.com/office/drawing/2014/main" id="{8A75250A-20DD-E626-4A77-0BBFEC1FC79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369535" y="2368848"/>
            <a:ext cx="914400" cy="914400"/>
          </a:xfrm>
          <a:prstGeom prst="rect">
            <a:avLst/>
          </a:prstGeom>
        </p:spPr>
      </p:pic>
      <p:pic>
        <p:nvPicPr>
          <p:cNvPr id="29" name="Graphic 28" descr="Help with solid fill">
            <a:extLst>
              <a:ext uri="{FF2B5EF4-FFF2-40B4-BE49-F238E27FC236}">
                <a16:creationId xmlns:a16="http://schemas.microsoft.com/office/drawing/2014/main" id="{2FE5A696-7C4D-666A-66CE-485B97127C4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2039311" y="1339683"/>
            <a:ext cx="914400" cy="914400"/>
          </a:xfrm>
          <a:prstGeom prst="rect">
            <a:avLst/>
          </a:prstGeom>
        </p:spPr>
      </p:pic>
      <p:pic>
        <p:nvPicPr>
          <p:cNvPr id="30" name="Graphic 29" descr="Help with solid fill">
            <a:extLst>
              <a:ext uri="{FF2B5EF4-FFF2-40B4-BE49-F238E27FC236}">
                <a16:creationId xmlns:a16="http://schemas.microsoft.com/office/drawing/2014/main" id="{5B14073C-9200-5EA4-2430-028EB88F7CF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162674" y="2717518"/>
            <a:ext cx="914400" cy="914400"/>
          </a:xfrm>
          <a:prstGeom prst="rect">
            <a:avLst/>
          </a:prstGeom>
        </p:spPr>
      </p:pic>
      <p:pic>
        <p:nvPicPr>
          <p:cNvPr id="31" name="Graphic 30" descr="Run with solid fill">
            <a:extLst>
              <a:ext uri="{FF2B5EF4-FFF2-40B4-BE49-F238E27FC236}">
                <a16:creationId xmlns:a16="http://schemas.microsoft.com/office/drawing/2014/main" id="{BD4FF218-E347-53A1-F085-2E6A14109FD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330433" y="3557073"/>
            <a:ext cx="914400" cy="914400"/>
          </a:xfrm>
          <a:prstGeom prst="rect">
            <a:avLst/>
          </a:prstGeom>
        </p:spPr>
      </p:pic>
      <p:pic>
        <p:nvPicPr>
          <p:cNvPr id="32" name="Graphic 31" descr="User with solid fill">
            <a:extLst>
              <a:ext uri="{FF2B5EF4-FFF2-40B4-BE49-F238E27FC236}">
                <a16:creationId xmlns:a16="http://schemas.microsoft.com/office/drawing/2014/main" id="{45D1BFD6-414A-C561-8F1F-ABFA08672AD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172210" y="2350620"/>
            <a:ext cx="720000" cy="720000"/>
          </a:xfrm>
          <a:prstGeom prst="rect">
            <a:avLst/>
          </a:prstGeom>
        </p:spPr>
      </p:pic>
      <p:pic>
        <p:nvPicPr>
          <p:cNvPr id="33" name="Graphic 32" descr="User with solid fill">
            <a:extLst>
              <a:ext uri="{FF2B5EF4-FFF2-40B4-BE49-F238E27FC236}">
                <a16:creationId xmlns:a16="http://schemas.microsoft.com/office/drawing/2014/main" id="{3025DDFC-00F8-ED40-25EE-C03243E0BE60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598678" y="3050714"/>
            <a:ext cx="720000" cy="720000"/>
          </a:xfrm>
          <a:prstGeom prst="rect">
            <a:avLst/>
          </a:prstGeom>
        </p:spPr>
      </p:pic>
      <p:pic>
        <p:nvPicPr>
          <p:cNvPr id="34" name="Graphic 33" descr="User with solid fill">
            <a:extLst>
              <a:ext uri="{FF2B5EF4-FFF2-40B4-BE49-F238E27FC236}">
                <a16:creationId xmlns:a16="http://schemas.microsoft.com/office/drawing/2014/main" id="{782B3A89-20E5-0E9F-A90B-7F334A106C9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8469436" y="2030427"/>
            <a:ext cx="720000" cy="720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1C2A8A86-D6CE-552A-BEE5-29A7E0716C2C}"/>
              </a:ext>
            </a:extLst>
          </p:cNvPr>
          <p:cNvSpPr txBox="1"/>
          <p:nvPr/>
        </p:nvSpPr>
        <p:spPr>
          <a:xfrm>
            <a:off x="1108255" y="5296217"/>
            <a:ext cx="3600000" cy="1332000"/>
          </a:xfrm>
          <a:prstGeom prst="rect">
            <a:avLst/>
          </a:prstGeo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Can we expose some of the messy real world complexity in the home decarbonisation visual demonstrator?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3CF673E-134C-30A3-92A3-9AFC939E8DFB}"/>
              </a:ext>
            </a:extLst>
          </p:cNvPr>
          <p:cNvSpPr txBox="1"/>
          <p:nvPr/>
        </p:nvSpPr>
        <p:spPr>
          <a:xfrm>
            <a:off x="7372210" y="5296217"/>
            <a:ext cx="3600000" cy="1332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 anchorCtr="0">
            <a:normAutofit/>
          </a:bodyPr>
          <a:lstStyle>
            <a:defPPr>
              <a:defRPr lang="en-US"/>
            </a:defPPr>
            <a:lvl1pPr algn="ctr">
              <a:defRPr sz="2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>
                <a:solidFill>
                  <a:schemeClr val="tx1"/>
                </a:solidFill>
              </a:rPr>
              <a:t>These techniques inspire developments in other policy digital twins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A4DB267-53B5-0DAE-2AE1-F6491F5D09AC}"/>
              </a:ext>
            </a:extLst>
          </p:cNvPr>
          <p:cNvSpPr txBox="1"/>
          <p:nvPr/>
        </p:nvSpPr>
        <p:spPr>
          <a:xfrm>
            <a:off x="2165798" y="4945120"/>
            <a:ext cx="1499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+mj-lt"/>
              </a:rPr>
              <a:t>Our Challenge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35DC5-7C32-EAA7-5855-DF3CC6BE843F}"/>
              </a:ext>
            </a:extLst>
          </p:cNvPr>
          <p:cNvSpPr txBox="1"/>
          <p:nvPr/>
        </p:nvSpPr>
        <p:spPr>
          <a:xfrm>
            <a:off x="8746848" y="4906677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+mj-lt"/>
              </a:rPr>
              <a:t>Success</a:t>
            </a:r>
          </a:p>
        </p:txBody>
      </p:sp>
    </p:spTree>
    <p:extLst>
      <p:ext uri="{BB962C8B-B14F-4D97-AF65-F5344CB8AC3E}">
        <p14:creationId xmlns:p14="http://schemas.microsoft.com/office/powerpoint/2010/main" val="40976237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Arrow: Right 40">
            <a:extLst>
              <a:ext uri="{FF2B5EF4-FFF2-40B4-BE49-F238E27FC236}">
                <a16:creationId xmlns:a16="http://schemas.microsoft.com/office/drawing/2014/main" id="{239AEAB1-E57D-0155-42F6-6AAF558FAD76}"/>
              </a:ext>
            </a:extLst>
          </p:cNvPr>
          <p:cNvSpPr/>
          <p:nvPr/>
        </p:nvSpPr>
        <p:spPr>
          <a:xfrm rot="18151231" flipH="1">
            <a:off x="4288853" y="3560103"/>
            <a:ext cx="1340007" cy="641561"/>
          </a:xfrm>
          <a:custGeom>
            <a:avLst/>
            <a:gdLst>
              <a:gd name="connsiteX0" fmla="*/ 0 w 1086834"/>
              <a:gd name="connsiteY0" fmla="*/ 137716 h 550862"/>
              <a:gd name="connsiteX1" fmla="*/ 811403 w 1086834"/>
              <a:gd name="connsiteY1" fmla="*/ 137716 h 550862"/>
              <a:gd name="connsiteX2" fmla="*/ 811403 w 1086834"/>
              <a:gd name="connsiteY2" fmla="*/ 0 h 550862"/>
              <a:gd name="connsiteX3" fmla="*/ 1086834 w 1086834"/>
              <a:gd name="connsiteY3" fmla="*/ 275431 h 550862"/>
              <a:gd name="connsiteX4" fmla="*/ 811403 w 1086834"/>
              <a:gd name="connsiteY4" fmla="*/ 550862 h 550862"/>
              <a:gd name="connsiteX5" fmla="*/ 811403 w 1086834"/>
              <a:gd name="connsiteY5" fmla="*/ 413147 h 550862"/>
              <a:gd name="connsiteX6" fmla="*/ 0 w 1086834"/>
              <a:gd name="connsiteY6" fmla="*/ 413147 h 550862"/>
              <a:gd name="connsiteX7" fmla="*/ 0 w 1086834"/>
              <a:gd name="connsiteY7" fmla="*/ 137716 h 550862"/>
              <a:gd name="connsiteX0" fmla="*/ 138500 w 1225334"/>
              <a:gd name="connsiteY0" fmla="*/ 137716 h 550862"/>
              <a:gd name="connsiteX1" fmla="*/ 949903 w 1225334"/>
              <a:gd name="connsiteY1" fmla="*/ 137716 h 550862"/>
              <a:gd name="connsiteX2" fmla="*/ 949903 w 1225334"/>
              <a:gd name="connsiteY2" fmla="*/ 0 h 550862"/>
              <a:gd name="connsiteX3" fmla="*/ 1225334 w 1225334"/>
              <a:gd name="connsiteY3" fmla="*/ 275431 h 550862"/>
              <a:gd name="connsiteX4" fmla="*/ 949903 w 1225334"/>
              <a:gd name="connsiteY4" fmla="*/ 550862 h 550862"/>
              <a:gd name="connsiteX5" fmla="*/ 949903 w 1225334"/>
              <a:gd name="connsiteY5" fmla="*/ 413147 h 550862"/>
              <a:gd name="connsiteX6" fmla="*/ 0 w 1225334"/>
              <a:gd name="connsiteY6" fmla="*/ 429067 h 550862"/>
              <a:gd name="connsiteX7" fmla="*/ 138500 w 1225334"/>
              <a:gd name="connsiteY7" fmla="*/ 137716 h 550862"/>
              <a:gd name="connsiteX0" fmla="*/ 0 w 1367553"/>
              <a:gd name="connsiteY0" fmla="*/ 148585 h 550862"/>
              <a:gd name="connsiteX1" fmla="*/ 1092122 w 1367553"/>
              <a:gd name="connsiteY1" fmla="*/ 137716 h 550862"/>
              <a:gd name="connsiteX2" fmla="*/ 1092122 w 1367553"/>
              <a:gd name="connsiteY2" fmla="*/ 0 h 550862"/>
              <a:gd name="connsiteX3" fmla="*/ 1367553 w 1367553"/>
              <a:gd name="connsiteY3" fmla="*/ 275431 h 550862"/>
              <a:gd name="connsiteX4" fmla="*/ 1092122 w 1367553"/>
              <a:gd name="connsiteY4" fmla="*/ 550862 h 550862"/>
              <a:gd name="connsiteX5" fmla="*/ 1092122 w 1367553"/>
              <a:gd name="connsiteY5" fmla="*/ 413147 h 550862"/>
              <a:gd name="connsiteX6" fmla="*/ 142219 w 1367553"/>
              <a:gd name="connsiteY6" fmla="*/ 429067 h 550862"/>
              <a:gd name="connsiteX7" fmla="*/ 0 w 1367553"/>
              <a:gd name="connsiteY7" fmla="*/ 148585 h 550862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345940 w 1367553"/>
              <a:gd name="connsiteY8" fmla="*/ 302638 h 592701"/>
              <a:gd name="connsiteX9" fmla="*/ 142219 w 1367553"/>
              <a:gd name="connsiteY9" fmla="*/ 470906 h 592701"/>
              <a:gd name="connsiteX10" fmla="*/ 0 w 1367553"/>
              <a:gd name="connsiteY10" fmla="*/ 190424 h 592701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45940 w 1367553"/>
              <a:gd name="connsiteY9" fmla="*/ 335215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2199 w 1367553"/>
              <a:gd name="connsiteY8" fmla="*/ 287748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74138"/>
              <a:gd name="connsiteX1" fmla="*/ 273015 w 1367553"/>
              <a:gd name="connsiteY1" fmla="*/ 13591 h 674138"/>
              <a:gd name="connsiteX2" fmla="*/ 556146 w 1367553"/>
              <a:gd name="connsiteY2" fmla="*/ 32577 h 674138"/>
              <a:gd name="connsiteX3" fmla="*/ 1092122 w 1367553"/>
              <a:gd name="connsiteY3" fmla="*/ 212132 h 674138"/>
              <a:gd name="connsiteX4" fmla="*/ 1092122 w 1367553"/>
              <a:gd name="connsiteY4" fmla="*/ 74416 h 674138"/>
              <a:gd name="connsiteX5" fmla="*/ 1367553 w 1367553"/>
              <a:gd name="connsiteY5" fmla="*/ 349847 h 674138"/>
              <a:gd name="connsiteX6" fmla="*/ 1092122 w 1367553"/>
              <a:gd name="connsiteY6" fmla="*/ 625278 h 674138"/>
              <a:gd name="connsiteX7" fmla="*/ 1092122 w 1367553"/>
              <a:gd name="connsiteY7" fmla="*/ 487563 h 674138"/>
              <a:gd name="connsiteX8" fmla="*/ 532199 w 1367553"/>
              <a:gd name="connsiteY8" fmla="*/ 287748 h 674138"/>
              <a:gd name="connsiteX9" fmla="*/ 323931 w 1367553"/>
              <a:gd name="connsiteY9" fmla="*/ 284320 h 674138"/>
              <a:gd name="connsiteX10" fmla="*/ 228276 w 1367553"/>
              <a:gd name="connsiteY10" fmla="*/ 674138 h 674138"/>
              <a:gd name="connsiteX11" fmla="*/ 0 w 1367553"/>
              <a:gd name="connsiteY11" fmla="*/ 223001 h 674138"/>
              <a:gd name="connsiteX0" fmla="*/ 0 w 1340007"/>
              <a:gd name="connsiteY0" fmla="*/ 472135 h 674138"/>
              <a:gd name="connsiteX1" fmla="*/ 245469 w 1340007"/>
              <a:gd name="connsiteY1" fmla="*/ 13591 h 674138"/>
              <a:gd name="connsiteX2" fmla="*/ 528600 w 1340007"/>
              <a:gd name="connsiteY2" fmla="*/ 32577 h 674138"/>
              <a:gd name="connsiteX3" fmla="*/ 1064576 w 1340007"/>
              <a:gd name="connsiteY3" fmla="*/ 212132 h 674138"/>
              <a:gd name="connsiteX4" fmla="*/ 1064576 w 1340007"/>
              <a:gd name="connsiteY4" fmla="*/ 74416 h 674138"/>
              <a:gd name="connsiteX5" fmla="*/ 1340007 w 1340007"/>
              <a:gd name="connsiteY5" fmla="*/ 349847 h 674138"/>
              <a:gd name="connsiteX6" fmla="*/ 1064576 w 1340007"/>
              <a:gd name="connsiteY6" fmla="*/ 625278 h 674138"/>
              <a:gd name="connsiteX7" fmla="*/ 1064576 w 1340007"/>
              <a:gd name="connsiteY7" fmla="*/ 487563 h 674138"/>
              <a:gd name="connsiteX8" fmla="*/ 504653 w 1340007"/>
              <a:gd name="connsiteY8" fmla="*/ 287748 h 674138"/>
              <a:gd name="connsiteX9" fmla="*/ 296385 w 1340007"/>
              <a:gd name="connsiteY9" fmla="*/ 284320 h 674138"/>
              <a:gd name="connsiteX10" fmla="*/ 200730 w 1340007"/>
              <a:gd name="connsiteY10" fmla="*/ 674138 h 674138"/>
              <a:gd name="connsiteX11" fmla="*/ 0 w 1340007"/>
              <a:gd name="connsiteY11" fmla="*/ 472135 h 674138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504653 w 1340007"/>
              <a:gd name="connsiteY8" fmla="*/ 258387 h 644777"/>
              <a:gd name="connsiteX9" fmla="*/ 296385 w 1340007"/>
              <a:gd name="connsiteY9" fmla="*/ 254959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504653 w 1340007"/>
              <a:gd name="connsiteY8" fmla="*/ 258387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623666 w 1340007"/>
              <a:gd name="connsiteY8" fmla="*/ 425495 h 641561"/>
              <a:gd name="connsiteX9" fmla="*/ 496446 w 1340007"/>
              <a:gd name="connsiteY9" fmla="*/ 241466 h 641561"/>
              <a:gd name="connsiteX10" fmla="*/ 371027 w 1340007"/>
              <a:gd name="connsiteY10" fmla="*/ 316277 h 641561"/>
              <a:gd name="connsiteX11" fmla="*/ 200730 w 1340007"/>
              <a:gd name="connsiteY11" fmla="*/ 641561 h 641561"/>
              <a:gd name="connsiteX12" fmla="*/ 0 w 1340007"/>
              <a:gd name="connsiteY12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40007" h="641561">
                <a:moveTo>
                  <a:pt x="0" y="439558"/>
                </a:moveTo>
                <a:cubicBezTo>
                  <a:pt x="82398" y="318221"/>
                  <a:pt x="151511" y="209628"/>
                  <a:pt x="251586" y="86581"/>
                </a:cubicBezTo>
                <a:cubicBezTo>
                  <a:pt x="344277" y="54844"/>
                  <a:pt x="362415" y="38716"/>
                  <a:pt x="528600" y="0"/>
                </a:cubicBezTo>
                <a:cubicBezTo>
                  <a:pt x="595032" y="20897"/>
                  <a:pt x="638920" y="134737"/>
                  <a:pt x="718451" y="214818"/>
                </a:cubicBezTo>
                <a:lnTo>
                  <a:pt x="1064576" y="179555"/>
                </a:lnTo>
                <a:lnTo>
                  <a:pt x="1064576" y="41839"/>
                </a:lnTo>
                <a:lnTo>
                  <a:pt x="1340007" y="317270"/>
                </a:lnTo>
                <a:lnTo>
                  <a:pt x="1064576" y="592701"/>
                </a:lnTo>
                <a:lnTo>
                  <a:pt x="1064576" y="454986"/>
                </a:lnTo>
                <a:cubicBezTo>
                  <a:pt x="999664" y="404814"/>
                  <a:pt x="718354" y="461082"/>
                  <a:pt x="623666" y="425495"/>
                </a:cubicBezTo>
                <a:cubicBezTo>
                  <a:pt x="551521" y="296967"/>
                  <a:pt x="553823" y="306589"/>
                  <a:pt x="496446" y="241466"/>
                </a:cubicBezTo>
                <a:cubicBezTo>
                  <a:pt x="381789" y="273537"/>
                  <a:pt x="425190" y="265295"/>
                  <a:pt x="371027" y="316277"/>
                </a:cubicBezTo>
                <a:cubicBezTo>
                  <a:pt x="246184" y="494916"/>
                  <a:pt x="242609" y="587594"/>
                  <a:pt x="200730" y="641561"/>
                </a:cubicBezTo>
                <a:lnTo>
                  <a:pt x="0" y="439558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84E781B-ED5A-CB7C-0547-95B4D5179CD2}"/>
              </a:ext>
            </a:extLst>
          </p:cNvPr>
          <p:cNvSpPr/>
          <p:nvPr/>
        </p:nvSpPr>
        <p:spPr>
          <a:xfrm>
            <a:off x="6780213" y="3090730"/>
            <a:ext cx="1072875" cy="168261"/>
          </a:xfrm>
          <a:prstGeom prst="rightArrow">
            <a:avLst>
              <a:gd name="adj1" fmla="val 16801"/>
              <a:gd name="adj2" fmla="val 66967"/>
            </a:avLst>
          </a:pr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How will we do it?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FB150314-3C15-F2F9-A5DD-8D7C9A4D1CD5}"/>
              </a:ext>
            </a:extLst>
          </p:cNvPr>
          <p:cNvSpPr/>
          <p:nvPr/>
        </p:nvSpPr>
        <p:spPr>
          <a:xfrm>
            <a:off x="4640680" y="2839899"/>
            <a:ext cx="633331" cy="550862"/>
          </a:xfrm>
          <a:prstGeom prst="rightArrow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76702C7D-C6E1-CB8A-942B-D700CBA5D8FD}"/>
              </a:ext>
            </a:extLst>
          </p:cNvPr>
          <p:cNvSpPr/>
          <p:nvPr/>
        </p:nvSpPr>
        <p:spPr>
          <a:xfrm flipH="1">
            <a:off x="6887130" y="3413361"/>
            <a:ext cx="629832" cy="55086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0CA874D-755D-95EE-91B6-A55F45152B76}"/>
              </a:ext>
            </a:extLst>
          </p:cNvPr>
          <p:cNvSpPr/>
          <p:nvPr/>
        </p:nvSpPr>
        <p:spPr>
          <a:xfrm>
            <a:off x="5390764" y="2677390"/>
            <a:ext cx="1440000" cy="1440000"/>
          </a:xfrm>
          <a:prstGeom prst="ellipse">
            <a:avLst/>
          </a:prstGeom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Graphic 6" descr="Gears with solid fill">
            <a:extLst>
              <a:ext uri="{FF2B5EF4-FFF2-40B4-BE49-F238E27FC236}">
                <a16:creationId xmlns:a16="http://schemas.microsoft.com/office/drawing/2014/main" id="{A8262AD3-DB00-AF17-B8B9-A7CA8CE28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4000" y="2766899"/>
            <a:ext cx="1224000" cy="1224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72C072-922C-896F-DE48-5026533C00D5}"/>
              </a:ext>
            </a:extLst>
          </p:cNvPr>
          <p:cNvSpPr txBox="1"/>
          <p:nvPr/>
        </p:nvSpPr>
        <p:spPr>
          <a:xfrm>
            <a:off x="5481697" y="4154770"/>
            <a:ext cx="1228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digital twin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6DF134-0DD1-0441-4E87-346105A9B461}"/>
              </a:ext>
            </a:extLst>
          </p:cNvPr>
          <p:cNvSpPr txBox="1"/>
          <p:nvPr/>
        </p:nvSpPr>
        <p:spPr>
          <a:xfrm>
            <a:off x="2693192" y="4193622"/>
            <a:ext cx="763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j-lt"/>
              </a:rPr>
              <a:t>reality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1B4578-A7A2-E500-C37C-CA38C2BD46DA}"/>
              </a:ext>
            </a:extLst>
          </p:cNvPr>
          <p:cNvSpPr txBox="1"/>
          <p:nvPr/>
        </p:nvSpPr>
        <p:spPr>
          <a:xfrm>
            <a:off x="8315229" y="4100710"/>
            <a:ext cx="1443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policy makers</a:t>
            </a:r>
          </a:p>
        </p:txBody>
      </p:sp>
      <p:pic>
        <p:nvPicPr>
          <p:cNvPr id="12" name="Graphic 11" descr="User with solid fill">
            <a:extLst>
              <a:ext uri="{FF2B5EF4-FFF2-40B4-BE49-F238E27FC236}">
                <a16:creationId xmlns:a16="http://schemas.microsoft.com/office/drawing/2014/main" id="{74873141-19D9-160B-16DE-D55690299A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69436" y="2766899"/>
            <a:ext cx="1072875" cy="1072875"/>
          </a:xfrm>
          <a:prstGeom prst="rect">
            <a:avLst/>
          </a:prstGeom>
        </p:spPr>
      </p:pic>
      <p:pic>
        <p:nvPicPr>
          <p:cNvPr id="15" name="Graphic 14" descr="House with solid fill">
            <a:extLst>
              <a:ext uri="{FF2B5EF4-FFF2-40B4-BE49-F238E27FC236}">
                <a16:creationId xmlns:a16="http://schemas.microsoft.com/office/drawing/2014/main" id="{5321E98C-30F7-4344-98DA-FB04231CED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959892" y="3369124"/>
            <a:ext cx="763158" cy="763158"/>
          </a:xfrm>
          <a:prstGeom prst="rect">
            <a:avLst/>
          </a:prstGeom>
        </p:spPr>
      </p:pic>
      <p:pic>
        <p:nvPicPr>
          <p:cNvPr id="17" name="Graphic 16" descr="Wind Turbines with solid fill">
            <a:extLst>
              <a:ext uri="{FF2B5EF4-FFF2-40B4-BE49-F238E27FC236}">
                <a16:creationId xmlns:a16="http://schemas.microsoft.com/office/drawing/2014/main" id="{A9510F95-DC5A-4898-C3CB-4CEAE0CE01F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314815" y="2368848"/>
            <a:ext cx="763158" cy="763158"/>
          </a:xfrm>
          <a:prstGeom prst="rect">
            <a:avLst/>
          </a:prstGeom>
        </p:spPr>
      </p:pic>
      <p:pic>
        <p:nvPicPr>
          <p:cNvPr id="19" name="Graphic 18" descr="Power Plant with solid fill">
            <a:extLst>
              <a:ext uri="{FF2B5EF4-FFF2-40B4-BE49-F238E27FC236}">
                <a16:creationId xmlns:a16="http://schemas.microsoft.com/office/drawing/2014/main" id="{1A6F14DE-7595-A25B-FD0C-9CFD6942CAD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000440" y="2327573"/>
            <a:ext cx="763158" cy="763158"/>
          </a:xfrm>
          <a:prstGeom prst="rect">
            <a:avLst/>
          </a:prstGeom>
        </p:spPr>
      </p:pic>
      <p:pic>
        <p:nvPicPr>
          <p:cNvPr id="21" name="Graphic 20" descr="Electric Tower with solid fill">
            <a:extLst>
              <a:ext uri="{FF2B5EF4-FFF2-40B4-BE49-F238E27FC236}">
                <a16:creationId xmlns:a16="http://schemas.microsoft.com/office/drawing/2014/main" id="{9C368EB8-B92F-80EF-05CF-8FA862D5F04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642936" y="2925634"/>
            <a:ext cx="763158" cy="763158"/>
          </a:xfrm>
          <a:prstGeom prst="rect">
            <a:avLst/>
          </a:prstGeom>
        </p:spPr>
      </p:pic>
      <p:pic>
        <p:nvPicPr>
          <p:cNvPr id="25" name="Graphic 24" descr="Universal access with solid fill">
            <a:extLst>
              <a:ext uri="{FF2B5EF4-FFF2-40B4-BE49-F238E27FC236}">
                <a16:creationId xmlns:a16="http://schemas.microsoft.com/office/drawing/2014/main" id="{DC305F16-6565-C45D-42A5-422A754512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330334" y="3303337"/>
            <a:ext cx="893590" cy="8935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934F89-39C7-F549-2CA3-E328FCD7B1E3}"/>
              </a:ext>
            </a:extLst>
          </p:cNvPr>
          <p:cNvSpPr txBox="1"/>
          <p:nvPr/>
        </p:nvSpPr>
        <p:spPr>
          <a:xfrm>
            <a:off x="6416803" y="1542003"/>
            <a:ext cx="15953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latin typeface="+mj-lt"/>
              </a:rPr>
              <a:t>Understand</a:t>
            </a:r>
          </a:p>
          <a:p>
            <a:r>
              <a:rPr lang="en-GB" sz="2000" b="1" i="1" dirty="0">
                <a:latin typeface="+mj-lt"/>
              </a:rPr>
              <a:t>Design</a:t>
            </a:r>
          </a:p>
          <a:p>
            <a:r>
              <a:rPr lang="en-GB" sz="2000" b="1" i="1" dirty="0">
                <a:latin typeface="+mj-lt"/>
              </a:rPr>
              <a:t>Manage</a:t>
            </a:r>
          </a:p>
          <a:p>
            <a:r>
              <a:rPr lang="en-GB" sz="2000" b="1" i="1" dirty="0">
                <a:latin typeface="+mj-lt"/>
              </a:rPr>
              <a:t>Predict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C818BF-E437-9D06-4B64-18122693A567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501" y="3174718"/>
            <a:ext cx="507945" cy="507945"/>
          </a:xfrm>
          <a:prstGeom prst="rect">
            <a:avLst/>
          </a:prstGeom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486EE08D-8617-6294-22A2-B266691E3BC7}"/>
              </a:ext>
            </a:extLst>
          </p:cNvPr>
          <p:cNvSpPr/>
          <p:nvPr/>
        </p:nvSpPr>
        <p:spPr>
          <a:xfrm rot="2340031">
            <a:off x="3741772" y="1993820"/>
            <a:ext cx="1939607" cy="985020"/>
          </a:xfrm>
          <a:custGeom>
            <a:avLst/>
            <a:gdLst>
              <a:gd name="connsiteX0" fmla="*/ 0 w 2287875"/>
              <a:gd name="connsiteY0" fmla="*/ 137716 h 550862"/>
              <a:gd name="connsiteX1" fmla="*/ 2012444 w 2287875"/>
              <a:gd name="connsiteY1" fmla="*/ 137716 h 550862"/>
              <a:gd name="connsiteX2" fmla="*/ 2012444 w 2287875"/>
              <a:gd name="connsiteY2" fmla="*/ 0 h 550862"/>
              <a:gd name="connsiteX3" fmla="*/ 2287875 w 2287875"/>
              <a:gd name="connsiteY3" fmla="*/ 275431 h 550862"/>
              <a:gd name="connsiteX4" fmla="*/ 2012444 w 2287875"/>
              <a:gd name="connsiteY4" fmla="*/ 550862 h 550862"/>
              <a:gd name="connsiteX5" fmla="*/ 2012444 w 2287875"/>
              <a:gd name="connsiteY5" fmla="*/ 413147 h 550862"/>
              <a:gd name="connsiteX6" fmla="*/ 0 w 2287875"/>
              <a:gd name="connsiteY6" fmla="*/ 413147 h 550862"/>
              <a:gd name="connsiteX7" fmla="*/ 0 w 2287875"/>
              <a:gd name="connsiteY7" fmla="*/ 137716 h 550862"/>
              <a:gd name="connsiteX0" fmla="*/ 0 w 2287875"/>
              <a:gd name="connsiteY0" fmla="*/ 137716 h 985020"/>
              <a:gd name="connsiteX1" fmla="*/ 2012444 w 2287875"/>
              <a:gd name="connsiteY1" fmla="*/ 137716 h 985020"/>
              <a:gd name="connsiteX2" fmla="*/ 2012444 w 2287875"/>
              <a:gd name="connsiteY2" fmla="*/ 0 h 985020"/>
              <a:gd name="connsiteX3" fmla="*/ 2287875 w 2287875"/>
              <a:gd name="connsiteY3" fmla="*/ 275431 h 985020"/>
              <a:gd name="connsiteX4" fmla="*/ 2012444 w 2287875"/>
              <a:gd name="connsiteY4" fmla="*/ 550862 h 985020"/>
              <a:gd name="connsiteX5" fmla="*/ 2012444 w 2287875"/>
              <a:gd name="connsiteY5" fmla="*/ 413147 h 985020"/>
              <a:gd name="connsiteX6" fmla="*/ 492518 w 2287875"/>
              <a:gd name="connsiteY6" fmla="*/ 985020 h 985020"/>
              <a:gd name="connsiteX7" fmla="*/ 0 w 2287875"/>
              <a:gd name="connsiteY7" fmla="*/ 137716 h 985020"/>
              <a:gd name="connsiteX0" fmla="*/ 0 w 1939607"/>
              <a:gd name="connsiteY0" fmla="*/ 767569 h 985020"/>
              <a:gd name="connsiteX1" fmla="*/ 1664176 w 1939607"/>
              <a:gd name="connsiteY1" fmla="*/ 137716 h 985020"/>
              <a:gd name="connsiteX2" fmla="*/ 1664176 w 1939607"/>
              <a:gd name="connsiteY2" fmla="*/ 0 h 985020"/>
              <a:gd name="connsiteX3" fmla="*/ 1939607 w 1939607"/>
              <a:gd name="connsiteY3" fmla="*/ 275431 h 985020"/>
              <a:gd name="connsiteX4" fmla="*/ 1664176 w 1939607"/>
              <a:gd name="connsiteY4" fmla="*/ 550862 h 985020"/>
              <a:gd name="connsiteX5" fmla="*/ 1664176 w 1939607"/>
              <a:gd name="connsiteY5" fmla="*/ 413147 h 985020"/>
              <a:gd name="connsiteX6" fmla="*/ 144250 w 1939607"/>
              <a:gd name="connsiteY6" fmla="*/ 985020 h 985020"/>
              <a:gd name="connsiteX7" fmla="*/ 0 w 1939607"/>
              <a:gd name="connsiteY7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144250 w 1939607"/>
              <a:gd name="connsiteY7" fmla="*/ 985020 h 985020"/>
              <a:gd name="connsiteX8" fmla="*/ 0 w 1939607"/>
              <a:gd name="connsiteY8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951011 w 1939607"/>
              <a:gd name="connsiteY2" fmla="*/ 329833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144250 w 1939607"/>
              <a:gd name="connsiteY9" fmla="*/ 985020 h 985020"/>
              <a:gd name="connsiteX10" fmla="*/ 0 w 1939607"/>
              <a:gd name="connsiteY10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951011 w 1939607"/>
              <a:gd name="connsiteY2" fmla="*/ 329833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39607" h="985020">
                <a:moveTo>
                  <a:pt x="0" y="767569"/>
                </a:moveTo>
                <a:cubicBezTo>
                  <a:pt x="68612" y="692085"/>
                  <a:pt x="363963" y="382132"/>
                  <a:pt x="522465" y="309176"/>
                </a:cubicBezTo>
                <a:cubicBezTo>
                  <a:pt x="629674" y="240988"/>
                  <a:pt x="676201" y="228302"/>
                  <a:pt x="874829" y="126785"/>
                </a:cubicBezTo>
                <a:cubicBezTo>
                  <a:pt x="1285372" y="106643"/>
                  <a:pt x="1192174" y="78936"/>
                  <a:pt x="1664176" y="137716"/>
                </a:cubicBezTo>
                <a:lnTo>
                  <a:pt x="1664176" y="0"/>
                </a:lnTo>
                <a:lnTo>
                  <a:pt x="1939607" y="275431"/>
                </a:lnTo>
                <a:lnTo>
                  <a:pt x="1664176" y="550862"/>
                </a:lnTo>
                <a:lnTo>
                  <a:pt x="1664176" y="413147"/>
                </a:lnTo>
                <a:cubicBezTo>
                  <a:pt x="1411750" y="364191"/>
                  <a:pt x="1495162" y="380326"/>
                  <a:pt x="994171" y="383129"/>
                </a:cubicBezTo>
                <a:cubicBezTo>
                  <a:pt x="880240" y="436169"/>
                  <a:pt x="679171" y="545067"/>
                  <a:pt x="565240" y="598107"/>
                </a:cubicBezTo>
                <a:lnTo>
                  <a:pt x="144250" y="985020"/>
                </a:lnTo>
                <a:lnTo>
                  <a:pt x="0" y="767569"/>
                </a:lnTo>
                <a:close/>
              </a:path>
            </a:pathLst>
          </a:custGeom>
          <a:solidFill>
            <a:srgbClr val="FF006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819FD771-C29A-5048-EF04-16ABDE418888}"/>
              </a:ext>
            </a:extLst>
          </p:cNvPr>
          <p:cNvSpPr/>
          <p:nvPr/>
        </p:nvSpPr>
        <p:spPr>
          <a:xfrm>
            <a:off x="3946351" y="2839899"/>
            <a:ext cx="633331" cy="550862"/>
          </a:xfrm>
          <a:prstGeom prst="rightArrow">
            <a:avLst/>
          </a:prstGeom>
          <a:solidFill>
            <a:srgbClr val="FF006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 descr="Fire with solid fill">
            <a:extLst>
              <a:ext uri="{FF2B5EF4-FFF2-40B4-BE49-F238E27FC236}">
                <a16:creationId xmlns:a16="http://schemas.microsoft.com/office/drawing/2014/main" id="{4E9FA328-AC3E-892A-F6C1-17ADBC90DF5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207301" y="1723699"/>
            <a:ext cx="914400" cy="914400"/>
          </a:xfrm>
          <a:prstGeom prst="rect">
            <a:avLst/>
          </a:prstGeom>
        </p:spPr>
      </p:pic>
      <p:pic>
        <p:nvPicPr>
          <p:cNvPr id="22" name="Graphic 21" descr="Fire with solid fill">
            <a:extLst>
              <a:ext uri="{FF2B5EF4-FFF2-40B4-BE49-F238E27FC236}">
                <a16:creationId xmlns:a16="http://schemas.microsoft.com/office/drawing/2014/main" id="{1F0905F7-D6DC-5FBA-122D-A3BF2891117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2759666" y="1523364"/>
            <a:ext cx="914400" cy="914400"/>
          </a:xfrm>
          <a:prstGeom prst="rect">
            <a:avLst/>
          </a:prstGeom>
        </p:spPr>
      </p:pic>
      <p:pic>
        <p:nvPicPr>
          <p:cNvPr id="23" name="Graphic 22" descr="Fire with solid fill">
            <a:extLst>
              <a:ext uri="{FF2B5EF4-FFF2-40B4-BE49-F238E27FC236}">
                <a16:creationId xmlns:a16="http://schemas.microsoft.com/office/drawing/2014/main" id="{6069C05D-D279-8249-DB71-BE31D2E4656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18189" y="3586423"/>
            <a:ext cx="914400" cy="914400"/>
          </a:xfrm>
          <a:prstGeom prst="rect">
            <a:avLst/>
          </a:prstGeom>
        </p:spPr>
      </p:pic>
      <p:pic>
        <p:nvPicPr>
          <p:cNvPr id="26" name="Graphic 25" descr="Run with solid fill">
            <a:extLst>
              <a:ext uri="{FF2B5EF4-FFF2-40B4-BE49-F238E27FC236}">
                <a16:creationId xmlns:a16="http://schemas.microsoft.com/office/drawing/2014/main" id="{8A75250A-20DD-E626-4A77-0BBFEC1FC79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369535" y="2368848"/>
            <a:ext cx="914400" cy="914400"/>
          </a:xfrm>
          <a:prstGeom prst="rect">
            <a:avLst/>
          </a:prstGeom>
        </p:spPr>
      </p:pic>
      <p:pic>
        <p:nvPicPr>
          <p:cNvPr id="29" name="Graphic 28" descr="Help with solid fill">
            <a:extLst>
              <a:ext uri="{FF2B5EF4-FFF2-40B4-BE49-F238E27FC236}">
                <a16:creationId xmlns:a16="http://schemas.microsoft.com/office/drawing/2014/main" id="{2FE5A696-7C4D-666A-66CE-485B97127C4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2039311" y="1339683"/>
            <a:ext cx="914400" cy="914400"/>
          </a:xfrm>
          <a:prstGeom prst="rect">
            <a:avLst/>
          </a:prstGeom>
        </p:spPr>
      </p:pic>
      <p:pic>
        <p:nvPicPr>
          <p:cNvPr id="30" name="Graphic 29" descr="Help with solid fill">
            <a:extLst>
              <a:ext uri="{FF2B5EF4-FFF2-40B4-BE49-F238E27FC236}">
                <a16:creationId xmlns:a16="http://schemas.microsoft.com/office/drawing/2014/main" id="{5B14073C-9200-5EA4-2430-028EB88F7CF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162674" y="2717518"/>
            <a:ext cx="914400" cy="914400"/>
          </a:xfrm>
          <a:prstGeom prst="rect">
            <a:avLst/>
          </a:prstGeom>
        </p:spPr>
      </p:pic>
      <p:pic>
        <p:nvPicPr>
          <p:cNvPr id="31" name="Graphic 30" descr="Run with solid fill">
            <a:extLst>
              <a:ext uri="{FF2B5EF4-FFF2-40B4-BE49-F238E27FC236}">
                <a16:creationId xmlns:a16="http://schemas.microsoft.com/office/drawing/2014/main" id="{BD4FF218-E347-53A1-F085-2E6A14109FD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330433" y="3557073"/>
            <a:ext cx="914400" cy="914400"/>
          </a:xfrm>
          <a:prstGeom prst="rect">
            <a:avLst/>
          </a:prstGeom>
        </p:spPr>
      </p:pic>
      <p:pic>
        <p:nvPicPr>
          <p:cNvPr id="32" name="Graphic 31" descr="User with solid fill">
            <a:extLst>
              <a:ext uri="{FF2B5EF4-FFF2-40B4-BE49-F238E27FC236}">
                <a16:creationId xmlns:a16="http://schemas.microsoft.com/office/drawing/2014/main" id="{45D1BFD6-414A-C561-8F1F-ABFA08672AD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172210" y="2350620"/>
            <a:ext cx="720000" cy="720000"/>
          </a:xfrm>
          <a:prstGeom prst="rect">
            <a:avLst/>
          </a:prstGeom>
        </p:spPr>
      </p:pic>
      <p:pic>
        <p:nvPicPr>
          <p:cNvPr id="33" name="Graphic 32" descr="User with solid fill">
            <a:extLst>
              <a:ext uri="{FF2B5EF4-FFF2-40B4-BE49-F238E27FC236}">
                <a16:creationId xmlns:a16="http://schemas.microsoft.com/office/drawing/2014/main" id="{3025DDFC-00F8-ED40-25EE-C03243E0BE60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598678" y="3050714"/>
            <a:ext cx="720000" cy="720000"/>
          </a:xfrm>
          <a:prstGeom prst="rect">
            <a:avLst/>
          </a:prstGeom>
        </p:spPr>
      </p:pic>
      <p:pic>
        <p:nvPicPr>
          <p:cNvPr id="34" name="Graphic 33" descr="User with solid fill">
            <a:extLst>
              <a:ext uri="{FF2B5EF4-FFF2-40B4-BE49-F238E27FC236}">
                <a16:creationId xmlns:a16="http://schemas.microsoft.com/office/drawing/2014/main" id="{782B3A89-20E5-0E9F-A90B-7F334A106C9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8469436" y="2030427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6713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Right 2">
            <a:extLst>
              <a:ext uri="{FF2B5EF4-FFF2-40B4-BE49-F238E27FC236}">
                <a16:creationId xmlns:a16="http://schemas.microsoft.com/office/drawing/2014/main" id="{FB150314-3C15-F2F9-A5DD-8D7C9A4D1CD5}"/>
              </a:ext>
            </a:extLst>
          </p:cNvPr>
          <p:cNvSpPr/>
          <p:nvPr/>
        </p:nvSpPr>
        <p:spPr>
          <a:xfrm>
            <a:off x="4640680" y="2839899"/>
            <a:ext cx="633331" cy="550862"/>
          </a:xfrm>
          <a:prstGeom prst="rightArrow">
            <a:avLst/>
          </a:prstGeom>
          <a:solidFill>
            <a:schemeClr val="accent1">
              <a:lumMod val="60000"/>
              <a:lumOff val="4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6DF134-0DD1-0441-4E87-346105A9B461}"/>
              </a:ext>
            </a:extLst>
          </p:cNvPr>
          <p:cNvSpPr txBox="1"/>
          <p:nvPr/>
        </p:nvSpPr>
        <p:spPr>
          <a:xfrm>
            <a:off x="2693192" y="4193622"/>
            <a:ext cx="763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tx1">
                    <a:alpha val="15000"/>
                  </a:schemeClr>
                </a:solidFill>
                <a:latin typeface="+mj-lt"/>
              </a:rPr>
              <a:t>reality</a:t>
            </a:r>
          </a:p>
        </p:txBody>
      </p:sp>
      <p:pic>
        <p:nvPicPr>
          <p:cNvPr id="25" name="Graphic 24" descr="Universal access with solid fill">
            <a:extLst>
              <a:ext uri="{FF2B5EF4-FFF2-40B4-BE49-F238E27FC236}">
                <a16:creationId xmlns:a16="http://schemas.microsoft.com/office/drawing/2014/main" id="{DC305F16-6565-C45D-42A5-422A754512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0334" y="3303337"/>
            <a:ext cx="893590" cy="893590"/>
          </a:xfrm>
          <a:prstGeom prst="rect">
            <a:avLst/>
          </a:prstGeom>
        </p:spPr>
      </p:pic>
      <p:sp>
        <p:nvSpPr>
          <p:cNvPr id="41" name="Arrow: Right 40">
            <a:extLst>
              <a:ext uri="{FF2B5EF4-FFF2-40B4-BE49-F238E27FC236}">
                <a16:creationId xmlns:a16="http://schemas.microsoft.com/office/drawing/2014/main" id="{239AEAB1-E57D-0155-42F6-6AAF558FAD76}"/>
              </a:ext>
            </a:extLst>
          </p:cNvPr>
          <p:cNvSpPr/>
          <p:nvPr/>
        </p:nvSpPr>
        <p:spPr>
          <a:xfrm rot="18151231" flipH="1">
            <a:off x="4288853" y="3560103"/>
            <a:ext cx="1340007" cy="641561"/>
          </a:xfrm>
          <a:custGeom>
            <a:avLst/>
            <a:gdLst>
              <a:gd name="connsiteX0" fmla="*/ 0 w 1086834"/>
              <a:gd name="connsiteY0" fmla="*/ 137716 h 550862"/>
              <a:gd name="connsiteX1" fmla="*/ 811403 w 1086834"/>
              <a:gd name="connsiteY1" fmla="*/ 137716 h 550862"/>
              <a:gd name="connsiteX2" fmla="*/ 811403 w 1086834"/>
              <a:gd name="connsiteY2" fmla="*/ 0 h 550862"/>
              <a:gd name="connsiteX3" fmla="*/ 1086834 w 1086834"/>
              <a:gd name="connsiteY3" fmla="*/ 275431 h 550862"/>
              <a:gd name="connsiteX4" fmla="*/ 811403 w 1086834"/>
              <a:gd name="connsiteY4" fmla="*/ 550862 h 550862"/>
              <a:gd name="connsiteX5" fmla="*/ 811403 w 1086834"/>
              <a:gd name="connsiteY5" fmla="*/ 413147 h 550862"/>
              <a:gd name="connsiteX6" fmla="*/ 0 w 1086834"/>
              <a:gd name="connsiteY6" fmla="*/ 413147 h 550862"/>
              <a:gd name="connsiteX7" fmla="*/ 0 w 1086834"/>
              <a:gd name="connsiteY7" fmla="*/ 137716 h 550862"/>
              <a:gd name="connsiteX0" fmla="*/ 138500 w 1225334"/>
              <a:gd name="connsiteY0" fmla="*/ 137716 h 550862"/>
              <a:gd name="connsiteX1" fmla="*/ 949903 w 1225334"/>
              <a:gd name="connsiteY1" fmla="*/ 137716 h 550862"/>
              <a:gd name="connsiteX2" fmla="*/ 949903 w 1225334"/>
              <a:gd name="connsiteY2" fmla="*/ 0 h 550862"/>
              <a:gd name="connsiteX3" fmla="*/ 1225334 w 1225334"/>
              <a:gd name="connsiteY3" fmla="*/ 275431 h 550862"/>
              <a:gd name="connsiteX4" fmla="*/ 949903 w 1225334"/>
              <a:gd name="connsiteY4" fmla="*/ 550862 h 550862"/>
              <a:gd name="connsiteX5" fmla="*/ 949903 w 1225334"/>
              <a:gd name="connsiteY5" fmla="*/ 413147 h 550862"/>
              <a:gd name="connsiteX6" fmla="*/ 0 w 1225334"/>
              <a:gd name="connsiteY6" fmla="*/ 429067 h 550862"/>
              <a:gd name="connsiteX7" fmla="*/ 138500 w 1225334"/>
              <a:gd name="connsiteY7" fmla="*/ 137716 h 550862"/>
              <a:gd name="connsiteX0" fmla="*/ 0 w 1367553"/>
              <a:gd name="connsiteY0" fmla="*/ 148585 h 550862"/>
              <a:gd name="connsiteX1" fmla="*/ 1092122 w 1367553"/>
              <a:gd name="connsiteY1" fmla="*/ 137716 h 550862"/>
              <a:gd name="connsiteX2" fmla="*/ 1092122 w 1367553"/>
              <a:gd name="connsiteY2" fmla="*/ 0 h 550862"/>
              <a:gd name="connsiteX3" fmla="*/ 1367553 w 1367553"/>
              <a:gd name="connsiteY3" fmla="*/ 275431 h 550862"/>
              <a:gd name="connsiteX4" fmla="*/ 1092122 w 1367553"/>
              <a:gd name="connsiteY4" fmla="*/ 550862 h 550862"/>
              <a:gd name="connsiteX5" fmla="*/ 1092122 w 1367553"/>
              <a:gd name="connsiteY5" fmla="*/ 413147 h 550862"/>
              <a:gd name="connsiteX6" fmla="*/ 142219 w 1367553"/>
              <a:gd name="connsiteY6" fmla="*/ 429067 h 550862"/>
              <a:gd name="connsiteX7" fmla="*/ 0 w 1367553"/>
              <a:gd name="connsiteY7" fmla="*/ 148585 h 550862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345940 w 1367553"/>
              <a:gd name="connsiteY8" fmla="*/ 302638 h 592701"/>
              <a:gd name="connsiteX9" fmla="*/ 142219 w 1367553"/>
              <a:gd name="connsiteY9" fmla="*/ 470906 h 592701"/>
              <a:gd name="connsiteX10" fmla="*/ 0 w 1367553"/>
              <a:gd name="connsiteY10" fmla="*/ 190424 h 592701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45940 w 1367553"/>
              <a:gd name="connsiteY9" fmla="*/ 335215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2199 w 1367553"/>
              <a:gd name="connsiteY8" fmla="*/ 287748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74138"/>
              <a:gd name="connsiteX1" fmla="*/ 273015 w 1367553"/>
              <a:gd name="connsiteY1" fmla="*/ 13591 h 674138"/>
              <a:gd name="connsiteX2" fmla="*/ 556146 w 1367553"/>
              <a:gd name="connsiteY2" fmla="*/ 32577 h 674138"/>
              <a:gd name="connsiteX3" fmla="*/ 1092122 w 1367553"/>
              <a:gd name="connsiteY3" fmla="*/ 212132 h 674138"/>
              <a:gd name="connsiteX4" fmla="*/ 1092122 w 1367553"/>
              <a:gd name="connsiteY4" fmla="*/ 74416 h 674138"/>
              <a:gd name="connsiteX5" fmla="*/ 1367553 w 1367553"/>
              <a:gd name="connsiteY5" fmla="*/ 349847 h 674138"/>
              <a:gd name="connsiteX6" fmla="*/ 1092122 w 1367553"/>
              <a:gd name="connsiteY6" fmla="*/ 625278 h 674138"/>
              <a:gd name="connsiteX7" fmla="*/ 1092122 w 1367553"/>
              <a:gd name="connsiteY7" fmla="*/ 487563 h 674138"/>
              <a:gd name="connsiteX8" fmla="*/ 532199 w 1367553"/>
              <a:gd name="connsiteY8" fmla="*/ 287748 h 674138"/>
              <a:gd name="connsiteX9" fmla="*/ 323931 w 1367553"/>
              <a:gd name="connsiteY9" fmla="*/ 284320 h 674138"/>
              <a:gd name="connsiteX10" fmla="*/ 228276 w 1367553"/>
              <a:gd name="connsiteY10" fmla="*/ 674138 h 674138"/>
              <a:gd name="connsiteX11" fmla="*/ 0 w 1367553"/>
              <a:gd name="connsiteY11" fmla="*/ 223001 h 674138"/>
              <a:gd name="connsiteX0" fmla="*/ 0 w 1340007"/>
              <a:gd name="connsiteY0" fmla="*/ 472135 h 674138"/>
              <a:gd name="connsiteX1" fmla="*/ 245469 w 1340007"/>
              <a:gd name="connsiteY1" fmla="*/ 13591 h 674138"/>
              <a:gd name="connsiteX2" fmla="*/ 528600 w 1340007"/>
              <a:gd name="connsiteY2" fmla="*/ 32577 h 674138"/>
              <a:gd name="connsiteX3" fmla="*/ 1064576 w 1340007"/>
              <a:gd name="connsiteY3" fmla="*/ 212132 h 674138"/>
              <a:gd name="connsiteX4" fmla="*/ 1064576 w 1340007"/>
              <a:gd name="connsiteY4" fmla="*/ 74416 h 674138"/>
              <a:gd name="connsiteX5" fmla="*/ 1340007 w 1340007"/>
              <a:gd name="connsiteY5" fmla="*/ 349847 h 674138"/>
              <a:gd name="connsiteX6" fmla="*/ 1064576 w 1340007"/>
              <a:gd name="connsiteY6" fmla="*/ 625278 h 674138"/>
              <a:gd name="connsiteX7" fmla="*/ 1064576 w 1340007"/>
              <a:gd name="connsiteY7" fmla="*/ 487563 h 674138"/>
              <a:gd name="connsiteX8" fmla="*/ 504653 w 1340007"/>
              <a:gd name="connsiteY8" fmla="*/ 287748 h 674138"/>
              <a:gd name="connsiteX9" fmla="*/ 296385 w 1340007"/>
              <a:gd name="connsiteY9" fmla="*/ 284320 h 674138"/>
              <a:gd name="connsiteX10" fmla="*/ 200730 w 1340007"/>
              <a:gd name="connsiteY10" fmla="*/ 674138 h 674138"/>
              <a:gd name="connsiteX11" fmla="*/ 0 w 1340007"/>
              <a:gd name="connsiteY11" fmla="*/ 472135 h 674138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504653 w 1340007"/>
              <a:gd name="connsiteY8" fmla="*/ 258387 h 644777"/>
              <a:gd name="connsiteX9" fmla="*/ 296385 w 1340007"/>
              <a:gd name="connsiteY9" fmla="*/ 254959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504653 w 1340007"/>
              <a:gd name="connsiteY8" fmla="*/ 258387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623666 w 1340007"/>
              <a:gd name="connsiteY8" fmla="*/ 425495 h 641561"/>
              <a:gd name="connsiteX9" fmla="*/ 496446 w 1340007"/>
              <a:gd name="connsiteY9" fmla="*/ 241466 h 641561"/>
              <a:gd name="connsiteX10" fmla="*/ 371027 w 1340007"/>
              <a:gd name="connsiteY10" fmla="*/ 316277 h 641561"/>
              <a:gd name="connsiteX11" fmla="*/ 200730 w 1340007"/>
              <a:gd name="connsiteY11" fmla="*/ 641561 h 641561"/>
              <a:gd name="connsiteX12" fmla="*/ 0 w 1340007"/>
              <a:gd name="connsiteY12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40007" h="641561">
                <a:moveTo>
                  <a:pt x="0" y="439558"/>
                </a:moveTo>
                <a:cubicBezTo>
                  <a:pt x="82398" y="318221"/>
                  <a:pt x="151511" y="209628"/>
                  <a:pt x="251586" y="86581"/>
                </a:cubicBezTo>
                <a:cubicBezTo>
                  <a:pt x="344277" y="54844"/>
                  <a:pt x="362415" y="38716"/>
                  <a:pt x="528600" y="0"/>
                </a:cubicBezTo>
                <a:cubicBezTo>
                  <a:pt x="595032" y="20897"/>
                  <a:pt x="638920" y="134737"/>
                  <a:pt x="718451" y="214818"/>
                </a:cubicBezTo>
                <a:lnTo>
                  <a:pt x="1064576" y="179555"/>
                </a:lnTo>
                <a:lnTo>
                  <a:pt x="1064576" y="41839"/>
                </a:lnTo>
                <a:lnTo>
                  <a:pt x="1340007" y="317270"/>
                </a:lnTo>
                <a:lnTo>
                  <a:pt x="1064576" y="592701"/>
                </a:lnTo>
                <a:lnTo>
                  <a:pt x="1064576" y="454986"/>
                </a:lnTo>
                <a:cubicBezTo>
                  <a:pt x="999664" y="404814"/>
                  <a:pt x="718354" y="461082"/>
                  <a:pt x="623666" y="425495"/>
                </a:cubicBezTo>
                <a:cubicBezTo>
                  <a:pt x="551521" y="296967"/>
                  <a:pt x="553823" y="306589"/>
                  <a:pt x="496446" y="241466"/>
                </a:cubicBezTo>
                <a:cubicBezTo>
                  <a:pt x="381789" y="273537"/>
                  <a:pt x="425190" y="265295"/>
                  <a:pt x="371027" y="316277"/>
                </a:cubicBezTo>
                <a:cubicBezTo>
                  <a:pt x="246184" y="494916"/>
                  <a:pt x="242609" y="587594"/>
                  <a:pt x="200730" y="641561"/>
                </a:cubicBezTo>
                <a:lnTo>
                  <a:pt x="0" y="439558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76702C7D-C6E1-CB8A-942B-D700CBA5D8FD}"/>
              </a:ext>
            </a:extLst>
          </p:cNvPr>
          <p:cNvSpPr/>
          <p:nvPr/>
        </p:nvSpPr>
        <p:spPr>
          <a:xfrm flipH="1">
            <a:off x="6887130" y="3413361"/>
            <a:ext cx="629832" cy="550862"/>
          </a:xfrm>
          <a:prstGeom prst="rightArrow">
            <a:avLst/>
          </a:prstGeom>
          <a:solidFill>
            <a:schemeClr val="accent4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84E781B-ED5A-CB7C-0547-95B4D5179CD2}"/>
              </a:ext>
            </a:extLst>
          </p:cNvPr>
          <p:cNvSpPr/>
          <p:nvPr/>
        </p:nvSpPr>
        <p:spPr>
          <a:xfrm>
            <a:off x="6780213" y="3090730"/>
            <a:ext cx="1072875" cy="168261"/>
          </a:xfrm>
          <a:prstGeom prst="rightArrow">
            <a:avLst>
              <a:gd name="adj1" fmla="val 16801"/>
              <a:gd name="adj2" fmla="val 66967"/>
            </a:avLst>
          </a:pr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How will we do it?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1B4578-A7A2-E500-C37C-CA38C2BD46DA}"/>
              </a:ext>
            </a:extLst>
          </p:cNvPr>
          <p:cNvSpPr txBox="1"/>
          <p:nvPr/>
        </p:nvSpPr>
        <p:spPr>
          <a:xfrm>
            <a:off x="8315229" y="4100710"/>
            <a:ext cx="1443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tx1">
                    <a:alpha val="15000"/>
                  </a:schemeClr>
                </a:solidFill>
                <a:latin typeface="+mj-lt"/>
              </a:rPr>
              <a:t>policy makers</a:t>
            </a:r>
          </a:p>
        </p:txBody>
      </p:sp>
      <p:pic>
        <p:nvPicPr>
          <p:cNvPr id="12" name="Graphic 11" descr="User with solid fill">
            <a:extLst>
              <a:ext uri="{FF2B5EF4-FFF2-40B4-BE49-F238E27FC236}">
                <a16:creationId xmlns:a16="http://schemas.microsoft.com/office/drawing/2014/main" id="{74873141-19D9-160B-16DE-D55690299A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69436" y="2766899"/>
            <a:ext cx="1072875" cy="1072875"/>
          </a:xfrm>
          <a:prstGeom prst="rect">
            <a:avLst/>
          </a:prstGeom>
        </p:spPr>
      </p:pic>
      <p:pic>
        <p:nvPicPr>
          <p:cNvPr id="15" name="Graphic 14" descr="House with solid fill">
            <a:extLst>
              <a:ext uri="{FF2B5EF4-FFF2-40B4-BE49-F238E27FC236}">
                <a16:creationId xmlns:a16="http://schemas.microsoft.com/office/drawing/2014/main" id="{5321E98C-30F7-4344-98DA-FB04231CED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959892" y="3369124"/>
            <a:ext cx="763158" cy="763158"/>
          </a:xfrm>
          <a:prstGeom prst="rect">
            <a:avLst/>
          </a:prstGeom>
        </p:spPr>
      </p:pic>
      <p:pic>
        <p:nvPicPr>
          <p:cNvPr id="17" name="Graphic 16" descr="Wind Turbines with solid fill">
            <a:extLst>
              <a:ext uri="{FF2B5EF4-FFF2-40B4-BE49-F238E27FC236}">
                <a16:creationId xmlns:a16="http://schemas.microsoft.com/office/drawing/2014/main" id="{A9510F95-DC5A-4898-C3CB-4CEAE0CE01F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314815" y="2368848"/>
            <a:ext cx="763158" cy="763158"/>
          </a:xfrm>
          <a:prstGeom prst="rect">
            <a:avLst/>
          </a:prstGeom>
        </p:spPr>
      </p:pic>
      <p:pic>
        <p:nvPicPr>
          <p:cNvPr id="19" name="Graphic 18" descr="Power Plant with solid fill">
            <a:extLst>
              <a:ext uri="{FF2B5EF4-FFF2-40B4-BE49-F238E27FC236}">
                <a16:creationId xmlns:a16="http://schemas.microsoft.com/office/drawing/2014/main" id="{1A6F14DE-7595-A25B-FD0C-9CFD6942CAD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000440" y="2327573"/>
            <a:ext cx="763158" cy="763158"/>
          </a:xfrm>
          <a:prstGeom prst="rect">
            <a:avLst/>
          </a:prstGeom>
        </p:spPr>
      </p:pic>
      <p:pic>
        <p:nvPicPr>
          <p:cNvPr id="21" name="Graphic 20" descr="Electric Tower with solid fill">
            <a:extLst>
              <a:ext uri="{FF2B5EF4-FFF2-40B4-BE49-F238E27FC236}">
                <a16:creationId xmlns:a16="http://schemas.microsoft.com/office/drawing/2014/main" id="{9C368EB8-B92F-80EF-05CF-8FA862D5F04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642936" y="2925634"/>
            <a:ext cx="763158" cy="7631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934F89-39C7-F549-2CA3-E328FCD7B1E3}"/>
              </a:ext>
            </a:extLst>
          </p:cNvPr>
          <p:cNvSpPr txBox="1"/>
          <p:nvPr/>
        </p:nvSpPr>
        <p:spPr>
          <a:xfrm>
            <a:off x="6416803" y="1542003"/>
            <a:ext cx="15953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tx1">
                    <a:alpha val="15000"/>
                  </a:schemeClr>
                </a:solidFill>
                <a:latin typeface="+mj-lt"/>
              </a:rPr>
              <a:t>Understand</a:t>
            </a:r>
          </a:p>
          <a:p>
            <a:r>
              <a:rPr lang="en-GB" sz="2000" b="1" i="1" dirty="0">
                <a:solidFill>
                  <a:schemeClr val="tx1">
                    <a:alpha val="15000"/>
                  </a:schemeClr>
                </a:solidFill>
                <a:latin typeface="+mj-lt"/>
              </a:rPr>
              <a:t>Design</a:t>
            </a:r>
          </a:p>
          <a:p>
            <a:r>
              <a:rPr lang="en-GB" sz="2000" b="1" i="1" dirty="0">
                <a:solidFill>
                  <a:schemeClr val="tx1">
                    <a:alpha val="15000"/>
                  </a:schemeClr>
                </a:solidFill>
                <a:latin typeface="+mj-lt"/>
              </a:rPr>
              <a:t>Manage</a:t>
            </a:r>
          </a:p>
          <a:p>
            <a:r>
              <a:rPr lang="en-GB" sz="2000" b="1" i="1" dirty="0">
                <a:solidFill>
                  <a:schemeClr val="tx1">
                    <a:alpha val="15000"/>
                  </a:schemeClr>
                </a:solidFill>
                <a:latin typeface="+mj-lt"/>
              </a:rPr>
              <a:t>Predict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C818BF-E437-9D06-4B64-18122693A567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501" y="3174718"/>
            <a:ext cx="507945" cy="507945"/>
          </a:xfrm>
          <a:prstGeom prst="rect">
            <a:avLst/>
          </a:prstGeom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486EE08D-8617-6294-22A2-B266691E3BC7}"/>
              </a:ext>
            </a:extLst>
          </p:cNvPr>
          <p:cNvSpPr/>
          <p:nvPr/>
        </p:nvSpPr>
        <p:spPr>
          <a:xfrm rot="2340031">
            <a:off x="3741772" y="1993820"/>
            <a:ext cx="1939607" cy="985020"/>
          </a:xfrm>
          <a:custGeom>
            <a:avLst/>
            <a:gdLst>
              <a:gd name="connsiteX0" fmla="*/ 0 w 2287875"/>
              <a:gd name="connsiteY0" fmla="*/ 137716 h 550862"/>
              <a:gd name="connsiteX1" fmla="*/ 2012444 w 2287875"/>
              <a:gd name="connsiteY1" fmla="*/ 137716 h 550862"/>
              <a:gd name="connsiteX2" fmla="*/ 2012444 w 2287875"/>
              <a:gd name="connsiteY2" fmla="*/ 0 h 550862"/>
              <a:gd name="connsiteX3" fmla="*/ 2287875 w 2287875"/>
              <a:gd name="connsiteY3" fmla="*/ 275431 h 550862"/>
              <a:gd name="connsiteX4" fmla="*/ 2012444 w 2287875"/>
              <a:gd name="connsiteY4" fmla="*/ 550862 h 550862"/>
              <a:gd name="connsiteX5" fmla="*/ 2012444 w 2287875"/>
              <a:gd name="connsiteY5" fmla="*/ 413147 h 550862"/>
              <a:gd name="connsiteX6" fmla="*/ 0 w 2287875"/>
              <a:gd name="connsiteY6" fmla="*/ 413147 h 550862"/>
              <a:gd name="connsiteX7" fmla="*/ 0 w 2287875"/>
              <a:gd name="connsiteY7" fmla="*/ 137716 h 550862"/>
              <a:gd name="connsiteX0" fmla="*/ 0 w 2287875"/>
              <a:gd name="connsiteY0" fmla="*/ 137716 h 985020"/>
              <a:gd name="connsiteX1" fmla="*/ 2012444 w 2287875"/>
              <a:gd name="connsiteY1" fmla="*/ 137716 h 985020"/>
              <a:gd name="connsiteX2" fmla="*/ 2012444 w 2287875"/>
              <a:gd name="connsiteY2" fmla="*/ 0 h 985020"/>
              <a:gd name="connsiteX3" fmla="*/ 2287875 w 2287875"/>
              <a:gd name="connsiteY3" fmla="*/ 275431 h 985020"/>
              <a:gd name="connsiteX4" fmla="*/ 2012444 w 2287875"/>
              <a:gd name="connsiteY4" fmla="*/ 550862 h 985020"/>
              <a:gd name="connsiteX5" fmla="*/ 2012444 w 2287875"/>
              <a:gd name="connsiteY5" fmla="*/ 413147 h 985020"/>
              <a:gd name="connsiteX6" fmla="*/ 492518 w 2287875"/>
              <a:gd name="connsiteY6" fmla="*/ 985020 h 985020"/>
              <a:gd name="connsiteX7" fmla="*/ 0 w 2287875"/>
              <a:gd name="connsiteY7" fmla="*/ 137716 h 985020"/>
              <a:gd name="connsiteX0" fmla="*/ 0 w 1939607"/>
              <a:gd name="connsiteY0" fmla="*/ 767569 h 985020"/>
              <a:gd name="connsiteX1" fmla="*/ 1664176 w 1939607"/>
              <a:gd name="connsiteY1" fmla="*/ 137716 h 985020"/>
              <a:gd name="connsiteX2" fmla="*/ 1664176 w 1939607"/>
              <a:gd name="connsiteY2" fmla="*/ 0 h 985020"/>
              <a:gd name="connsiteX3" fmla="*/ 1939607 w 1939607"/>
              <a:gd name="connsiteY3" fmla="*/ 275431 h 985020"/>
              <a:gd name="connsiteX4" fmla="*/ 1664176 w 1939607"/>
              <a:gd name="connsiteY4" fmla="*/ 550862 h 985020"/>
              <a:gd name="connsiteX5" fmla="*/ 1664176 w 1939607"/>
              <a:gd name="connsiteY5" fmla="*/ 413147 h 985020"/>
              <a:gd name="connsiteX6" fmla="*/ 144250 w 1939607"/>
              <a:gd name="connsiteY6" fmla="*/ 985020 h 985020"/>
              <a:gd name="connsiteX7" fmla="*/ 0 w 1939607"/>
              <a:gd name="connsiteY7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144250 w 1939607"/>
              <a:gd name="connsiteY7" fmla="*/ 985020 h 985020"/>
              <a:gd name="connsiteX8" fmla="*/ 0 w 1939607"/>
              <a:gd name="connsiteY8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951011 w 1939607"/>
              <a:gd name="connsiteY2" fmla="*/ 329833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144250 w 1939607"/>
              <a:gd name="connsiteY9" fmla="*/ 985020 h 985020"/>
              <a:gd name="connsiteX10" fmla="*/ 0 w 1939607"/>
              <a:gd name="connsiteY10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951011 w 1939607"/>
              <a:gd name="connsiteY2" fmla="*/ 329833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39607" h="985020">
                <a:moveTo>
                  <a:pt x="0" y="767569"/>
                </a:moveTo>
                <a:cubicBezTo>
                  <a:pt x="68612" y="692085"/>
                  <a:pt x="363963" y="382132"/>
                  <a:pt x="522465" y="309176"/>
                </a:cubicBezTo>
                <a:cubicBezTo>
                  <a:pt x="629674" y="240988"/>
                  <a:pt x="676201" y="228302"/>
                  <a:pt x="874829" y="126785"/>
                </a:cubicBezTo>
                <a:cubicBezTo>
                  <a:pt x="1285372" y="106643"/>
                  <a:pt x="1192174" y="78936"/>
                  <a:pt x="1664176" y="137716"/>
                </a:cubicBezTo>
                <a:lnTo>
                  <a:pt x="1664176" y="0"/>
                </a:lnTo>
                <a:lnTo>
                  <a:pt x="1939607" y="275431"/>
                </a:lnTo>
                <a:lnTo>
                  <a:pt x="1664176" y="550862"/>
                </a:lnTo>
                <a:lnTo>
                  <a:pt x="1664176" y="413147"/>
                </a:lnTo>
                <a:cubicBezTo>
                  <a:pt x="1411750" y="364191"/>
                  <a:pt x="1495162" y="380326"/>
                  <a:pt x="994171" y="383129"/>
                </a:cubicBezTo>
                <a:cubicBezTo>
                  <a:pt x="880240" y="436169"/>
                  <a:pt x="679171" y="545067"/>
                  <a:pt x="565240" y="598107"/>
                </a:cubicBezTo>
                <a:lnTo>
                  <a:pt x="144250" y="985020"/>
                </a:lnTo>
                <a:lnTo>
                  <a:pt x="0" y="767569"/>
                </a:lnTo>
                <a:close/>
              </a:path>
            </a:pathLst>
          </a:custGeom>
          <a:solidFill>
            <a:srgbClr val="FF0066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819FD771-C29A-5048-EF04-16ABDE418888}"/>
              </a:ext>
            </a:extLst>
          </p:cNvPr>
          <p:cNvSpPr/>
          <p:nvPr/>
        </p:nvSpPr>
        <p:spPr>
          <a:xfrm>
            <a:off x="3946351" y="2839899"/>
            <a:ext cx="633331" cy="550862"/>
          </a:xfrm>
          <a:prstGeom prst="rightArrow">
            <a:avLst/>
          </a:prstGeom>
          <a:solidFill>
            <a:srgbClr val="FF0066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 descr="Fire with solid fill">
            <a:extLst>
              <a:ext uri="{FF2B5EF4-FFF2-40B4-BE49-F238E27FC236}">
                <a16:creationId xmlns:a16="http://schemas.microsoft.com/office/drawing/2014/main" id="{4E9FA328-AC3E-892A-F6C1-17ADBC90DF5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207301" y="1723699"/>
            <a:ext cx="914400" cy="914400"/>
          </a:xfrm>
          <a:prstGeom prst="rect">
            <a:avLst/>
          </a:prstGeom>
        </p:spPr>
      </p:pic>
      <p:pic>
        <p:nvPicPr>
          <p:cNvPr id="22" name="Graphic 21" descr="Fire with solid fill">
            <a:extLst>
              <a:ext uri="{FF2B5EF4-FFF2-40B4-BE49-F238E27FC236}">
                <a16:creationId xmlns:a16="http://schemas.microsoft.com/office/drawing/2014/main" id="{1F0905F7-D6DC-5FBA-122D-A3BF2891117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759666" y="1523364"/>
            <a:ext cx="914400" cy="914400"/>
          </a:xfrm>
          <a:prstGeom prst="rect">
            <a:avLst/>
          </a:prstGeom>
        </p:spPr>
      </p:pic>
      <p:pic>
        <p:nvPicPr>
          <p:cNvPr id="23" name="Graphic 22" descr="Fire with solid fill">
            <a:extLst>
              <a:ext uri="{FF2B5EF4-FFF2-40B4-BE49-F238E27FC236}">
                <a16:creationId xmlns:a16="http://schemas.microsoft.com/office/drawing/2014/main" id="{6069C05D-D279-8249-DB71-BE31D2E4656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18189" y="3586423"/>
            <a:ext cx="914400" cy="914400"/>
          </a:xfrm>
          <a:prstGeom prst="rect">
            <a:avLst/>
          </a:prstGeom>
        </p:spPr>
      </p:pic>
      <p:pic>
        <p:nvPicPr>
          <p:cNvPr id="26" name="Graphic 25" descr="Run with solid fill">
            <a:extLst>
              <a:ext uri="{FF2B5EF4-FFF2-40B4-BE49-F238E27FC236}">
                <a16:creationId xmlns:a16="http://schemas.microsoft.com/office/drawing/2014/main" id="{8A75250A-20DD-E626-4A77-0BBFEC1FC79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369535" y="2368848"/>
            <a:ext cx="914400" cy="914400"/>
          </a:xfrm>
          <a:prstGeom prst="rect">
            <a:avLst/>
          </a:prstGeom>
        </p:spPr>
      </p:pic>
      <p:pic>
        <p:nvPicPr>
          <p:cNvPr id="29" name="Graphic 28" descr="Help with solid fill">
            <a:extLst>
              <a:ext uri="{FF2B5EF4-FFF2-40B4-BE49-F238E27FC236}">
                <a16:creationId xmlns:a16="http://schemas.microsoft.com/office/drawing/2014/main" id="{2FE5A696-7C4D-666A-66CE-485B97127C4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2039311" y="1339683"/>
            <a:ext cx="914400" cy="914400"/>
          </a:xfrm>
          <a:prstGeom prst="rect">
            <a:avLst/>
          </a:prstGeom>
        </p:spPr>
      </p:pic>
      <p:pic>
        <p:nvPicPr>
          <p:cNvPr id="30" name="Graphic 29" descr="Help with solid fill">
            <a:extLst>
              <a:ext uri="{FF2B5EF4-FFF2-40B4-BE49-F238E27FC236}">
                <a16:creationId xmlns:a16="http://schemas.microsoft.com/office/drawing/2014/main" id="{5B14073C-9200-5EA4-2430-028EB88F7CF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1162674" y="2717518"/>
            <a:ext cx="914400" cy="914400"/>
          </a:xfrm>
          <a:prstGeom prst="rect">
            <a:avLst/>
          </a:prstGeom>
        </p:spPr>
      </p:pic>
      <p:pic>
        <p:nvPicPr>
          <p:cNvPr id="31" name="Graphic 30" descr="Run with solid fill">
            <a:extLst>
              <a:ext uri="{FF2B5EF4-FFF2-40B4-BE49-F238E27FC236}">
                <a16:creationId xmlns:a16="http://schemas.microsoft.com/office/drawing/2014/main" id="{BD4FF218-E347-53A1-F085-2E6A14109FD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330433" y="3557073"/>
            <a:ext cx="914400" cy="914400"/>
          </a:xfrm>
          <a:prstGeom prst="rect">
            <a:avLst/>
          </a:prstGeom>
        </p:spPr>
      </p:pic>
      <p:pic>
        <p:nvPicPr>
          <p:cNvPr id="32" name="Graphic 31" descr="User with solid fill">
            <a:extLst>
              <a:ext uri="{FF2B5EF4-FFF2-40B4-BE49-F238E27FC236}">
                <a16:creationId xmlns:a16="http://schemas.microsoft.com/office/drawing/2014/main" id="{45D1BFD6-414A-C561-8F1F-ABFA08672AD7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172210" y="2350620"/>
            <a:ext cx="720000" cy="720000"/>
          </a:xfrm>
          <a:prstGeom prst="rect">
            <a:avLst/>
          </a:prstGeom>
        </p:spPr>
      </p:pic>
      <p:pic>
        <p:nvPicPr>
          <p:cNvPr id="33" name="Graphic 32" descr="User with solid fill">
            <a:extLst>
              <a:ext uri="{FF2B5EF4-FFF2-40B4-BE49-F238E27FC236}">
                <a16:creationId xmlns:a16="http://schemas.microsoft.com/office/drawing/2014/main" id="{3025DDFC-00F8-ED40-25EE-C03243E0BE60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598678" y="3050714"/>
            <a:ext cx="720000" cy="720000"/>
          </a:xfrm>
          <a:prstGeom prst="rect">
            <a:avLst/>
          </a:prstGeom>
        </p:spPr>
      </p:pic>
      <p:pic>
        <p:nvPicPr>
          <p:cNvPr id="34" name="Graphic 33" descr="User with solid fill">
            <a:extLst>
              <a:ext uri="{FF2B5EF4-FFF2-40B4-BE49-F238E27FC236}">
                <a16:creationId xmlns:a16="http://schemas.microsoft.com/office/drawing/2014/main" id="{782B3A89-20E5-0E9F-A90B-7F334A106C9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8469436" y="2030427"/>
            <a:ext cx="720000" cy="720000"/>
          </a:xfrm>
          <a:prstGeom prst="rect">
            <a:avLst/>
          </a:prstGeom>
        </p:spPr>
      </p:pic>
      <p:sp>
        <p:nvSpPr>
          <p:cNvPr id="69" name="Rectangle: Top Corners Snipped 68">
            <a:extLst>
              <a:ext uri="{FF2B5EF4-FFF2-40B4-BE49-F238E27FC236}">
                <a16:creationId xmlns:a16="http://schemas.microsoft.com/office/drawing/2014/main" id="{3279D5DD-71D0-48DA-FA35-84932C9E6772}"/>
              </a:ext>
            </a:extLst>
          </p:cNvPr>
          <p:cNvSpPr/>
          <p:nvPr/>
        </p:nvSpPr>
        <p:spPr>
          <a:xfrm>
            <a:off x="1582014" y="2740715"/>
            <a:ext cx="6638843" cy="4041748"/>
          </a:xfrm>
          <a:custGeom>
            <a:avLst/>
            <a:gdLst>
              <a:gd name="connsiteX0" fmla="*/ 1790070 w 6638843"/>
              <a:gd name="connsiteY0" fmla="*/ 0 h 4161018"/>
              <a:gd name="connsiteX1" fmla="*/ 4848773 w 6638843"/>
              <a:gd name="connsiteY1" fmla="*/ 0 h 4161018"/>
              <a:gd name="connsiteX2" fmla="*/ 6638843 w 6638843"/>
              <a:gd name="connsiteY2" fmla="*/ 1790070 h 4161018"/>
              <a:gd name="connsiteX3" fmla="*/ 6638843 w 6638843"/>
              <a:gd name="connsiteY3" fmla="*/ 4161018 h 4161018"/>
              <a:gd name="connsiteX4" fmla="*/ 6638843 w 6638843"/>
              <a:gd name="connsiteY4" fmla="*/ 4161018 h 4161018"/>
              <a:gd name="connsiteX5" fmla="*/ 0 w 6638843"/>
              <a:gd name="connsiteY5" fmla="*/ 4161018 h 4161018"/>
              <a:gd name="connsiteX6" fmla="*/ 0 w 6638843"/>
              <a:gd name="connsiteY6" fmla="*/ 4161018 h 4161018"/>
              <a:gd name="connsiteX7" fmla="*/ 0 w 6638843"/>
              <a:gd name="connsiteY7" fmla="*/ 1790070 h 4161018"/>
              <a:gd name="connsiteX8" fmla="*/ 1790070 w 6638843"/>
              <a:gd name="connsiteY8" fmla="*/ 0 h 4161018"/>
              <a:gd name="connsiteX0" fmla="*/ 4302682 w 6638843"/>
              <a:gd name="connsiteY0" fmla="*/ 119270 h 4161018"/>
              <a:gd name="connsiteX1" fmla="*/ 4848773 w 6638843"/>
              <a:gd name="connsiteY1" fmla="*/ 0 h 4161018"/>
              <a:gd name="connsiteX2" fmla="*/ 6638843 w 6638843"/>
              <a:gd name="connsiteY2" fmla="*/ 1790070 h 4161018"/>
              <a:gd name="connsiteX3" fmla="*/ 6638843 w 6638843"/>
              <a:gd name="connsiteY3" fmla="*/ 4161018 h 4161018"/>
              <a:gd name="connsiteX4" fmla="*/ 6638843 w 6638843"/>
              <a:gd name="connsiteY4" fmla="*/ 4161018 h 4161018"/>
              <a:gd name="connsiteX5" fmla="*/ 0 w 6638843"/>
              <a:gd name="connsiteY5" fmla="*/ 4161018 h 4161018"/>
              <a:gd name="connsiteX6" fmla="*/ 0 w 6638843"/>
              <a:gd name="connsiteY6" fmla="*/ 4161018 h 4161018"/>
              <a:gd name="connsiteX7" fmla="*/ 0 w 6638843"/>
              <a:gd name="connsiteY7" fmla="*/ 1790070 h 4161018"/>
              <a:gd name="connsiteX8" fmla="*/ 4302682 w 6638843"/>
              <a:gd name="connsiteY8" fmla="*/ 119270 h 4161018"/>
              <a:gd name="connsiteX0" fmla="*/ 4302682 w 6638843"/>
              <a:gd name="connsiteY0" fmla="*/ 0 h 4041748"/>
              <a:gd name="connsiteX1" fmla="*/ 4809017 w 6638843"/>
              <a:gd name="connsiteY1" fmla="*/ 15902 h 4041748"/>
              <a:gd name="connsiteX2" fmla="*/ 6638843 w 6638843"/>
              <a:gd name="connsiteY2" fmla="*/ 1670800 h 4041748"/>
              <a:gd name="connsiteX3" fmla="*/ 6638843 w 6638843"/>
              <a:gd name="connsiteY3" fmla="*/ 4041748 h 4041748"/>
              <a:gd name="connsiteX4" fmla="*/ 6638843 w 6638843"/>
              <a:gd name="connsiteY4" fmla="*/ 4041748 h 4041748"/>
              <a:gd name="connsiteX5" fmla="*/ 0 w 6638843"/>
              <a:gd name="connsiteY5" fmla="*/ 4041748 h 4041748"/>
              <a:gd name="connsiteX6" fmla="*/ 0 w 6638843"/>
              <a:gd name="connsiteY6" fmla="*/ 4041748 h 4041748"/>
              <a:gd name="connsiteX7" fmla="*/ 0 w 6638843"/>
              <a:gd name="connsiteY7" fmla="*/ 1670800 h 4041748"/>
              <a:gd name="connsiteX8" fmla="*/ 4302682 w 6638843"/>
              <a:gd name="connsiteY8" fmla="*/ 0 h 4041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638843" h="4041748">
                <a:moveTo>
                  <a:pt x="4302682" y="0"/>
                </a:moveTo>
                <a:lnTo>
                  <a:pt x="4809017" y="15902"/>
                </a:lnTo>
                <a:lnTo>
                  <a:pt x="6638843" y="1670800"/>
                </a:lnTo>
                <a:lnTo>
                  <a:pt x="6638843" y="4041748"/>
                </a:lnTo>
                <a:lnTo>
                  <a:pt x="6638843" y="4041748"/>
                </a:lnTo>
                <a:lnTo>
                  <a:pt x="0" y="4041748"/>
                </a:lnTo>
                <a:lnTo>
                  <a:pt x="0" y="4041748"/>
                </a:lnTo>
                <a:lnTo>
                  <a:pt x="0" y="1670800"/>
                </a:lnTo>
                <a:lnTo>
                  <a:pt x="4302682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3BDD0C00-D4AE-7DB6-9BD0-BCE5496F9346}"/>
              </a:ext>
            </a:extLst>
          </p:cNvPr>
          <p:cNvCxnSpPr>
            <a:cxnSpLocks/>
            <a:stCxn id="40" idx="6"/>
          </p:cNvCxnSpPr>
          <p:nvPr/>
        </p:nvCxnSpPr>
        <p:spPr>
          <a:xfrm rot="10800000">
            <a:off x="5531502" y="4971650"/>
            <a:ext cx="1747850" cy="29535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or: Elbow 26">
            <a:extLst>
              <a:ext uri="{FF2B5EF4-FFF2-40B4-BE49-F238E27FC236}">
                <a16:creationId xmlns:a16="http://schemas.microsoft.com/office/drawing/2014/main" id="{7786CEC0-8425-E8E0-D6FA-995CD5F5028A}"/>
              </a:ext>
            </a:extLst>
          </p:cNvPr>
          <p:cNvCxnSpPr>
            <a:stCxn id="42" idx="6"/>
            <a:endCxn id="45" idx="2"/>
          </p:cNvCxnSpPr>
          <p:nvPr/>
        </p:nvCxnSpPr>
        <p:spPr>
          <a:xfrm flipH="1">
            <a:off x="5531502" y="6137572"/>
            <a:ext cx="1747850" cy="25439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or: Elbow 52">
            <a:extLst>
              <a:ext uri="{FF2B5EF4-FFF2-40B4-BE49-F238E27FC236}">
                <a16:creationId xmlns:a16="http://schemas.microsoft.com/office/drawing/2014/main" id="{7F0D46D0-AD81-FEA0-F02D-908C5BF82BAE}"/>
              </a:ext>
            </a:extLst>
          </p:cNvPr>
          <p:cNvCxnSpPr>
            <a:cxnSpLocks/>
          </p:cNvCxnSpPr>
          <p:nvPr/>
        </p:nvCxnSpPr>
        <p:spPr>
          <a:xfrm flipH="1">
            <a:off x="4060980" y="5695937"/>
            <a:ext cx="894522" cy="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or: Elbow 34">
            <a:extLst>
              <a:ext uri="{FF2B5EF4-FFF2-40B4-BE49-F238E27FC236}">
                <a16:creationId xmlns:a16="http://schemas.microsoft.com/office/drawing/2014/main" id="{362CA129-1CB4-760B-C43C-0394D2ACAE9B}"/>
              </a:ext>
            </a:extLst>
          </p:cNvPr>
          <p:cNvCxnSpPr>
            <a:cxnSpLocks/>
            <a:stCxn id="39" idx="2"/>
            <a:endCxn id="46" idx="2"/>
          </p:cNvCxnSpPr>
          <p:nvPr/>
        </p:nvCxnSpPr>
        <p:spPr>
          <a:xfrm rot="10800000" flipV="1">
            <a:off x="4060980" y="4971083"/>
            <a:ext cx="899666" cy="724853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8C7146EE-EE87-154D-F7E8-961FDD8477CD}"/>
              </a:ext>
            </a:extLst>
          </p:cNvPr>
          <p:cNvCxnSpPr>
            <a:stCxn id="45" idx="6"/>
            <a:endCxn id="46" idx="2"/>
          </p:cNvCxnSpPr>
          <p:nvPr/>
        </p:nvCxnSpPr>
        <p:spPr>
          <a:xfrm flipH="1" flipV="1">
            <a:off x="4060980" y="5695937"/>
            <a:ext cx="894522" cy="69602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or: Elbow 36">
            <a:extLst>
              <a:ext uri="{FF2B5EF4-FFF2-40B4-BE49-F238E27FC236}">
                <a16:creationId xmlns:a16="http://schemas.microsoft.com/office/drawing/2014/main" id="{CCAC7FAA-89E3-0727-6FD3-2753763220CE}"/>
              </a:ext>
            </a:extLst>
          </p:cNvPr>
          <p:cNvCxnSpPr>
            <a:cxnSpLocks/>
            <a:stCxn id="43" idx="6"/>
            <a:endCxn id="45" idx="2"/>
          </p:cNvCxnSpPr>
          <p:nvPr/>
        </p:nvCxnSpPr>
        <p:spPr>
          <a:xfrm rot="10800000" flipV="1">
            <a:off x="5531502" y="5695937"/>
            <a:ext cx="486730" cy="696026"/>
          </a:xfrm>
          <a:prstGeom prst="bentConnector3">
            <a:avLst>
              <a:gd name="adj1" fmla="val 6775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BB13DE75-FD30-3317-BDF0-8BEEFD4FE583}"/>
              </a:ext>
            </a:extLst>
          </p:cNvPr>
          <p:cNvCxnSpPr>
            <a:cxnSpLocks/>
          </p:cNvCxnSpPr>
          <p:nvPr/>
        </p:nvCxnSpPr>
        <p:spPr>
          <a:xfrm rot="10800000" flipV="1">
            <a:off x="5531503" y="5266445"/>
            <a:ext cx="870309" cy="429492"/>
          </a:xfrm>
          <a:prstGeom prst="bentConnector3">
            <a:avLst>
              <a:gd name="adj1" fmla="val 5940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9C73F5B8-DDB5-28B6-C49C-C0429246C7ED}"/>
              </a:ext>
            </a:extLst>
          </p:cNvPr>
          <p:cNvSpPr/>
          <p:nvPr/>
        </p:nvSpPr>
        <p:spPr>
          <a:xfrm>
            <a:off x="4960646" y="4683084"/>
            <a:ext cx="576000" cy="57600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83900FC-66B6-9EED-47C6-E407C260CAD4}"/>
              </a:ext>
            </a:extLst>
          </p:cNvPr>
          <p:cNvSpPr/>
          <p:nvPr/>
        </p:nvSpPr>
        <p:spPr>
          <a:xfrm flipH="1">
            <a:off x="7279352" y="5849572"/>
            <a:ext cx="576000" cy="57600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E364F53-DBF4-366C-E6EF-68412AC46061}"/>
              </a:ext>
            </a:extLst>
          </p:cNvPr>
          <p:cNvSpPr/>
          <p:nvPr/>
        </p:nvSpPr>
        <p:spPr>
          <a:xfrm flipH="1">
            <a:off x="6018232" y="5407937"/>
            <a:ext cx="576000" cy="57600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F3914020-CD25-D851-AC92-8AAD7022D8FA}"/>
              </a:ext>
            </a:extLst>
          </p:cNvPr>
          <p:cNvSpPr/>
          <p:nvPr/>
        </p:nvSpPr>
        <p:spPr>
          <a:xfrm flipH="1">
            <a:off x="4955502" y="5407937"/>
            <a:ext cx="576000" cy="57600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1874980-9D85-4E45-E3EA-BA250799F968}"/>
              </a:ext>
            </a:extLst>
          </p:cNvPr>
          <p:cNvSpPr/>
          <p:nvPr/>
        </p:nvSpPr>
        <p:spPr>
          <a:xfrm flipH="1">
            <a:off x="4955502" y="6103963"/>
            <a:ext cx="576000" cy="57600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C9D9E69-1625-99CC-2B2C-C3535C4A7427}"/>
              </a:ext>
            </a:extLst>
          </p:cNvPr>
          <p:cNvSpPr/>
          <p:nvPr/>
        </p:nvSpPr>
        <p:spPr>
          <a:xfrm flipH="1">
            <a:off x="3484980" y="5407937"/>
            <a:ext cx="576000" cy="57600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7" name="Connector: Elbow 46">
            <a:extLst>
              <a:ext uri="{FF2B5EF4-FFF2-40B4-BE49-F238E27FC236}">
                <a16:creationId xmlns:a16="http://schemas.microsoft.com/office/drawing/2014/main" id="{08A0BCD1-EC8E-9B97-4E63-2CEA4B545AF2}"/>
              </a:ext>
            </a:extLst>
          </p:cNvPr>
          <p:cNvCxnSpPr>
            <a:stCxn id="40" idx="6"/>
            <a:endCxn id="43" idx="2"/>
          </p:cNvCxnSpPr>
          <p:nvPr/>
        </p:nvCxnSpPr>
        <p:spPr>
          <a:xfrm flipH="1">
            <a:off x="6594232" y="5267008"/>
            <a:ext cx="685120" cy="428929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Graphic 47" descr="Leaf with solid fill">
            <a:extLst>
              <a:ext uri="{FF2B5EF4-FFF2-40B4-BE49-F238E27FC236}">
                <a16:creationId xmlns:a16="http://schemas.microsoft.com/office/drawing/2014/main" id="{59AF00C7-3815-8C77-B4A8-A689ED543B57}"/>
              </a:ext>
            </a:extLst>
          </p:cNvPr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 flipH="1">
            <a:off x="3574817" y="5497773"/>
            <a:ext cx="396327" cy="396327"/>
          </a:xfrm>
          <a:prstGeom prst="rect">
            <a:avLst/>
          </a:prstGeom>
        </p:spPr>
      </p:pic>
      <p:pic>
        <p:nvPicPr>
          <p:cNvPr id="49" name="Graphic 48" descr="Wind Turbines with solid fill">
            <a:extLst>
              <a:ext uri="{FF2B5EF4-FFF2-40B4-BE49-F238E27FC236}">
                <a16:creationId xmlns:a16="http://schemas.microsoft.com/office/drawing/2014/main" id="{3B6C3CFD-8AED-7A66-F736-A5A87EE8252D}"/>
              </a:ext>
            </a:extLst>
          </p:cNvPr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 flipH="1">
            <a:off x="5084242" y="4806482"/>
            <a:ext cx="329511" cy="329511"/>
          </a:xfrm>
          <a:prstGeom prst="rect">
            <a:avLst/>
          </a:prstGeom>
        </p:spPr>
      </p:pic>
      <p:pic>
        <p:nvPicPr>
          <p:cNvPr id="50" name="Graphic 49" descr="House with solid fill">
            <a:extLst>
              <a:ext uri="{FF2B5EF4-FFF2-40B4-BE49-F238E27FC236}">
                <a16:creationId xmlns:a16="http://schemas.microsoft.com/office/drawing/2014/main" id="{D0831F0C-5D2A-A165-E93B-EDCE5C85ACA0}"/>
              </a:ext>
            </a:extLst>
          </p:cNvPr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 flipH="1">
            <a:off x="6135548" y="5525464"/>
            <a:ext cx="340943" cy="34094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321C5717-6A42-6281-DBFF-E6FBB68C6BA8}"/>
              </a:ext>
            </a:extLst>
          </p:cNvPr>
          <p:cNvPicPr>
            <a:picLocks noChangeAspect="1"/>
          </p:cNvPicPr>
          <p:nvPr/>
        </p:nvPicPr>
        <p:blipFill>
          <a:blip r:embed="rId30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6166" y="5968804"/>
            <a:ext cx="337535" cy="337535"/>
          </a:xfrm>
          <a:prstGeom prst="rect">
            <a:avLst/>
          </a:prstGeom>
        </p:spPr>
      </p:pic>
      <p:pic>
        <p:nvPicPr>
          <p:cNvPr id="53" name="Graphic 52" descr="Fire with solid fill">
            <a:extLst>
              <a:ext uri="{FF2B5EF4-FFF2-40B4-BE49-F238E27FC236}">
                <a16:creationId xmlns:a16="http://schemas.microsoft.com/office/drawing/2014/main" id="{BD11E1A9-032E-5E6B-B4DC-B6626CDCE27D}"/>
              </a:ext>
            </a:extLst>
          </p:cNvPr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 flipH="1">
            <a:off x="5045338" y="6205328"/>
            <a:ext cx="373270" cy="373270"/>
          </a:xfrm>
          <a:prstGeom prst="rect">
            <a:avLst/>
          </a:prstGeom>
        </p:spPr>
      </p:pic>
      <p:pic>
        <p:nvPicPr>
          <p:cNvPr id="54" name="Graphic 53" descr="High voltage with solid fill">
            <a:extLst>
              <a:ext uri="{FF2B5EF4-FFF2-40B4-BE49-F238E27FC236}">
                <a16:creationId xmlns:a16="http://schemas.microsoft.com/office/drawing/2014/main" id="{D57325A1-79BE-1479-6C7B-A5D205559A66}"/>
              </a:ext>
            </a:extLst>
          </p:cNvPr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 flipH="1">
            <a:off x="5061812" y="5495249"/>
            <a:ext cx="356796" cy="356796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8CB05462-48D4-B52E-7E22-C0250DF815B0}"/>
              </a:ext>
            </a:extLst>
          </p:cNvPr>
          <p:cNvSpPr txBox="1"/>
          <p:nvPr/>
        </p:nvSpPr>
        <p:spPr>
          <a:xfrm flipH="1">
            <a:off x="5803201" y="5936102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?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36EB85F-5FB0-3335-2B66-7183AC21E579}"/>
              </a:ext>
            </a:extLst>
          </p:cNvPr>
          <p:cNvSpPr txBox="1"/>
          <p:nvPr/>
        </p:nvSpPr>
        <p:spPr>
          <a:xfrm flipH="1">
            <a:off x="5514208" y="4561482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?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E72F32C7-0E8B-3E40-9061-5AA4D893085B}"/>
              </a:ext>
            </a:extLst>
          </p:cNvPr>
          <p:cNvSpPr/>
          <p:nvPr/>
        </p:nvSpPr>
        <p:spPr>
          <a:xfrm>
            <a:off x="1795309" y="4963555"/>
            <a:ext cx="828000" cy="828000"/>
          </a:xfrm>
          <a:prstGeom prst="ellipse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513AB1B7-CAD2-1783-00FA-4A3CBE52605A}"/>
              </a:ext>
            </a:extLst>
          </p:cNvPr>
          <p:cNvSpPr/>
          <p:nvPr/>
        </p:nvSpPr>
        <p:spPr>
          <a:xfrm>
            <a:off x="1864134" y="5037620"/>
            <a:ext cx="684000" cy="684000"/>
          </a:xfrm>
          <a:prstGeom prst="ellipse">
            <a:avLst/>
          </a:prstGeom>
          <a:solidFill>
            <a:srgbClr val="B7D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3D961870-A641-C0C5-9856-A7D787AE2D17}"/>
              </a:ext>
            </a:extLst>
          </p:cNvPr>
          <p:cNvSpPr/>
          <p:nvPr/>
        </p:nvSpPr>
        <p:spPr>
          <a:xfrm>
            <a:off x="1936134" y="5105249"/>
            <a:ext cx="540000" cy="540000"/>
          </a:xfrm>
          <a:prstGeom prst="ellipse">
            <a:avLst/>
          </a:pr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B7FCA3D4-B0BB-D79E-D391-86A6644CE0FF}"/>
              </a:ext>
            </a:extLst>
          </p:cNvPr>
          <p:cNvSpPr/>
          <p:nvPr/>
        </p:nvSpPr>
        <p:spPr>
          <a:xfrm>
            <a:off x="2008134" y="5176380"/>
            <a:ext cx="396000" cy="396000"/>
          </a:xfrm>
          <a:prstGeom prst="ellipse">
            <a:avLst/>
          </a:prstGeom>
          <a:solidFill>
            <a:srgbClr val="6DA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044D0799-D7E4-E40D-5E42-A123130FE20D}"/>
              </a:ext>
            </a:extLst>
          </p:cNvPr>
          <p:cNvSpPr/>
          <p:nvPr/>
        </p:nvSpPr>
        <p:spPr>
          <a:xfrm>
            <a:off x="2080134" y="5251047"/>
            <a:ext cx="252000" cy="252000"/>
          </a:xfrm>
          <a:prstGeom prst="ellipse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4986FFC-3D0B-C42D-6EB4-9248D04CD711}"/>
              </a:ext>
            </a:extLst>
          </p:cNvPr>
          <p:cNvSpPr/>
          <p:nvPr/>
        </p:nvSpPr>
        <p:spPr>
          <a:xfrm>
            <a:off x="2152134" y="5327056"/>
            <a:ext cx="108000" cy="108000"/>
          </a:xfrm>
          <a:prstGeom prst="ellipse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F040501-53BF-7AE5-5C7D-F94B8A8DF491}"/>
              </a:ext>
            </a:extLst>
          </p:cNvPr>
          <p:cNvSpPr txBox="1"/>
          <p:nvPr/>
        </p:nvSpPr>
        <p:spPr>
          <a:xfrm>
            <a:off x="7782080" y="4832300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?</a:t>
            </a: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39B08756-33EA-8691-4822-29E5E5BB2AD8}"/>
              </a:ext>
            </a:extLst>
          </p:cNvPr>
          <p:cNvSpPr/>
          <p:nvPr/>
        </p:nvSpPr>
        <p:spPr>
          <a:xfrm>
            <a:off x="1832995" y="5912862"/>
            <a:ext cx="1075985" cy="479101"/>
          </a:xfrm>
          <a:custGeom>
            <a:avLst/>
            <a:gdLst>
              <a:gd name="connsiteX0" fmla="*/ 0 w 1774237"/>
              <a:gd name="connsiteY0" fmla="*/ 493288 h 493288"/>
              <a:gd name="connsiteX1" fmla="*/ 188844 w 1774237"/>
              <a:gd name="connsiteY1" fmla="*/ 393897 h 493288"/>
              <a:gd name="connsiteX2" fmla="*/ 447261 w 1774237"/>
              <a:gd name="connsiteY2" fmla="*/ 26149 h 493288"/>
              <a:gd name="connsiteX3" fmla="*/ 576470 w 1774237"/>
              <a:gd name="connsiteY3" fmla="*/ 75845 h 493288"/>
              <a:gd name="connsiteX4" fmla="*/ 983974 w 1774237"/>
              <a:gd name="connsiteY4" fmla="*/ 443593 h 493288"/>
              <a:gd name="connsiteX5" fmla="*/ 1679714 w 1774237"/>
              <a:gd name="connsiteY5" fmla="*/ 473410 h 493288"/>
              <a:gd name="connsiteX6" fmla="*/ 1749287 w 1774237"/>
              <a:gd name="connsiteY6" fmla="*/ 493288 h 493288"/>
              <a:gd name="connsiteX0" fmla="*/ 0 w 1774237"/>
              <a:gd name="connsiteY0" fmla="*/ 476024 h 476024"/>
              <a:gd name="connsiteX1" fmla="*/ 188844 w 1774237"/>
              <a:gd name="connsiteY1" fmla="*/ 376633 h 476024"/>
              <a:gd name="connsiteX2" fmla="*/ 447261 w 1774237"/>
              <a:gd name="connsiteY2" fmla="*/ 8885 h 476024"/>
              <a:gd name="connsiteX3" fmla="*/ 654141 w 1774237"/>
              <a:gd name="connsiteY3" fmla="*/ 139783 h 476024"/>
              <a:gd name="connsiteX4" fmla="*/ 983974 w 1774237"/>
              <a:gd name="connsiteY4" fmla="*/ 426329 h 476024"/>
              <a:gd name="connsiteX5" fmla="*/ 1679714 w 1774237"/>
              <a:gd name="connsiteY5" fmla="*/ 456146 h 476024"/>
              <a:gd name="connsiteX6" fmla="*/ 1749287 w 1774237"/>
              <a:gd name="connsiteY6" fmla="*/ 476024 h 476024"/>
              <a:gd name="connsiteX0" fmla="*/ 0 w 1774237"/>
              <a:gd name="connsiteY0" fmla="*/ 476024 h 476024"/>
              <a:gd name="connsiteX1" fmla="*/ 188844 w 1774237"/>
              <a:gd name="connsiteY1" fmla="*/ 376633 h 476024"/>
              <a:gd name="connsiteX2" fmla="*/ 447261 w 1774237"/>
              <a:gd name="connsiteY2" fmla="*/ 8885 h 476024"/>
              <a:gd name="connsiteX3" fmla="*/ 654141 w 1774237"/>
              <a:gd name="connsiteY3" fmla="*/ 139783 h 476024"/>
              <a:gd name="connsiteX4" fmla="*/ 983974 w 1774237"/>
              <a:gd name="connsiteY4" fmla="*/ 426329 h 476024"/>
              <a:gd name="connsiteX5" fmla="*/ 1679714 w 1774237"/>
              <a:gd name="connsiteY5" fmla="*/ 456146 h 476024"/>
              <a:gd name="connsiteX6" fmla="*/ 1749287 w 1774237"/>
              <a:gd name="connsiteY6" fmla="*/ 476024 h 476024"/>
              <a:gd name="connsiteX0" fmla="*/ 0 w 1774237"/>
              <a:gd name="connsiteY0" fmla="*/ 479101 h 479101"/>
              <a:gd name="connsiteX1" fmla="*/ 188844 w 1774237"/>
              <a:gd name="connsiteY1" fmla="*/ 379710 h 479101"/>
              <a:gd name="connsiteX2" fmla="*/ 447261 w 1774237"/>
              <a:gd name="connsiteY2" fmla="*/ 11962 h 479101"/>
              <a:gd name="connsiteX3" fmla="*/ 654141 w 1774237"/>
              <a:gd name="connsiteY3" fmla="*/ 142860 h 479101"/>
              <a:gd name="connsiteX4" fmla="*/ 983974 w 1774237"/>
              <a:gd name="connsiteY4" fmla="*/ 429406 h 479101"/>
              <a:gd name="connsiteX5" fmla="*/ 1679714 w 1774237"/>
              <a:gd name="connsiteY5" fmla="*/ 459223 h 479101"/>
              <a:gd name="connsiteX6" fmla="*/ 1749287 w 1774237"/>
              <a:gd name="connsiteY6" fmla="*/ 479101 h 479101"/>
              <a:gd name="connsiteX0" fmla="*/ 0 w 1774237"/>
              <a:gd name="connsiteY0" fmla="*/ 479101 h 479101"/>
              <a:gd name="connsiteX1" fmla="*/ 188844 w 1774237"/>
              <a:gd name="connsiteY1" fmla="*/ 379710 h 479101"/>
              <a:gd name="connsiteX2" fmla="*/ 447261 w 1774237"/>
              <a:gd name="connsiteY2" fmla="*/ 11962 h 479101"/>
              <a:gd name="connsiteX3" fmla="*/ 654141 w 1774237"/>
              <a:gd name="connsiteY3" fmla="*/ 142860 h 479101"/>
              <a:gd name="connsiteX4" fmla="*/ 983974 w 1774237"/>
              <a:gd name="connsiteY4" fmla="*/ 429406 h 479101"/>
              <a:gd name="connsiteX5" fmla="*/ 1679714 w 1774237"/>
              <a:gd name="connsiteY5" fmla="*/ 459223 h 479101"/>
              <a:gd name="connsiteX6" fmla="*/ 1749287 w 1774237"/>
              <a:gd name="connsiteY6" fmla="*/ 479101 h 479101"/>
              <a:gd name="connsiteX0" fmla="*/ 0 w 1809331"/>
              <a:gd name="connsiteY0" fmla="*/ 479101 h 479101"/>
              <a:gd name="connsiteX1" fmla="*/ 188844 w 1809331"/>
              <a:gd name="connsiteY1" fmla="*/ 379710 h 479101"/>
              <a:gd name="connsiteX2" fmla="*/ 447261 w 1809331"/>
              <a:gd name="connsiteY2" fmla="*/ 11962 h 479101"/>
              <a:gd name="connsiteX3" fmla="*/ 654141 w 1809331"/>
              <a:gd name="connsiteY3" fmla="*/ 142860 h 479101"/>
              <a:gd name="connsiteX4" fmla="*/ 983974 w 1809331"/>
              <a:gd name="connsiteY4" fmla="*/ 429406 h 479101"/>
              <a:gd name="connsiteX5" fmla="*/ 1679714 w 1809331"/>
              <a:gd name="connsiteY5" fmla="*/ 459223 h 479101"/>
              <a:gd name="connsiteX6" fmla="*/ 1749287 w 1809331"/>
              <a:gd name="connsiteY6" fmla="*/ 479101 h 479101"/>
              <a:gd name="connsiteX0" fmla="*/ 0 w 1749287"/>
              <a:gd name="connsiteY0" fmla="*/ 479101 h 479101"/>
              <a:gd name="connsiteX1" fmla="*/ 188844 w 1749287"/>
              <a:gd name="connsiteY1" fmla="*/ 379710 h 479101"/>
              <a:gd name="connsiteX2" fmla="*/ 447261 w 1749287"/>
              <a:gd name="connsiteY2" fmla="*/ 11962 h 479101"/>
              <a:gd name="connsiteX3" fmla="*/ 654141 w 1749287"/>
              <a:gd name="connsiteY3" fmla="*/ 142860 h 479101"/>
              <a:gd name="connsiteX4" fmla="*/ 983974 w 1749287"/>
              <a:gd name="connsiteY4" fmla="*/ 429406 h 479101"/>
              <a:gd name="connsiteX5" fmla="*/ 1679714 w 1749287"/>
              <a:gd name="connsiteY5" fmla="*/ 459223 h 479101"/>
              <a:gd name="connsiteX6" fmla="*/ 1749287 w 1749287"/>
              <a:gd name="connsiteY6" fmla="*/ 479101 h 479101"/>
              <a:gd name="connsiteX0" fmla="*/ 0 w 1749287"/>
              <a:gd name="connsiteY0" fmla="*/ 479101 h 479101"/>
              <a:gd name="connsiteX1" fmla="*/ 188844 w 1749287"/>
              <a:gd name="connsiteY1" fmla="*/ 379710 h 479101"/>
              <a:gd name="connsiteX2" fmla="*/ 447261 w 1749287"/>
              <a:gd name="connsiteY2" fmla="*/ 11962 h 479101"/>
              <a:gd name="connsiteX3" fmla="*/ 654141 w 1749287"/>
              <a:gd name="connsiteY3" fmla="*/ 142860 h 479101"/>
              <a:gd name="connsiteX4" fmla="*/ 983974 w 1749287"/>
              <a:gd name="connsiteY4" fmla="*/ 429406 h 479101"/>
              <a:gd name="connsiteX5" fmla="*/ 1679714 w 1749287"/>
              <a:gd name="connsiteY5" fmla="*/ 459223 h 479101"/>
              <a:gd name="connsiteX6" fmla="*/ 1749287 w 1749287"/>
              <a:gd name="connsiteY6" fmla="*/ 479101 h 479101"/>
              <a:gd name="connsiteX0" fmla="*/ 0 w 1749287"/>
              <a:gd name="connsiteY0" fmla="*/ 479101 h 479101"/>
              <a:gd name="connsiteX1" fmla="*/ 188844 w 1749287"/>
              <a:gd name="connsiteY1" fmla="*/ 379710 h 479101"/>
              <a:gd name="connsiteX2" fmla="*/ 447261 w 1749287"/>
              <a:gd name="connsiteY2" fmla="*/ 11962 h 479101"/>
              <a:gd name="connsiteX3" fmla="*/ 654141 w 1749287"/>
              <a:gd name="connsiteY3" fmla="*/ 142860 h 479101"/>
              <a:gd name="connsiteX4" fmla="*/ 983974 w 1749287"/>
              <a:gd name="connsiteY4" fmla="*/ 429406 h 479101"/>
              <a:gd name="connsiteX5" fmla="*/ 1563208 w 1749287"/>
              <a:gd name="connsiteY5" fmla="*/ 462754 h 479101"/>
              <a:gd name="connsiteX6" fmla="*/ 1749287 w 1749287"/>
              <a:gd name="connsiteY6" fmla="*/ 479101 h 479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9287" h="479101">
                <a:moveTo>
                  <a:pt x="0" y="479101"/>
                </a:moveTo>
                <a:cubicBezTo>
                  <a:pt x="57150" y="468333"/>
                  <a:pt x="114301" y="457566"/>
                  <a:pt x="188844" y="379710"/>
                </a:cubicBezTo>
                <a:cubicBezTo>
                  <a:pt x="263388" y="301853"/>
                  <a:pt x="369711" y="51437"/>
                  <a:pt x="447261" y="11962"/>
                </a:cubicBezTo>
                <a:cubicBezTo>
                  <a:pt x="524811" y="-27513"/>
                  <a:pt x="599994" y="34451"/>
                  <a:pt x="654141" y="142860"/>
                </a:cubicBezTo>
                <a:cubicBezTo>
                  <a:pt x="708288" y="251269"/>
                  <a:pt x="832463" y="376090"/>
                  <a:pt x="983974" y="429406"/>
                </a:cubicBezTo>
                <a:cubicBezTo>
                  <a:pt x="1135485" y="482722"/>
                  <a:pt x="1435656" y="454472"/>
                  <a:pt x="1563208" y="462754"/>
                </a:cubicBezTo>
                <a:cubicBezTo>
                  <a:pt x="1690760" y="471036"/>
                  <a:pt x="1690013" y="473303"/>
                  <a:pt x="1749287" y="479101"/>
                </a:cubicBezTo>
              </a:path>
            </a:pathLst>
          </a:cu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0CA874D-755D-95EE-91B6-A55F45152B76}"/>
              </a:ext>
            </a:extLst>
          </p:cNvPr>
          <p:cNvSpPr/>
          <p:nvPr/>
        </p:nvSpPr>
        <p:spPr>
          <a:xfrm>
            <a:off x="5390764" y="2677390"/>
            <a:ext cx="1440000" cy="1440000"/>
          </a:xfrm>
          <a:prstGeom prst="ellipse">
            <a:avLst/>
          </a:prstGeom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Graphic 6" descr="Gears with solid fill">
            <a:extLst>
              <a:ext uri="{FF2B5EF4-FFF2-40B4-BE49-F238E27FC236}">
                <a16:creationId xmlns:a16="http://schemas.microsoft.com/office/drawing/2014/main" id="{A8262AD3-DB00-AF17-B8B9-A7CA8CE286D2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5484000" y="2766899"/>
            <a:ext cx="1224000" cy="1224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72C072-922C-896F-DE48-5026533C00D5}"/>
              </a:ext>
            </a:extLst>
          </p:cNvPr>
          <p:cNvSpPr txBox="1"/>
          <p:nvPr/>
        </p:nvSpPr>
        <p:spPr>
          <a:xfrm>
            <a:off x="5481697" y="4154770"/>
            <a:ext cx="1228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digital twin</a:t>
            </a:r>
          </a:p>
        </p:txBody>
      </p:sp>
      <p:sp>
        <p:nvSpPr>
          <p:cNvPr id="79" name="Arrow: Right 78">
            <a:extLst>
              <a:ext uri="{FF2B5EF4-FFF2-40B4-BE49-F238E27FC236}">
                <a16:creationId xmlns:a16="http://schemas.microsoft.com/office/drawing/2014/main" id="{6D3DBB59-7E0A-A8C5-E7E5-20ADA49D3600}"/>
              </a:ext>
            </a:extLst>
          </p:cNvPr>
          <p:cNvSpPr/>
          <p:nvPr/>
        </p:nvSpPr>
        <p:spPr>
          <a:xfrm flipH="1">
            <a:off x="2691165" y="5444386"/>
            <a:ext cx="645703" cy="484632"/>
          </a:xfrm>
          <a:prstGeom prst="rightArrow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3D1EEA9-6DEB-18E7-9603-8E958FC9402D}"/>
              </a:ext>
            </a:extLst>
          </p:cNvPr>
          <p:cNvSpPr/>
          <p:nvPr/>
        </p:nvSpPr>
        <p:spPr>
          <a:xfrm flipH="1">
            <a:off x="7279352" y="4979008"/>
            <a:ext cx="576000" cy="57600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BEEDCA58-A0E9-A4A0-2AA7-06D317B19754}"/>
              </a:ext>
            </a:extLst>
          </p:cNvPr>
          <p:cNvPicPr>
            <a:picLocks noChangeAspect="1"/>
          </p:cNvPicPr>
          <p:nvPr/>
        </p:nvPicPr>
        <p:blipFill>
          <a:blip r:embed="rId30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422344" y="5082279"/>
            <a:ext cx="337535" cy="337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825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Arrow: Right 19">
            <a:extLst>
              <a:ext uri="{FF2B5EF4-FFF2-40B4-BE49-F238E27FC236}">
                <a16:creationId xmlns:a16="http://schemas.microsoft.com/office/drawing/2014/main" id="{FFF5AEF7-C40F-B883-E51C-00660ECD3DC1}"/>
              </a:ext>
            </a:extLst>
          </p:cNvPr>
          <p:cNvSpPr/>
          <p:nvPr/>
        </p:nvSpPr>
        <p:spPr>
          <a:xfrm>
            <a:off x="6294326" y="2597005"/>
            <a:ext cx="1072875" cy="343773"/>
          </a:xfrm>
          <a:prstGeom prst="rightArrow">
            <a:avLst>
              <a:gd name="adj1" fmla="val 42361"/>
              <a:gd name="adj2" fmla="val 68823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Using Uncertainty</a:t>
            </a:r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1057B2C0-A1D4-7017-4E05-0F848EE0D917}"/>
              </a:ext>
            </a:extLst>
          </p:cNvPr>
          <p:cNvSpPr/>
          <p:nvPr/>
        </p:nvSpPr>
        <p:spPr>
          <a:xfrm>
            <a:off x="6676073" y="2839899"/>
            <a:ext cx="1341555" cy="229462"/>
          </a:xfrm>
          <a:prstGeom prst="rightArrow">
            <a:avLst>
              <a:gd name="adj1" fmla="val 44958"/>
              <a:gd name="adj2" fmla="val 66967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Arrow: Right 40">
            <a:extLst>
              <a:ext uri="{FF2B5EF4-FFF2-40B4-BE49-F238E27FC236}">
                <a16:creationId xmlns:a16="http://schemas.microsoft.com/office/drawing/2014/main" id="{239AEAB1-E57D-0155-42F6-6AAF558FAD76}"/>
              </a:ext>
            </a:extLst>
          </p:cNvPr>
          <p:cNvSpPr/>
          <p:nvPr/>
        </p:nvSpPr>
        <p:spPr>
          <a:xfrm rot="192492" flipH="1" flipV="1">
            <a:off x="2641915" y="3582232"/>
            <a:ext cx="3216324" cy="641561"/>
          </a:xfrm>
          <a:custGeom>
            <a:avLst/>
            <a:gdLst>
              <a:gd name="connsiteX0" fmla="*/ 0 w 1086834"/>
              <a:gd name="connsiteY0" fmla="*/ 137716 h 550862"/>
              <a:gd name="connsiteX1" fmla="*/ 811403 w 1086834"/>
              <a:gd name="connsiteY1" fmla="*/ 137716 h 550862"/>
              <a:gd name="connsiteX2" fmla="*/ 811403 w 1086834"/>
              <a:gd name="connsiteY2" fmla="*/ 0 h 550862"/>
              <a:gd name="connsiteX3" fmla="*/ 1086834 w 1086834"/>
              <a:gd name="connsiteY3" fmla="*/ 275431 h 550862"/>
              <a:gd name="connsiteX4" fmla="*/ 811403 w 1086834"/>
              <a:gd name="connsiteY4" fmla="*/ 550862 h 550862"/>
              <a:gd name="connsiteX5" fmla="*/ 811403 w 1086834"/>
              <a:gd name="connsiteY5" fmla="*/ 413147 h 550862"/>
              <a:gd name="connsiteX6" fmla="*/ 0 w 1086834"/>
              <a:gd name="connsiteY6" fmla="*/ 413147 h 550862"/>
              <a:gd name="connsiteX7" fmla="*/ 0 w 1086834"/>
              <a:gd name="connsiteY7" fmla="*/ 137716 h 550862"/>
              <a:gd name="connsiteX0" fmla="*/ 138500 w 1225334"/>
              <a:gd name="connsiteY0" fmla="*/ 137716 h 550862"/>
              <a:gd name="connsiteX1" fmla="*/ 949903 w 1225334"/>
              <a:gd name="connsiteY1" fmla="*/ 137716 h 550862"/>
              <a:gd name="connsiteX2" fmla="*/ 949903 w 1225334"/>
              <a:gd name="connsiteY2" fmla="*/ 0 h 550862"/>
              <a:gd name="connsiteX3" fmla="*/ 1225334 w 1225334"/>
              <a:gd name="connsiteY3" fmla="*/ 275431 h 550862"/>
              <a:gd name="connsiteX4" fmla="*/ 949903 w 1225334"/>
              <a:gd name="connsiteY4" fmla="*/ 550862 h 550862"/>
              <a:gd name="connsiteX5" fmla="*/ 949903 w 1225334"/>
              <a:gd name="connsiteY5" fmla="*/ 413147 h 550862"/>
              <a:gd name="connsiteX6" fmla="*/ 0 w 1225334"/>
              <a:gd name="connsiteY6" fmla="*/ 429067 h 550862"/>
              <a:gd name="connsiteX7" fmla="*/ 138500 w 1225334"/>
              <a:gd name="connsiteY7" fmla="*/ 137716 h 550862"/>
              <a:gd name="connsiteX0" fmla="*/ 0 w 1367553"/>
              <a:gd name="connsiteY0" fmla="*/ 148585 h 550862"/>
              <a:gd name="connsiteX1" fmla="*/ 1092122 w 1367553"/>
              <a:gd name="connsiteY1" fmla="*/ 137716 h 550862"/>
              <a:gd name="connsiteX2" fmla="*/ 1092122 w 1367553"/>
              <a:gd name="connsiteY2" fmla="*/ 0 h 550862"/>
              <a:gd name="connsiteX3" fmla="*/ 1367553 w 1367553"/>
              <a:gd name="connsiteY3" fmla="*/ 275431 h 550862"/>
              <a:gd name="connsiteX4" fmla="*/ 1092122 w 1367553"/>
              <a:gd name="connsiteY4" fmla="*/ 550862 h 550862"/>
              <a:gd name="connsiteX5" fmla="*/ 1092122 w 1367553"/>
              <a:gd name="connsiteY5" fmla="*/ 413147 h 550862"/>
              <a:gd name="connsiteX6" fmla="*/ 142219 w 1367553"/>
              <a:gd name="connsiteY6" fmla="*/ 429067 h 550862"/>
              <a:gd name="connsiteX7" fmla="*/ 0 w 1367553"/>
              <a:gd name="connsiteY7" fmla="*/ 148585 h 550862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142219 w 1367553"/>
              <a:gd name="connsiteY7" fmla="*/ 470906 h 592701"/>
              <a:gd name="connsiteX8" fmla="*/ 0 w 1367553"/>
              <a:gd name="connsiteY8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142219 w 1367553"/>
              <a:gd name="connsiteY8" fmla="*/ 470906 h 592701"/>
              <a:gd name="connsiteX9" fmla="*/ 0 w 1367553"/>
              <a:gd name="connsiteY9" fmla="*/ 190424 h 592701"/>
              <a:gd name="connsiteX0" fmla="*/ 0 w 1367553"/>
              <a:gd name="connsiteY0" fmla="*/ 190424 h 592701"/>
              <a:gd name="connsiteX1" fmla="*/ 556146 w 1367553"/>
              <a:gd name="connsiteY1" fmla="*/ 0 h 592701"/>
              <a:gd name="connsiteX2" fmla="*/ 1092122 w 1367553"/>
              <a:gd name="connsiteY2" fmla="*/ 179555 h 592701"/>
              <a:gd name="connsiteX3" fmla="*/ 1092122 w 1367553"/>
              <a:gd name="connsiteY3" fmla="*/ 41839 h 592701"/>
              <a:gd name="connsiteX4" fmla="*/ 1367553 w 1367553"/>
              <a:gd name="connsiteY4" fmla="*/ 317270 h 592701"/>
              <a:gd name="connsiteX5" fmla="*/ 1092122 w 1367553"/>
              <a:gd name="connsiteY5" fmla="*/ 592701 h 592701"/>
              <a:gd name="connsiteX6" fmla="*/ 1092122 w 1367553"/>
              <a:gd name="connsiteY6" fmla="*/ 454986 h 592701"/>
              <a:gd name="connsiteX7" fmla="*/ 534476 w 1367553"/>
              <a:gd name="connsiteY7" fmla="*/ 316776 h 592701"/>
              <a:gd name="connsiteX8" fmla="*/ 345940 w 1367553"/>
              <a:gd name="connsiteY8" fmla="*/ 302638 h 592701"/>
              <a:gd name="connsiteX9" fmla="*/ 142219 w 1367553"/>
              <a:gd name="connsiteY9" fmla="*/ 470906 h 592701"/>
              <a:gd name="connsiteX10" fmla="*/ 0 w 1367553"/>
              <a:gd name="connsiteY10" fmla="*/ 190424 h 592701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45940 w 1367553"/>
              <a:gd name="connsiteY9" fmla="*/ 335215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4476 w 1367553"/>
              <a:gd name="connsiteY8" fmla="*/ 349353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25278"/>
              <a:gd name="connsiteX1" fmla="*/ 273015 w 1367553"/>
              <a:gd name="connsiteY1" fmla="*/ 13591 h 625278"/>
              <a:gd name="connsiteX2" fmla="*/ 556146 w 1367553"/>
              <a:gd name="connsiteY2" fmla="*/ 32577 h 625278"/>
              <a:gd name="connsiteX3" fmla="*/ 1092122 w 1367553"/>
              <a:gd name="connsiteY3" fmla="*/ 212132 h 625278"/>
              <a:gd name="connsiteX4" fmla="*/ 1092122 w 1367553"/>
              <a:gd name="connsiteY4" fmla="*/ 74416 h 625278"/>
              <a:gd name="connsiteX5" fmla="*/ 1367553 w 1367553"/>
              <a:gd name="connsiteY5" fmla="*/ 349847 h 625278"/>
              <a:gd name="connsiteX6" fmla="*/ 1092122 w 1367553"/>
              <a:gd name="connsiteY6" fmla="*/ 625278 h 625278"/>
              <a:gd name="connsiteX7" fmla="*/ 1092122 w 1367553"/>
              <a:gd name="connsiteY7" fmla="*/ 487563 h 625278"/>
              <a:gd name="connsiteX8" fmla="*/ 532199 w 1367553"/>
              <a:gd name="connsiteY8" fmla="*/ 287748 h 625278"/>
              <a:gd name="connsiteX9" fmla="*/ 323931 w 1367553"/>
              <a:gd name="connsiteY9" fmla="*/ 284320 h 625278"/>
              <a:gd name="connsiteX10" fmla="*/ 142219 w 1367553"/>
              <a:gd name="connsiteY10" fmla="*/ 503483 h 625278"/>
              <a:gd name="connsiteX11" fmla="*/ 0 w 1367553"/>
              <a:gd name="connsiteY11" fmla="*/ 223001 h 625278"/>
              <a:gd name="connsiteX0" fmla="*/ 0 w 1367553"/>
              <a:gd name="connsiteY0" fmla="*/ 223001 h 674138"/>
              <a:gd name="connsiteX1" fmla="*/ 273015 w 1367553"/>
              <a:gd name="connsiteY1" fmla="*/ 13591 h 674138"/>
              <a:gd name="connsiteX2" fmla="*/ 556146 w 1367553"/>
              <a:gd name="connsiteY2" fmla="*/ 32577 h 674138"/>
              <a:gd name="connsiteX3" fmla="*/ 1092122 w 1367553"/>
              <a:gd name="connsiteY3" fmla="*/ 212132 h 674138"/>
              <a:gd name="connsiteX4" fmla="*/ 1092122 w 1367553"/>
              <a:gd name="connsiteY4" fmla="*/ 74416 h 674138"/>
              <a:gd name="connsiteX5" fmla="*/ 1367553 w 1367553"/>
              <a:gd name="connsiteY5" fmla="*/ 349847 h 674138"/>
              <a:gd name="connsiteX6" fmla="*/ 1092122 w 1367553"/>
              <a:gd name="connsiteY6" fmla="*/ 625278 h 674138"/>
              <a:gd name="connsiteX7" fmla="*/ 1092122 w 1367553"/>
              <a:gd name="connsiteY7" fmla="*/ 487563 h 674138"/>
              <a:gd name="connsiteX8" fmla="*/ 532199 w 1367553"/>
              <a:gd name="connsiteY8" fmla="*/ 287748 h 674138"/>
              <a:gd name="connsiteX9" fmla="*/ 323931 w 1367553"/>
              <a:gd name="connsiteY9" fmla="*/ 284320 h 674138"/>
              <a:gd name="connsiteX10" fmla="*/ 228276 w 1367553"/>
              <a:gd name="connsiteY10" fmla="*/ 674138 h 674138"/>
              <a:gd name="connsiteX11" fmla="*/ 0 w 1367553"/>
              <a:gd name="connsiteY11" fmla="*/ 223001 h 674138"/>
              <a:gd name="connsiteX0" fmla="*/ 0 w 1340007"/>
              <a:gd name="connsiteY0" fmla="*/ 472135 h 674138"/>
              <a:gd name="connsiteX1" fmla="*/ 245469 w 1340007"/>
              <a:gd name="connsiteY1" fmla="*/ 13591 h 674138"/>
              <a:gd name="connsiteX2" fmla="*/ 528600 w 1340007"/>
              <a:gd name="connsiteY2" fmla="*/ 32577 h 674138"/>
              <a:gd name="connsiteX3" fmla="*/ 1064576 w 1340007"/>
              <a:gd name="connsiteY3" fmla="*/ 212132 h 674138"/>
              <a:gd name="connsiteX4" fmla="*/ 1064576 w 1340007"/>
              <a:gd name="connsiteY4" fmla="*/ 74416 h 674138"/>
              <a:gd name="connsiteX5" fmla="*/ 1340007 w 1340007"/>
              <a:gd name="connsiteY5" fmla="*/ 349847 h 674138"/>
              <a:gd name="connsiteX6" fmla="*/ 1064576 w 1340007"/>
              <a:gd name="connsiteY6" fmla="*/ 625278 h 674138"/>
              <a:gd name="connsiteX7" fmla="*/ 1064576 w 1340007"/>
              <a:gd name="connsiteY7" fmla="*/ 487563 h 674138"/>
              <a:gd name="connsiteX8" fmla="*/ 504653 w 1340007"/>
              <a:gd name="connsiteY8" fmla="*/ 287748 h 674138"/>
              <a:gd name="connsiteX9" fmla="*/ 296385 w 1340007"/>
              <a:gd name="connsiteY9" fmla="*/ 284320 h 674138"/>
              <a:gd name="connsiteX10" fmla="*/ 200730 w 1340007"/>
              <a:gd name="connsiteY10" fmla="*/ 674138 h 674138"/>
              <a:gd name="connsiteX11" fmla="*/ 0 w 1340007"/>
              <a:gd name="connsiteY11" fmla="*/ 472135 h 674138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504653 w 1340007"/>
              <a:gd name="connsiteY8" fmla="*/ 258387 h 644777"/>
              <a:gd name="connsiteX9" fmla="*/ 296385 w 1340007"/>
              <a:gd name="connsiteY9" fmla="*/ 254959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504653 w 1340007"/>
              <a:gd name="connsiteY8" fmla="*/ 258387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42774 h 644777"/>
              <a:gd name="connsiteX1" fmla="*/ 251586 w 1340007"/>
              <a:gd name="connsiteY1" fmla="*/ 89797 h 644777"/>
              <a:gd name="connsiteX2" fmla="*/ 528600 w 1340007"/>
              <a:gd name="connsiteY2" fmla="*/ 3216 h 644777"/>
              <a:gd name="connsiteX3" fmla="*/ 1064576 w 1340007"/>
              <a:gd name="connsiteY3" fmla="*/ 182771 h 644777"/>
              <a:gd name="connsiteX4" fmla="*/ 1064576 w 1340007"/>
              <a:gd name="connsiteY4" fmla="*/ 45055 h 644777"/>
              <a:gd name="connsiteX5" fmla="*/ 1340007 w 1340007"/>
              <a:gd name="connsiteY5" fmla="*/ 320486 h 644777"/>
              <a:gd name="connsiteX6" fmla="*/ 1064576 w 1340007"/>
              <a:gd name="connsiteY6" fmla="*/ 595917 h 644777"/>
              <a:gd name="connsiteX7" fmla="*/ 1064576 w 1340007"/>
              <a:gd name="connsiteY7" fmla="*/ 458202 h 644777"/>
              <a:gd name="connsiteX8" fmla="*/ 496446 w 1340007"/>
              <a:gd name="connsiteY8" fmla="*/ 244682 h 644777"/>
              <a:gd name="connsiteX9" fmla="*/ 371027 w 1340007"/>
              <a:gd name="connsiteY9" fmla="*/ 319493 h 644777"/>
              <a:gd name="connsiteX10" fmla="*/ 200730 w 1340007"/>
              <a:gd name="connsiteY10" fmla="*/ 644777 h 644777"/>
              <a:gd name="connsiteX11" fmla="*/ 0 w 1340007"/>
              <a:gd name="connsiteY11" fmla="*/ 442774 h 644777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496446 w 1340007"/>
              <a:gd name="connsiteY8" fmla="*/ 241466 h 641561"/>
              <a:gd name="connsiteX9" fmla="*/ 371027 w 1340007"/>
              <a:gd name="connsiteY9" fmla="*/ 316277 h 641561"/>
              <a:gd name="connsiteX10" fmla="*/ 200730 w 1340007"/>
              <a:gd name="connsiteY10" fmla="*/ 641561 h 641561"/>
              <a:gd name="connsiteX11" fmla="*/ 0 w 1340007"/>
              <a:gd name="connsiteY11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1064576 w 1340007"/>
              <a:gd name="connsiteY3" fmla="*/ 179555 h 641561"/>
              <a:gd name="connsiteX4" fmla="*/ 1064576 w 1340007"/>
              <a:gd name="connsiteY4" fmla="*/ 41839 h 641561"/>
              <a:gd name="connsiteX5" fmla="*/ 1340007 w 1340007"/>
              <a:gd name="connsiteY5" fmla="*/ 317270 h 641561"/>
              <a:gd name="connsiteX6" fmla="*/ 1064576 w 1340007"/>
              <a:gd name="connsiteY6" fmla="*/ 592701 h 641561"/>
              <a:gd name="connsiteX7" fmla="*/ 1064576 w 1340007"/>
              <a:gd name="connsiteY7" fmla="*/ 454986 h 641561"/>
              <a:gd name="connsiteX8" fmla="*/ 623666 w 1340007"/>
              <a:gd name="connsiteY8" fmla="*/ 425495 h 641561"/>
              <a:gd name="connsiteX9" fmla="*/ 496446 w 1340007"/>
              <a:gd name="connsiteY9" fmla="*/ 241466 h 641561"/>
              <a:gd name="connsiteX10" fmla="*/ 371027 w 1340007"/>
              <a:gd name="connsiteY10" fmla="*/ 316277 h 641561"/>
              <a:gd name="connsiteX11" fmla="*/ 200730 w 1340007"/>
              <a:gd name="connsiteY11" fmla="*/ 641561 h 641561"/>
              <a:gd name="connsiteX12" fmla="*/ 0 w 1340007"/>
              <a:gd name="connsiteY12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  <a:gd name="connsiteX0" fmla="*/ 0 w 1340007"/>
              <a:gd name="connsiteY0" fmla="*/ 439558 h 641561"/>
              <a:gd name="connsiteX1" fmla="*/ 251586 w 1340007"/>
              <a:gd name="connsiteY1" fmla="*/ 86581 h 641561"/>
              <a:gd name="connsiteX2" fmla="*/ 528600 w 1340007"/>
              <a:gd name="connsiteY2" fmla="*/ 0 h 641561"/>
              <a:gd name="connsiteX3" fmla="*/ 718451 w 1340007"/>
              <a:gd name="connsiteY3" fmla="*/ 214818 h 641561"/>
              <a:gd name="connsiteX4" fmla="*/ 1064576 w 1340007"/>
              <a:gd name="connsiteY4" fmla="*/ 179555 h 641561"/>
              <a:gd name="connsiteX5" fmla="*/ 1064576 w 1340007"/>
              <a:gd name="connsiteY5" fmla="*/ 41839 h 641561"/>
              <a:gd name="connsiteX6" fmla="*/ 1340007 w 1340007"/>
              <a:gd name="connsiteY6" fmla="*/ 317270 h 641561"/>
              <a:gd name="connsiteX7" fmla="*/ 1064576 w 1340007"/>
              <a:gd name="connsiteY7" fmla="*/ 592701 h 641561"/>
              <a:gd name="connsiteX8" fmla="*/ 1064576 w 1340007"/>
              <a:gd name="connsiteY8" fmla="*/ 454986 h 641561"/>
              <a:gd name="connsiteX9" fmla="*/ 623666 w 1340007"/>
              <a:gd name="connsiteY9" fmla="*/ 425495 h 641561"/>
              <a:gd name="connsiteX10" fmla="*/ 496446 w 1340007"/>
              <a:gd name="connsiteY10" fmla="*/ 241466 h 641561"/>
              <a:gd name="connsiteX11" fmla="*/ 371027 w 1340007"/>
              <a:gd name="connsiteY11" fmla="*/ 316277 h 641561"/>
              <a:gd name="connsiteX12" fmla="*/ 200730 w 1340007"/>
              <a:gd name="connsiteY12" fmla="*/ 641561 h 641561"/>
              <a:gd name="connsiteX13" fmla="*/ 0 w 1340007"/>
              <a:gd name="connsiteY13" fmla="*/ 439558 h 64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40007" h="641561">
                <a:moveTo>
                  <a:pt x="0" y="439558"/>
                </a:moveTo>
                <a:cubicBezTo>
                  <a:pt x="82398" y="318221"/>
                  <a:pt x="151511" y="209628"/>
                  <a:pt x="251586" y="86581"/>
                </a:cubicBezTo>
                <a:cubicBezTo>
                  <a:pt x="344277" y="54844"/>
                  <a:pt x="362415" y="38716"/>
                  <a:pt x="528600" y="0"/>
                </a:cubicBezTo>
                <a:cubicBezTo>
                  <a:pt x="595032" y="20897"/>
                  <a:pt x="638920" y="134737"/>
                  <a:pt x="718451" y="214818"/>
                </a:cubicBezTo>
                <a:lnTo>
                  <a:pt x="1064576" y="179555"/>
                </a:lnTo>
                <a:lnTo>
                  <a:pt x="1064576" y="41839"/>
                </a:lnTo>
                <a:lnTo>
                  <a:pt x="1340007" y="317270"/>
                </a:lnTo>
                <a:lnTo>
                  <a:pt x="1064576" y="592701"/>
                </a:lnTo>
                <a:lnTo>
                  <a:pt x="1064576" y="454986"/>
                </a:lnTo>
                <a:cubicBezTo>
                  <a:pt x="999664" y="404814"/>
                  <a:pt x="718354" y="461082"/>
                  <a:pt x="623666" y="425495"/>
                </a:cubicBezTo>
                <a:cubicBezTo>
                  <a:pt x="551521" y="296967"/>
                  <a:pt x="553823" y="306589"/>
                  <a:pt x="496446" y="241466"/>
                </a:cubicBezTo>
                <a:cubicBezTo>
                  <a:pt x="381789" y="273537"/>
                  <a:pt x="425190" y="265295"/>
                  <a:pt x="371027" y="316277"/>
                </a:cubicBezTo>
                <a:cubicBezTo>
                  <a:pt x="246184" y="494916"/>
                  <a:pt x="242609" y="587594"/>
                  <a:pt x="200730" y="641561"/>
                </a:cubicBezTo>
                <a:lnTo>
                  <a:pt x="0" y="439558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84E781B-ED5A-CB7C-0547-95B4D5179CD2}"/>
              </a:ext>
            </a:extLst>
          </p:cNvPr>
          <p:cNvSpPr/>
          <p:nvPr/>
        </p:nvSpPr>
        <p:spPr>
          <a:xfrm>
            <a:off x="6764367" y="2948126"/>
            <a:ext cx="1072875" cy="541473"/>
          </a:xfrm>
          <a:prstGeom prst="rightArrow">
            <a:avLst>
              <a:gd name="adj1" fmla="val 44958"/>
              <a:gd name="adj2" fmla="val 66967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FB150314-3C15-F2F9-A5DD-8D7C9A4D1CD5}"/>
              </a:ext>
            </a:extLst>
          </p:cNvPr>
          <p:cNvSpPr/>
          <p:nvPr/>
        </p:nvSpPr>
        <p:spPr>
          <a:xfrm>
            <a:off x="4640680" y="2839899"/>
            <a:ext cx="633331" cy="550862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76702C7D-C6E1-CB8A-942B-D700CBA5D8FD}"/>
              </a:ext>
            </a:extLst>
          </p:cNvPr>
          <p:cNvSpPr/>
          <p:nvPr/>
        </p:nvSpPr>
        <p:spPr>
          <a:xfrm flipH="1">
            <a:off x="6887130" y="3413361"/>
            <a:ext cx="629832" cy="55086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0CA874D-755D-95EE-91B6-A55F45152B76}"/>
              </a:ext>
            </a:extLst>
          </p:cNvPr>
          <p:cNvSpPr/>
          <p:nvPr/>
        </p:nvSpPr>
        <p:spPr>
          <a:xfrm>
            <a:off x="5390764" y="2677390"/>
            <a:ext cx="1440000" cy="1440000"/>
          </a:xfrm>
          <a:prstGeom prst="ellipse">
            <a:avLst/>
          </a:prstGeom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Graphic 6" descr="Gears with solid fill">
            <a:extLst>
              <a:ext uri="{FF2B5EF4-FFF2-40B4-BE49-F238E27FC236}">
                <a16:creationId xmlns:a16="http://schemas.microsoft.com/office/drawing/2014/main" id="{A8262AD3-DB00-AF17-B8B9-A7CA8CE28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4000" y="2766899"/>
            <a:ext cx="1224000" cy="1224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72C072-922C-896F-DE48-5026533C00D5}"/>
              </a:ext>
            </a:extLst>
          </p:cNvPr>
          <p:cNvSpPr txBox="1"/>
          <p:nvPr/>
        </p:nvSpPr>
        <p:spPr>
          <a:xfrm>
            <a:off x="5481697" y="4154770"/>
            <a:ext cx="1228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digital twin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6DF134-0DD1-0441-4E87-346105A9B461}"/>
              </a:ext>
            </a:extLst>
          </p:cNvPr>
          <p:cNvSpPr txBox="1"/>
          <p:nvPr/>
        </p:nvSpPr>
        <p:spPr>
          <a:xfrm>
            <a:off x="2693192" y="4193622"/>
            <a:ext cx="763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j-lt"/>
              </a:rPr>
              <a:t>reality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1B4578-A7A2-E500-C37C-CA38C2BD46DA}"/>
              </a:ext>
            </a:extLst>
          </p:cNvPr>
          <p:cNvSpPr txBox="1"/>
          <p:nvPr/>
        </p:nvSpPr>
        <p:spPr>
          <a:xfrm>
            <a:off x="8315229" y="4100710"/>
            <a:ext cx="1443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policy makers</a:t>
            </a:r>
          </a:p>
        </p:txBody>
      </p:sp>
      <p:pic>
        <p:nvPicPr>
          <p:cNvPr id="12" name="Graphic 11" descr="User with solid fill">
            <a:extLst>
              <a:ext uri="{FF2B5EF4-FFF2-40B4-BE49-F238E27FC236}">
                <a16:creationId xmlns:a16="http://schemas.microsoft.com/office/drawing/2014/main" id="{74873141-19D9-160B-16DE-D55690299A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69436" y="2766899"/>
            <a:ext cx="1072875" cy="1072875"/>
          </a:xfrm>
          <a:prstGeom prst="rect">
            <a:avLst/>
          </a:prstGeom>
        </p:spPr>
      </p:pic>
      <p:pic>
        <p:nvPicPr>
          <p:cNvPr id="15" name="Graphic 14" descr="House with solid fill">
            <a:extLst>
              <a:ext uri="{FF2B5EF4-FFF2-40B4-BE49-F238E27FC236}">
                <a16:creationId xmlns:a16="http://schemas.microsoft.com/office/drawing/2014/main" id="{5321E98C-30F7-4344-98DA-FB04231CED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959892" y="3369124"/>
            <a:ext cx="763158" cy="763158"/>
          </a:xfrm>
          <a:prstGeom prst="rect">
            <a:avLst/>
          </a:prstGeom>
        </p:spPr>
      </p:pic>
      <p:pic>
        <p:nvPicPr>
          <p:cNvPr id="17" name="Graphic 16" descr="Wind Turbines with solid fill">
            <a:extLst>
              <a:ext uri="{FF2B5EF4-FFF2-40B4-BE49-F238E27FC236}">
                <a16:creationId xmlns:a16="http://schemas.microsoft.com/office/drawing/2014/main" id="{A9510F95-DC5A-4898-C3CB-4CEAE0CE01F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314815" y="2368848"/>
            <a:ext cx="763158" cy="763158"/>
          </a:xfrm>
          <a:prstGeom prst="rect">
            <a:avLst/>
          </a:prstGeom>
        </p:spPr>
      </p:pic>
      <p:pic>
        <p:nvPicPr>
          <p:cNvPr id="19" name="Graphic 18" descr="Power Plant with solid fill">
            <a:extLst>
              <a:ext uri="{FF2B5EF4-FFF2-40B4-BE49-F238E27FC236}">
                <a16:creationId xmlns:a16="http://schemas.microsoft.com/office/drawing/2014/main" id="{1A6F14DE-7595-A25B-FD0C-9CFD6942CAD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000440" y="2327573"/>
            <a:ext cx="763158" cy="763158"/>
          </a:xfrm>
          <a:prstGeom prst="rect">
            <a:avLst/>
          </a:prstGeom>
        </p:spPr>
      </p:pic>
      <p:pic>
        <p:nvPicPr>
          <p:cNvPr id="21" name="Graphic 20" descr="Electric Tower with solid fill">
            <a:extLst>
              <a:ext uri="{FF2B5EF4-FFF2-40B4-BE49-F238E27FC236}">
                <a16:creationId xmlns:a16="http://schemas.microsoft.com/office/drawing/2014/main" id="{9C368EB8-B92F-80EF-05CF-8FA862D5F04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642936" y="2925634"/>
            <a:ext cx="763158" cy="763158"/>
          </a:xfrm>
          <a:prstGeom prst="rect">
            <a:avLst/>
          </a:prstGeom>
        </p:spPr>
      </p:pic>
      <p:pic>
        <p:nvPicPr>
          <p:cNvPr id="25" name="Graphic 24" descr="Universal access with solid fill">
            <a:extLst>
              <a:ext uri="{FF2B5EF4-FFF2-40B4-BE49-F238E27FC236}">
                <a16:creationId xmlns:a16="http://schemas.microsoft.com/office/drawing/2014/main" id="{DC305F16-6565-C45D-42A5-422A754512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330334" y="3303337"/>
            <a:ext cx="893590" cy="8935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934F89-39C7-F549-2CA3-E328FCD7B1E3}"/>
              </a:ext>
            </a:extLst>
          </p:cNvPr>
          <p:cNvSpPr txBox="1"/>
          <p:nvPr/>
        </p:nvSpPr>
        <p:spPr>
          <a:xfrm>
            <a:off x="6265640" y="1150063"/>
            <a:ext cx="15346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latin typeface="+mj-lt"/>
              </a:rPr>
              <a:t>Understand</a:t>
            </a:r>
          </a:p>
          <a:p>
            <a:r>
              <a:rPr lang="en-GB" sz="2000" b="1" i="1" dirty="0">
                <a:latin typeface="+mj-lt"/>
              </a:rPr>
              <a:t>Design</a:t>
            </a:r>
          </a:p>
          <a:p>
            <a:r>
              <a:rPr lang="en-GB" sz="2000" b="1" i="1" dirty="0">
                <a:latin typeface="+mj-lt"/>
              </a:rPr>
              <a:t>Manage</a:t>
            </a:r>
          </a:p>
          <a:p>
            <a:r>
              <a:rPr lang="en-GB" sz="2000" b="1" i="1" dirty="0">
                <a:latin typeface="+mj-lt"/>
              </a:rPr>
              <a:t>Predict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C818BF-E437-9D06-4B64-18122693A567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501" y="3174718"/>
            <a:ext cx="507945" cy="507945"/>
          </a:xfrm>
          <a:prstGeom prst="rect">
            <a:avLst/>
          </a:prstGeom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486EE08D-8617-6294-22A2-B266691E3BC7}"/>
              </a:ext>
            </a:extLst>
          </p:cNvPr>
          <p:cNvSpPr/>
          <p:nvPr/>
        </p:nvSpPr>
        <p:spPr>
          <a:xfrm rot="2340031">
            <a:off x="3741772" y="1993820"/>
            <a:ext cx="1939607" cy="985020"/>
          </a:xfrm>
          <a:custGeom>
            <a:avLst/>
            <a:gdLst>
              <a:gd name="connsiteX0" fmla="*/ 0 w 2287875"/>
              <a:gd name="connsiteY0" fmla="*/ 137716 h 550862"/>
              <a:gd name="connsiteX1" fmla="*/ 2012444 w 2287875"/>
              <a:gd name="connsiteY1" fmla="*/ 137716 h 550862"/>
              <a:gd name="connsiteX2" fmla="*/ 2012444 w 2287875"/>
              <a:gd name="connsiteY2" fmla="*/ 0 h 550862"/>
              <a:gd name="connsiteX3" fmla="*/ 2287875 w 2287875"/>
              <a:gd name="connsiteY3" fmla="*/ 275431 h 550862"/>
              <a:gd name="connsiteX4" fmla="*/ 2012444 w 2287875"/>
              <a:gd name="connsiteY4" fmla="*/ 550862 h 550862"/>
              <a:gd name="connsiteX5" fmla="*/ 2012444 w 2287875"/>
              <a:gd name="connsiteY5" fmla="*/ 413147 h 550862"/>
              <a:gd name="connsiteX6" fmla="*/ 0 w 2287875"/>
              <a:gd name="connsiteY6" fmla="*/ 413147 h 550862"/>
              <a:gd name="connsiteX7" fmla="*/ 0 w 2287875"/>
              <a:gd name="connsiteY7" fmla="*/ 137716 h 550862"/>
              <a:gd name="connsiteX0" fmla="*/ 0 w 2287875"/>
              <a:gd name="connsiteY0" fmla="*/ 137716 h 985020"/>
              <a:gd name="connsiteX1" fmla="*/ 2012444 w 2287875"/>
              <a:gd name="connsiteY1" fmla="*/ 137716 h 985020"/>
              <a:gd name="connsiteX2" fmla="*/ 2012444 w 2287875"/>
              <a:gd name="connsiteY2" fmla="*/ 0 h 985020"/>
              <a:gd name="connsiteX3" fmla="*/ 2287875 w 2287875"/>
              <a:gd name="connsiteY3" fmla="*/ 275431 h 985020"/>
              <a:gd name="connsiteX4" fmla="*/ 2012444 w 2287875"/>
              <a:gd name="connsiteY4" fmla="*/ 550862 h 985020"/>
              <a:gd name="connsiteX5" fmla="*/ 2012444 w 2287875"/>
              <a:gd name="connsiteY5" fmla="*/ 413147 h 985020"/>
              <a:gd name="connsiteX6" fmla="*/ 492518 w 2287875"/>
              <a:gd name="connsiteY6" fmla="*/ 985020 h 985020"/>
              <a:gd name="connsiteX7" fmla="*/ 0 w 2287875"/>
              <a:gd name="connsiteY7" fmla="*/ 137716 h 985020"/>
              <a:gd name="connsiteX0" fmla="*/ 0 w 1939607"/>
              <a:gd name="connsiteY0" fmla="*/ 767569 h 985020"/>
              <a:gd name="connsiteX1" fmla="*/ 1664176 w 1939607"/>
              <a:gd name="connsiteY1" fmla="*/ 137716 h 985020"/>
              <a:gd name="connsiteX2" fmla="*/ 1664176 w 1939607"/>
              <a:gd name="connsiteY2" fmla="*/ 0 h 985020"/>
              <a:gd name="connsiteX3" fmla="*/ 1939607 w 1939607"/>
              <a:gd name="connsiteY3" fmla="*/ 275431 h 985020"/>
              <a:gd name="connsiteX4" fmla="*/ 1664176 w 1939607"/>
              <a:gd name="connsiteY4" fmla="*/ 550862 h 985020"/>
              <a:gd name="connsiteX5" fmla="*/ 1664176 w 1939607"/>
              <a:gd name="connsiteY5" fmla="*/ 413147 h 985020"/>
              <a:gd name="connsiteX6" fmla="*/ 144250 w 1939607"/>
              <a:gd name="connsiteY6" fmla="*/ 985020 h 985020"/>
              <a:gd name="connsiteX7" fmla="*/ 0 w 1939607"/>
              <a:gd name="connsiteY7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144250 w 1939607"/>
              <a:gd name="connsiteY7" fmla="*/ 985020 h 985020"/>
              <a:gd name="connsiteX8" fmla="*/ 0 w 1939607"/>
              <a:gd name="connsiteY8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951011 w 1939607"/>
              <a:gd name="connsiteY1" fmla="*/ 329833 h 985020"/>
              <a:gd name="connsiteX2" fmla="*/ 1664176 w 1939607"/>
              <a:gd name="connsiteY2" fmla="*/ 137716 h 985020"/>
              <a:gd name="connsiteX3" fmla="*/ 1664176 w 1939607"/>
              <a:gd name="connsiteY3" fmla="*/ 0 h 985020"/>
              <a:gd name="connsiteX4" fmla="*/ 1939607 w 1939607"/>
              <a:gd name="connsiteY4" fmla="*/ 275431 h 985020"/>
              <a:gd name="connsiteX5" fmla="*/ 1664176 w 1939607"/>
              <a:gd name="connsiteY5" fmla="*/ 550862 h 985020"/>
              <a:gd name="connsiteX6" fmla="*/ 1664176 w 1939607"/>
              <a:gd name="connsiteY6" fmla="*/ 413147 h 985020"/>
              <a:gd name="connsiteX7" fmla="*/ 998855 w 1939607"/>
              <a:gd name="connsiteY7" fmla="*/ 570537 h 985020"/>
              <a:gd name="connsiteX8" fmla="*/ 144250 w 1939607"/>
              <a:gd name="connsiteY8" fmla="*/ 985020 h 985020"/>
              <a:gd name="connsiteX9" fmla="*/ 0 w 1939607"/>
              <a:gd name="connsiteY9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951011 w 1939607"/>
              <a:gd name="connsiteY2" fmla="*/ 329833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144250 w 1939607"/>
              <a:gd name="connsiteY9" fmla="*/ 985020 h 985020"/>
              <a:gd name="connsiteX10" fmla="*/ 0 w 1939607"/>
              <a:gd name="connsiteY10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951011 w 1939607"/>
              <a:gd name="connsiteY2" fmla="*/ 329833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8855 w 1939607"/>
              <a:gd name="connsiteY8" fmla="*/ 570537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  <a:gd name="connsiteX0" fmla="*/ 0 w 1939607"/>
              <a:gd name="connsiteY0" fmla="*/ 767569 h 985020"/>
              <a:gd name="connsiteX1" fmla="*/ 522465 w 1939607"/>
              <a:gd name="connsiteY1" fmla="*/ 309176 h 985020"/>
              <a:gd name="connsiteX2" fmla="*/ 874829 w 1939607"/>
              <a:gd name="connsiteY2" fmla="*/ 126785 h 985020"/>
              <a:gd name="connsiteX3" fmla="*/ 1664176 w 1939607"/>
              <a:gd name="connsiteY3" fmla="*/ 137716 h 985020"/>
              <a:gd name="connsiteX4" fmla="*/ 1664176 w 1939607"/>
              <a:gd name="connsiteY4" fmla="*/ 0 h 985020"/>
              <a:gd name="connsiteX5" fmla="*/ 1939607 w 1939607"/>
              <a:gd name="connsiteY5" fmla="*/ 275431 h 985020"/>
              <a:gd name="connsiteX6" fmla="*/ 1664176 w 1939607"/>
              <a:gd name="connsiteY6" fmla="*/ 550862 h 985020"/>
              <a:gd name="connsiteX7" fmla="*/ 1664176 w 1939607"/>
              <a:gd name="connsiteY7" fmla="*/ 413147 h 985020"/>
              <a:gd name="connsiteX8" fmla="*/ 994171 w 1939607"/>
              <a:gd name="connsiteY8" fmla="*/ 383129 h 985020"/>
              <a:gd name="connsiteX9" fmla="*/ 565240 w 1939607"/>
              <a:gd name="connsiteY9" fmla="*/ 598107 h 985020"/>
              <a:gd name="connsiteX10" fmla="*/ 144250 w 1939607"/>
              <a:gd name="connsiteY10" fmla="*/ 985020 h 985020"/>
              <a:gd name="connsiteX11" fmla="*/ 0 w 1939607"/>
              <a:gd name="connsiteY11" fmla="*/ 767569 h 985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39607" h="985020">
                <a:moveTo>
                  <a:pt x="0" y="767569"/>
                </a:moveTo>
                <a:cubicBezTo>
                  <a:pt x="68612" y="692085"/>
                  <a:pt x="363963" y="382132"/>
                  <a:pt x="522465" y="309176"/>
                </a:cubicBezTo>
                <a:cubicBezTo>
                  <a:pt x="629674" y="240988"/>
                  <a:pt x="676201" y="228302"/>
                  <a:pt x="874829" y="126785"/>
                </a:cubicBezTo>
                <a:cubicBezTo>
                  <a:pt x="1285372" y="106643"/>
                  <a:pt x="1192174" y="78936"/>
                  <a:pt x="1664176" y="137716"/>
                </a:cubicBezTo>
                <a:lnTo>
                  <a:pt x="1664176" y="0"/>
                </a:lnTo>
                <a:lnTo>
                  <a:pt x="1939607" y="275431"/>
                </a:lnTo>
                <a:lnTo>
                  <a:pt x="1664176" y="550862"/>
                </a:lnTo>
                <a:lnTo>
                  <a:pt x="1664176" y="413147"/>
                </a:lnTo>
                <a:cubicBezTo>
                  <a:pt x="1411750" y="364191"/>
                  <a:pt x="1495162" y="380326"/>
                  <a:pt x="994171" y="383129"/>
                </a:cubicBezTo>
                <a:cubicBezTo>
                  <a:pt x="880240" y="436169"/>
                  <a:pt x="679171" y="545067"/>
                  <a:pt x="565240" y="598107"/>
                </a:cubicBezTo>
                <a:lnTo>
                  <a:pt x="144250" y="985020"/>
                </a:lnTo>
                <a:lnTo>
                  <a:pt x="0" y="767569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819FD771-C29A-5048-EF04-16ABDE418888}"/>
              </a:ext>
            </a:extLst>
          </p:cNvPr>
          <p:cNvSpPr/>
          <p:nvPr/>
        </p:nvSpPr>
        <p:spPr>
          <a:xfrm>
            <a:off x="3946351" y="2839899"/>
            <a:ext cx="633331" cy="550862"/>
          </a:xfrm>
          <a:prstGeom prst="rightArrow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Graphic 28" descr="Help with solid fill">
            <a:extLst>
              <a:ext uri="{FF2B5EF4-FFF2-40B4-BE49-F238E27FC236}">
                <a16:creationId xmlns:a16="http://schemas.microsoft.com/office/drawing/2014/main" id="{2FE5A696-7C4D-666A-66CE-485B97127C4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2039311" y="1339683"/>
            <a:ext cx="914400" cy="914400"/>
          </a:xfrm>
          <a:prstGeom prst="rect">
            <a:avLst/>
          </a:prstGeom>
        </p:spPr>
      </p:pic>
      <p:pic>
        <p:nvPicPr>
          <p:cNvPr id="30" name="Graphic 29" descr="Help with solid fill">
            <a:extLst>
              <a:ext uri="{FF2B5EF4-FFF2-40B4-BE49-F238E27FC236}">
                <a16:creationId xmlns:a16="http://schemas.microsoft.com/office/drawing/2014/main" id="{5B14073C-9200-5EA4-2430-028EB88F7CF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1162674" y="2717518"/>
            <a:ext cx="914400" cy="914400"/>
          </a:xfrm>
          <a:prstGeom prst="rect">
            <a:avLst/>
          </a:prstGeom>
        </p:spPr>
      </p:pic>
      <p:pic>
        <p:nvPicPr>
          <p:cNvPr id="32" name="Graphic 31" descr="User with solid fill">
            <a:extLst>
              <a:ext uri="{FF2B5EF4-FFF2-40B4-BE49-F238E27FC236}">
                <a16:creationId xmlns:a16="http://schemas.microsoft.com/office/drawing/2014/main" id="{45D1BFD6-414A-C561-8F1F-ABFA08672AD7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172210" y="2350620"/>
            <a:ext cx="720000" cy="720000"/>
          </a:xfrm>
          <a:prstGeom prst="rect">
            <a:avLst/>
          </a:prstGeom>
        </p:spPr>
      </p:pic>
      <p:pic>
        <p:nvPicPr>
          <p:cNvPr id="33" name="Graphic 32" descr="User with solid fill">
            <a:extLst>
              <a:ext uri="{FF2B5EF4-FFF2-40B4-BE49-F238E27FC236}">
                <a16:creationId xmlns:a16="http://schemas.microsoft.com/office/drawing/2014/main" id="{3025DDFC-00F8-ED40-25EE-C03243E0BE60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598678" y="3050714"/>
            <a:ext cx="720000" cy="720000"/>
          </a:xfrm>
          <a:prstGeom prst="rect">
            <a:avLst/>
          </a:prstGeom>
        </p:spPr>
      </p:pic>
      <p:pic>
        <p:nvPicPr>
          <p:cNvPr id="34" name="Graphic 33" descr="User with solid fill">
            <a:extLst>
              <a:ext uri="{FF2B5EF4-FFF2-40B4-BE49-F238E27FC236}">
                <a16:creationId xmlns:a16="http://schemas.microsoft.com/office/drawing/2014/main" id="{782B3A89-20E5-0E9F-A90B-7F334A106C9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8469436" y="2030427"/>
            <a:ext cx="720000" cy="720000"/>
          </a:xfrm>
          <a:prstGeom prst="rect">
            <a:avLst/>
          </a:prstGeom>
        </p:spPr>
      </p:pic>
      <p:sp>
        <p:nvSpPr>
          <p:cNvPr id="27" name="Arrow: Right 26">
            <a:extLst>
              <a:ext uri="{FF2B5EF4-FFF2-40B4-BE49-F238E27FC236}">
                <a16:creationId xmlns:a16="http://schemas.microsoft.com/office/drawing/2014/main" id="{A6B01F38-79F7-284C-856B-B733C6BEA07F}"/>
              </a:ext>
            </a:extLst>
          </p:cNvPr>
          <p:cNvSpPr/>
          <p:nvPr/>
        </p:nvSpPr>
        <p:spPr>
          <a:xfrm rot="2849354">
            <a:off x="5324060" y="2331405"/>
            <a:ext cx="621212" cy="267330"/>
          </a:xfrm>
          <a:prstGeom prst="rightArrow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Graphic 35" descr="Leaf with solid fill">
            <a:extLst>
              <a:ext uri="{FF2B5EF4-FFF2-40B4-BE49-F238E27FC236}">
                <a16:creationId xmlns:a16="http://schemas.microsoft.com/office/drawing/2014/main" id="{06D730AD-A5C1-6DBE-3C0A-2CC5FCC0851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2934014" y="1301619"/>
            <a:ext cx="914400" cy="914400"/>
          </a:xfrm>
          <a:prstGeom prst="rect">
            <a:avLst/>
          </a:prstGeom>
        </p:spPr>
      </p:pic>
      <p:pic>
        <p:nvPicPr>
          <p:cNvPr id="38" name="Graphic 37" descr="Leaf with solid fill">
            <a:extLst>
              <a:ext uri="{FF2B5EF4-FFF2-40B4-BE49-F238E27FC236}">
                <a16:creationId xmlns:a16="http://schemas.microsoft.com/office/drawing/2014/main" id="{EA21F890-10E7-E672-AD1B-FDAA3718450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039113" y="1465866"/>
            <a:ext cx="914400" cy="914400"/>
          </a:xfrm>
          <a:prstGeom prst="rect">
            <a:avLst/>
          </a:prstGeom>
        </p:spPr>
      </p:pic>
      <p:pic>
        <p:nvPicPr>
          <p:cNvPr id="42" name="Graphic 41" descr="Leaf with solid fill">
            <a:extLst>
              <a:ext uri="{FF2B5EF4-FFF2-40B4-BE49-F238E27FC236}">
                <a16:creationId xmlns:a16="http://schemas.microsoft.com/office/drawing/2014/main" id="{7C819341-8B90-D24C-AD1F-CD7142EA3C4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069152" y="3729030"/>
            <a:ext cx="914400" cy="914400"/>
          </a:xfrm>
          <a:prstGeom prst="rect">
            <a:avLst/>
          </a:prstGeom>
        </p:spPr>
      </p:pic>
      <p:pic>
        <p:nvPicPr>
          <p:cNvPr id="46" name="Graphic 45" descr="Dance with solid fill">
            <a:extLst>
              <a:ext uri="{FF2B5EF4-FFF2-40B4-BE49-F238E27FC236}">
                <a16:creationId xmlns:a16="http://schemas.microsoft.com/office/drawing/2014/main" id="{7EAA86F4-A933-65CE-4D10-5EBEB0BC9531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305361" y="239042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9996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New Visualisation Features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7D38A9-4F7A-3F39-EEB7-1F157405934F}"/>
              </a:ext>
            </a:extLst>
          </p:cNvPr>
          <p:cNvSpPr txBox="1"/>
          <p:nvPr/>
        </p:nvSpPr>
        <p:spPr>
          <a:xfrm>
            <a:off x="1362502" y="1210997"/>
            <a:ext cx="6313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The ability to easily compare policy options and outcomes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C1D78F-37AF-BAAF-11DC-C436F117EE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4414" y="2144697"/>
            <a:ext cx="4175153" cy="4506261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965BFFDF-3347-DCC2-58D1-1D4983D48EEF}"/>
              </a:ext>
            </a:extLst>
          </p:cNvPr>
          <p:cNvSpPr/>
          <p:nvPr/>
        </p:nvSpPr>
        <p:spPr>
          <a:xfrm>
            <a:off x="312820" y="938463"/>
            <a:ext cx="914400" cy="914400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1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F2530EF-B834-D9E9-CD89-B975C35725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0005" y="4795265"/>
            <a:ext cx="3771525" cy="185569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1E4A015-56A9-16A5-F937-32B5799C39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724" y="2144697"/>
            <a:ext cx="3387220" cy="256761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85583FD-AC2E-FFCF-262C-65E453D91C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1358" y="2115267"/>
            <a:ext cx="3387220" cy="267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724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New Visualisation Features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7D38A9-4F7A-3F39-EEB7-1F157405934F}"/>
              </a:ext>
            </a:extLst>
          </p:cNvPr>
          <p:cNvSpPr txBox="1"/>
          <p:nvPr/>
        </p:nvSpPr>
        <p:spPr>
          <a:xfrm>
            <a:off x="1362502" y="1210997"/>
            <a:ext cx="853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Exploring how outcome confidence can be used to answer different questions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65BFFDF-3347-DCC2-58D1-1D4983D48EEF}"/>
              </a:ext>
            </a:extLst>
          </p:cNvPr>
          <p:cNvSpPr/>
          <p:nvPr/>
        </p:nvSpPr>
        <p:spPr>
          <a:xfrm>
            <a:off x="312820" y="938463"/>
            <a:ext cx="914400" cy="914400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AE3759-13F5-FF17-463F-F286F5EF98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1447" y="2093494"/>
            <a:ext cx="6759367" cy="44893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B2051A-557E-FF48-8885-65FEE45D9A6A}"/>
              </a:ext>
            </a:extLst>
          </p:cNvPr>
          <p:cNvSpPr txBox="1"/>
          <p:nvPr/>
        </p:nvSpPr>
        <p:spPr>
          <a:xfrm>
            <a:off x="672692" y="2674839"/>
            <a:ext cx="33578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 3" panose="05040102010807070707" pitchFamily="18" charset="2"/>
              <a:buChar char="}"/>
            </a:pPr>
            <a:r>
              <a:rPr lang="en-GB" sz="2000" dirty="0">
                <a:latin typeface="+mj-lt"/>
              </a:rPr>
              <a:t>Where do we have high confidence that the policy will make a big difference?</a:t>
            </a:r>
          </a:p>
          <a:p>
            <a:pPr marL="342900" indent="-342900">
              <a:buFont typeface="Wingdings 3" panose="05040102010807070707" pitchFamily="18" charset="2"/>
              <a:buChar char="}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 3" panose="05040102010807070707" pitchFamily="18" charset="2"/>
              <a:buChar char="}"/>
            </a:pPr>
            <a:r>
              <a:rPr lang="en-GB" sz="2000" dirty="0">
                <a:latin typeface="+mj-lt"/>
              </a:rPr>
              <a:t>Where do we have high confidence it won’t make a difference?</a:t>
            </a:r>
          </a:p>
          <a:p>
            <a:pPr marL="342900" indent="-342900">
              <a:buFont typeface="Wingdings 3" panose="05040102010807070707" pitchFamily="18" charset="2"/>
              <a:buChar char="}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 3" panose="05040102010807070707" pitchFamily="18" charset="2"/>
              <a:buChar char="}"/>
            </a:pPr>
            <a:r>
              <a:rPr lang="en-GB" sz="2000" dirty="0">
                <a:latin typeface="+mj-lt"/>
              </a:rPr>
              <a:t>Which regions are we not sure about the outcome?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CA07EC-EF4D-7D3D-6D24-80D0C35571F9}"/>
              </a:ext>
            </a:extLst>
          </p:cNvPr>
          <p:cNvSpPr txBox="1"/>
          <p:nvPr/>
        </p:nvSpPr>
        <p:spPr>
          <a:xfrm>
            <a:off x="9536183" y="3059668"/>
            <a:ext cx="506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ym typeface="Wingdings" panose="05000000000000000000" pitchFamily="2" charset="2"/>
              </a:rPr>
              <a:t>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673913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New Visualisation Features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7D38A9-4F7A-3F39-EEB7-1F157405934F}"/>
              </a:ext>
            </a:extLst>
          </p:cNvPr>
          <p:cNvSpPr txBox="1"/>
          <p:nvPr/>
        </p:nvSpPr>
        <p:spPr>
          <a:xfrm>
            <a:off x="1362502" y="1210997"/>
            <a:ext cx="853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Explaining the logic behind the outcomes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65BFFDF-3347-DCC2-58D1-1D4983D48EEF}"/>
              </a:ext>
            </a:extLst>
          </p:cNvPr>
          <p:cNvSpPr/>
          <p:nvPr/>
        </p:nvSpPr>
        <p:spPr>
          <a:xfrm>
            <a:off x="312820" y="938463"/>
            <a:ext cx="914400" cy="914400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3</a:t>
            </a:r>
          </a:p>
        </p:txBody>
      </p:sp>
      <p:cxnSp>
        <p:nvCxnSpPr>
          <p:cNvPr id="2" name="Connector: Elbow 1">
            <a:extLst>
              <a:ext uri="{FF2B5EF4-FFF2-40B4-BE49-F238E27FC236}">
                <a16:creationId xmlns:a16="http://schemas.microsoft.com/office/drawing/2014/main" id="{6F4C6B5B-A4D5-7DAB-9AA3-E71F59A23949}"/>
              </a:ext>
            </a:extLst>
          </p:cNvPr>
          <p:cNvCxnSpPr>
            <a:cxnSpLocks/>
            <a:stCxn id="16" idx="6"/>
          </p:cNvCxnSpPr>
          <p:nvPr/>
        </p:nvCxnSpPr>
        <p:spPr>
          <a:xfrm rot="10800000">
            <a:off x="6709537" y="2974774"/>
            <a:ext cx="2377150" cy="36602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C4D4212F-884E-D875-632F-1890A51CC3E5}"/>
              </a:ext>
            </a:extLst>
          </p:cNvPr>
          <p:cNvCxnSpPr>
            <a:stCxn id="17" idx="6"/>
            <a:endCxn id="20" idx="2"/>
          </p:cNvCxnSpPr>
          <p:nvPr/>
        </p:nvCxnSpPr>
        <p:spPr>
          <a:xfrm flipH="1">
            <a:off x="6709537" y="4419639"/>
            <a:ext cx="2377150" cy="315253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or: Elbow 52">
            <a:extLst>
              <a:ext uri="{FF2B5EF4-FFF2-40B4-BE49-F238E27FC236}">
                <a16:creationId xmlns:a16="http://schemas.microsoft.com/office/drawing/2014/main" id="{73C69E6D-5DDA-30DE-6E41-88FC55A66A3C}"/>
              </a:ext>
            </a:extLst>
          </p:cNvPr>
          <p:cNvCxnSpPr>
            <a:cxnSpLocks/>
          </p:cNvCxnSpPr>
          <p:nvPr/>
        </p:nvCxnSpPr>
        <p:spPr>
          <a:xfrm flipH="1">
            <a:off x="4709565" y="3872344"/>
            <a:ext cx="1216588" cy="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0D8E4EC4-1C83-7BCC-C093-C93583D5B1EF}"/>
              </a:ext>
            </a:extLst>
          </p:cNvPr>
          <p:cNvCxnSpPr>
            <a:cxnSpLocks/>
            <a:stCxn id="15" idx="2"/>
            <a:endCxn id="21" idx="2"/>
          </p:cNvCxnSpPr>
          <p:nvPr/>
        </p:nvCxnSpPr>
        <p:spPr>
          <a:xfrm rot="10800000" flipV="1">
            <a:off x="4709565" y="2974072"/>
            <a:ext cx="1223584" cy="89827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or: Elbow 10">
            <a:extLst>
              <a:ext uri="{FF2B5EF4-FFF2-40B4-BE49-F238E27FC236}">
                <a16:creationId xmlns:a16="http://schemas.microsoft.com/office/drawing/2014/main" id="{3A97EFE3-1C95-C681-1786-BD005799C34C}"/>
              </a:ext>
            </a:extLst>
          </p:cNvPr>
          <p:cNvCxnSpPr>
            <a:stCxn id="20" idx="6"/>
            <a:endCxn id="21" idx="2"/>
          </p:cNvCxnSpPr>
          <p:nvPr/>
        </p:nvCxnSpPr>
        <p:spPr>
          <a:xfrm flipH="1" flipV="1">
            <a:off x="4709565" y="3872344"/>
            <a:ext cx="1216588" cy="862548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id="{BA400E5E-B10B-5BD5-D0E6-3CF4ACBD92AB}"/>
              </a:ext>
            </a:extLst>
          </p:cNvPr>
          <p:cNvCxnSpPr>
            <a:cxnSpLocks/>
            <a:stCxn id="18" idx="6"/>
            <a:endCxn id="20" idx="2"/>
          </p:cNvCxnSpPr>
          <p:nvPr/>
        </p:nvCxnSpPr>
        <p:spPr>
          <a:xfrm rot="10800000" flipV="1">
            <a:off x="6709537" y="3872344"/>
            <a:ext cx="661973" cy="862548"/>
          </a:xfrm>
          <a:prstGeom prst="bentConnector3">
            <a:avLst>
              <a:gd name="adj1" fmla="val 6775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BB25B0BF-11A9-30C4-0A42-167C925BFC93}"/>
              </a:ext>
            </a:extLst>
          </p:cNvPr>
          <p:cNvCxnSpPr>
            <a:cxnSpLocks/>
          </p:cNvCxnSpPr>
          <p:nvPr/>
        </p:nvCxnSpPr>
        <p:spPr>
          <a:xfrm rot="10800000" flipV="1">
            <a:off x="6709539" y="3340098"/>
            <a:ext cx="1183657" cy="532246"/>
          </a:xfrm>
          <a:prstGeom prst="bentConnector3">
            <a:avLst>
              <a:gd name="adj1" fmla="val 5940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1FCE536C-B061-BCFC-3612-447BFBB8F7EA}"/>
              </a:ext>
            </a:extLst>
          </p:cNvPr>
          <p:cNvSpPr/>
          <p:nvPr/>
        </p:nvSpPr>
        <p:spPr>
          <a:xfrm>
            <a:off x="5933149" y="2617170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4E87D90-4239-2C86-7F08-5A4A9786B8CB}"/>
              </a:ext>
            </a:extLst>
          </p:cNvPr>
          <p:cNvSpPr/>
          <p:nvPr/>
        </p:nvSpPr>
        <p:spPr>
          <a:xfrm flipH="1">
            <a:off x="9086687" y="4062736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63E3645-5451-4C14-CDA7-693B7BB72836}"/>
              </a:ext>
            </a:extLst>
          </p:cNvPr>
          <p:cNvSpPr/>
          <p:nvPr/>
        </p:nvSpPr>
        <p:spPr>
          <a:xfrm flipH="1">
            <a:off x="7371510" y="3515441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255EC0F-A003-CDEF-8F09-B797F85A2E7A}"/>
              </a:ext>
            </a:extLst>
          </p:cNvPr>
          <p:cNvSpPr/>
          <p:nvPr/>
        </p:nvSpPr>
        <p:spPr>
          <a:xfrm flipH="1">
            <a:off x="5926153" y="3515441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44D8832-2E1E-3140-A4D2-D27E93B0FBA1}"/>
              </a:ext>
            </a:extLst>
          </p:cNvPr>
          <p:cNvSpPr/>
          <p:nvPr/>
        </p:nvSpPr>
        <p:spPr>
          <a:xfrm flipH="1">
            <a:off x="5926153" y="4377989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571FA3A-5346-B8EF-F718-BBAD46857F92}"/>
              </a:ext>
            </a:extLst>
          </p:cNvPr>
          <p:cNvSpPr/>
          <p:nvPr/>
        </p:nvSpPr>
        <p:spPr>
          <a:xfrm flipH="1">
            <a:off x="3926181" y="3515441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6C1FE47A-2E3E-8FD1-FC26-B612E2255827}"/>
              </a:ext>
            </a:extLst>
          </p:cNvPr>
          <p:cNvCxnSpPr>
            <a:stCxn id="16" idx="6"/>
            <a:endCxn id="18" idx="2"/>
          </p:cNvCxnSpPr>
          <p:nvPr/>
        </p:nvCxnSpPr>
        <p:spPr>
          <a:xfrm flipH="1">
            <a:off x="8154895" y="3340796"/>
            <a:ext cx="931792" cy="531549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Graphic 22" descr="Leaf with solid fill">
            <a:extLst>
              <a:ext uri="{FF2B5EF4-FFF2-40B4-BE49-F238E27FC236}">
                <a16:creationId xmlns:a16="http://schemas.microsoft.com/office/drawing/2014/main" id="{ECD187A8-5B41-AAEA-BA4E-625DDF68430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4048363" y="3626770"/>
            <a:ext cx="539021" cy="491147"/>
          </a:xfrm>
          <a:prstGeom prst="rect">
            <a:avLst/>
          </a:prstGeom>
        </p:spPr>
      </p:pic>
      <p:pic>
        <p:nvPicPr>
          <p:cNvPr id="24" name="Graphic 23" descr="Wind Turbines with solid fill">
            <a:extLst>
              <a:ext uri="{FF2B5EF4-FFF2-40B4-BE49-F238E27FC236}">
                <a16:creationId xmlns:a16="http://schemas.microsoft.com/office/drawing/2014/main" id="{6AEFBE73-C299-6A26-DC94-2129914B803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6101245" y="2770090"/>
            <a:ext cx="448149" cy="408345"/>
          </a:xfrm>
          <a:prstGeom prst="rect">
            <a:avLst/>
          </a:prstGeom>
        </p:spPr>
      </p:pic>
      <p:pic>
        <p:nvPicPr>
          <p:cNvPr id="25" name="Graphic 24" descr="House with solid fill">
            <a:extLst>
              <a:ext uri="{FF2B5EF4-FFF2-40B4-BE49-F238E27FC236}">
                <a16:creationId xmlns:a16="http://schemas.microsoft.com/office/drawing/2014/main" id="{A8035CAA-5AD5-7EE0-BFBA-10C3C47117B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>
            <a:off x="7531065" y="3661086"/>
            <a:ext cx="463697" cy="42251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7E96680-0C08-FC65-760D-EE81E1EFB360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9159" y="4210494"/>
            <a:ext cx="459062" cy="418289"/>
          </a:xfrm>
          <a:prstGeom prst="rect">
            <a:avLst/>
          </a:prstGeom>
        </p:spPr>
      </p:pic>
      <p:pic>
        <p:nvPicPr>
          <p:cNvPr id="28" name="Graphic 27" descr="Fire with solid fill">
            <a:extLst>
              <a:ext uri="{FF2B5EF4-FFF2-40B4-BE49-F238E27FC236}">
                <a16:creationId xmlns:a16="http://schemas.microsoft.com/office/drawing/2014/main" id="{0CE11580-5A42-12C9-BC4C-4CDB92B4AC71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6048334" y="4503605"/>
            <a:ext cx="507663" cy="462574"/>
          </a:xfrm>
          <a:prstGeom prst="rect">
            <a:avLst/>
          </a:prstGeom>
        </p:spPr>
      </p:pic>
      <p:pic>
        <p:nvPicPr>
          <p:cNvPr id="29" name="Graphic 28" descr="High voltage with solid fill">
            <a:extLst>
              <a:ext uri="{FF2B5EF4-FFF2-40B4-BE49-F238E27FC236}">
                <a16:creationId xmlns:a16="http://schemas.microsoft.com/office/drawing/2014/main" id="{698A6B9D-1BD8-5BFE-DA84-D5EEB2B170A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flipH="1">
            <a:off x="6070739" y="3623642"/>
            <a:ext cx="485258" cy="442158"/>
          </a:xfrm>
          <a:prstGeom prst="rect">
            <a:avLst/>
          </a:prstGeom>
        </p:spPr>
      </p:pic>
      <p:sp>
        <p:nvSpPr>
          <p:cNvPr id="32" name="Oval 31">
            <a:extLst>
              <a:ext uri="{FF2B5EF4-FFF2-40B4-BE49-F238E27FC236}">
                <a16:creationId xmlns:a16="http://schemas.microsoft.com/office/drawing/2014/main" id="{C452C7B3-9456-4400-86DE-D99B18CF5250}"/>
              </a:ext>
            </a:extLst>
          </p:cNvPr>
          <p:cNvSpPr/>
          <p:nvPr/>
        </p:nvSpPr>
        <p:spPr>
          <a:xfrm>
            <a:off x="1628157" y="2964743"/>
            <a:ext cx="1126115" cy="1026096"/>
          </a:xfrm>
          <a:prstGeom prst="ellipse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ABED5D6-3067-64DC-EDF6-4CE7393823DB}"/>
              </a:ext>
            </a:extLst>
          </p:cNvPr>
          <p:cNvSpPr/>
          <p:nvPr/>
        </p:nvSpPr>
        <p:spPr>
          <a:xfrm>
            <a:off x="1721762" y="3056527"/>
            <a:ext cx="930269" cy="847645"/>
          </a:xfrm>
          <a:prstGeom prst="ellipse">
            <a:avLst/>
          </a:prstGeom>
          <a:solidFill>
            <a:srgbClr val="B7D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16BD02D-FF26-0B45-86C2-1E731DBD2BC5}"/>
              </a:ext>
            </a:extLst>
          </p:cNvPr>
          <p:cNvSpPr/>
          <p:nvPr/>
        </p:nvSpPr>
        <p:spPr>
          <a:xfrm>
            <a:off x="1819685" y="3140336"/>
            <a:ext cx="734423" cy="669193"/>
          </a:xfrm>
          <a:prstGeom prst="ellipse">
            <a:avLst/>
          </a:pr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EC676C8-8C5A-AB2B-A3D3-931FE90C21EC}"/>
              </a:ext>
            </a:extLst>
          </p:cNvPr>
          <p:cNvSpPr/>
          <p:nvPr/>
        </p:nvSpPr>
        <p:spPr>
          <a:xfrm>
            <a:off x="1917608" y="3228485"/>
            <a:ext cx="538577" cy="490742"/>
          </a:xfrm>
          <a:prstGeom prst="ellipse">
            <a:avLst/>
          </a:prstGeom>
          <a:solidFill>
            <a:srgbClr val="6DA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9D05E1E-B1C1-D875-2C98-0D6780BDD28F}"/>
              </a:ext>
            </a:extLst>
          </p:cNvPr>
          <p:cNvSpPr/>
          <p:nvPr/>
        </p:nvSpPr>
        <p:spPr>
          <a:xfrm>
            <a:off x="2015531" y="3321016"/>
            <a:ext cx="342731" cy="312290"/>
          </a:xfrm>
          <a:prstGeom prst="ellipse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36BFA3A-BF64-F08E-4E74-C040A471825E}"/>
              </a:ext>
            </a:extLst>
          </p:cNvPr>
          <p:cNvSpPr/>
          <p:nvPr/>
        </p:nvSpPr>
        <p:spPr>
          <a:xfrm>
            <a:off x="2113454" y="3415210"/>
            <a:ext cx="146885" cy="133839"/>
          </a:xfrm>
          <a:prstGeom prst="ellipse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3BC72496-D0B4-252F-31F1-486F57CCC8B9}"/>
              </a:ext>
            </a:extLst>
          </p:cNvPr>
          <p:cNvSpPr/>
          <p:nvPr/>
        </p:nvSpPr>
        <p:spPr>
          <a:xfrm>
            <a:off x="1679412" y="4141168"/>
            <a:ext cx="1463385" cy="593724"/>
          </a:xfrm>
          <a:custGeom>
            <a:avLst/>
            <a:gdLst>
              <a:gd name="connsiteX0" fmla="*/ 0 w 1774237"/>
              <a:gd name="connsiteY0" fmla="*/ 493288 h 493288"/>
              <a:gd name="connsiteX1" fmla="*/ 188844 w 1774237"/>
              <a:gd name="connsiteY1" fmla="*/ 393897 h 493288"/>
              <a:gd name="connsiteX2" fmla="*/ 447261 w 1774237"/>
              <a:gd name="connsiteY2" fmla="*/ 26149 h 493288"/>
              <a:gd name="connsiteX3" fmla="*/ 576470 w 1774237"/>
              <a:gd name="connsiteY3" fmla="*/ 75845 h 493288"/>
              <a:gd name="connsiteX4" fmla="*/ 983974 w 1774237"/>
              <a:gd name="connsiteY4" fmla="*/ 443593 h 493288"/>
              <a:gd name="connsiteX5" fmla="*/ 1679714 w 1774237"/>
              <a:gd name="connsiteY5" fmla="*/ 473410 h 493288"/>
              <a:gd name="connsiteX6" fmla="*/ 1749287 w 1774237"/>
              <a:gd name="connsiteY6" fmla="*/ 493288 h 493288"/>
              <a:gd name="connsiteX0" fmla="*/ 0 w 1774237"/>
              <a:gd name="connsiteY0" fmla="*/ 476024 h 476024"/>
              <a:gd name="connsiteX1" fmla="*/ 188844 w 1774237"/>
              <a:gd name="connsiteY1" fmla="*/ 376633 h 476024"/>
              <a:gd name="connsiteX2" fmla="*/ 447261 w 1774237"/>
              <a:gd name="connsiteY2" fmla="*/ 8885 h 476024"/>
              <a:gd name="connsiteX3" fmla="*/ 654141 w 1774237"/>
              <a:gd name="connsiteY3" fmla="*/ 139783 h 476024"/>
              <a:gd name="connsiteX4" fmla="*/ 983974 w 1774237"/>
              <a:gd name="connsiteY4" fmla="*/ 426329 h 476024"/>
              <a:gd name="connsiteX5" fmla="*/ 1679714 w 1774237"/>
              <a:gd name="connsiteY5" fmla="*/ 456146 h 476024"/>
              <a:gd name="connsiteX6" fmla="*/ 1749287 w 1774237"/>
              <a:gd name="connsiteY6" fmla="*/ 476024 h 476024"/>
              <a:gd name="connsiteX0" fmla="*/ 0 w 1774237"/>
              <a:gd name="connsiteY0" fmla="*/ 476024 h 476024"/>
              <a:gd name="connsiteX1" fmla="*/ 188844 w 1774237"/>
              <a:gd name="connsiteY1" fmla="*/ 376633 h 476024"/>
              <a:gd name="connsiteX2" fmla="*/ 447261 w 1774237"/>
              <a:gd name="connsiteY2" fmla="*/ 8885 h 476024"/>
              <a:gd name="connsiteX3" fmla="*/ 654141 w 1774237"/>
              <a:gd name="connsiteY3" fmla="*/ 139783 h 476024"/>
              <a:gd name="connsiteX4" fmla="*/ 983974 w 1774237"/>
              <a:gd name="connsiteY4" fmla="*/ 426329 h 476024"/>
              <a:gd name="connsiteX5" fmla="*/ 1679714 w 1774237"/>
              <a:gd name="connsiteY5" fmla="*/ 456146 h 476024"/>
              <a:gd name="connsiteX6" fmla="*/ 1749287 w 1774237"/>
              <a:gd name="connsiteY6" fmla="*/ 476024 h 476024"/>
              <a:gd name="connsiteX0" fmla="*/ 0 w 1774237"/>
              <a:gd name="connsiteY0" fmla="*/ 479101 h 479101"/>
              <a:gd name="connsiteX1" fmla="*/ 188844 w 1774237"/>
              <a:gd name="connsiteY1" fmla="*/ 379710 h 479101"/>
              <a:gd name="connsiteX2" fmla="*/ 447261 w 1774237"/>
              <a:gd name="connsiteY2" fmla="*/ 11962 h 479101"/>
              <a:gd name="connsiteX3" fmla="*/ 654141 w 1774237"/>
              <a:gd name="connsiteY3" fmla="*/ 142860 h 479101"/>
              <a:gd name="connsiteX4" fmla="*/ 983974 w 1774237"/>
              <a:gd name="connsiteY4" fmla="*/ 429406 h 479101"/>
              <a:gd name="connsiteX5" fmla="*/ 1679714 w 1774237"/>
              <a:gd name="connsiteY5" fmla="*/ 459223 h 479101"/>
              <a:gd name="connsiteX6" fmla="*/ 1749287 w 1774237"/>
              <a:gd name="connsiteY6" fmla="*/ 479101 h 479101"/>
              <a:gd name="connsiteX0" fmla="*/ 0 w 1774237"/>
              <a:gd name="connsiteY0" fmla="*/ 479101 h 479101"/>
              <a:gd name="connsiteX1" fmla="*/ 188844 w 1774237"/>
              <a:gd name="connsiteY1" fmla="*/ 379710 h 479101"/>
              <a:gd name="connsiteX2" fmla="*/ 447261 w 1774237"/>
              <a:gd name="connsiteY2" fmla="*/ 11962 h 479101"/>
              <a:gd name="connsiteX3" fmla="*/ 654141 w 1774237"/>
              <a:gd name="connsiteY3" fmla="*/ 142860 h 479101"/>
              <a:gd name="connsiteX4" fmla="*/ 983974 w 1774237"/>
              <a:gd name="connsiteY4" fmla="*/ 429406 h 479101"/>
              <a:gd name="connsiteX5" fmla="*/ 1679714 w 1774237"/>
              <a:gd name="connsiteY5" fmla="*/ 459223 h 479101"/>
              <a:gd name="connsiteX6" fmla="*/ 1749287 w 1774237"/>
              <a:gd name="connsiteY6" fmla="*/ 479101 h 479101"/>
              <a:gd name="connsiteX0" fmla="*/ 0 w 1809331"/>
              <a:gd name="connsiteY0" fmla="*/ 479101 h 479101"/>
              <a:gd name="connsiteX1" fmla="*/ 188844 w 1809331"/>
              <a:gd name="connsiteY1" fmla="*/ 379710 h 479101"/>
              <a:gd name="connsiteX2" fmla="*/ 447261 w 1809331"/>
              <a:gd name="connsiteY2" fmla="*/ 11962 h 479101"/>
              <a:gd name="connsiteX3" fmla="*/ 654141 w 1809331"/>
              <a:gd name="connsiteY3" fmla="*/ 142860 h 479101"/>
              <a:gd name="connsiteX4" fmla="*/ 983974 w 1809331"/>
              <a:gd name="connsiteY4" fmla="*/ 429406 h 479101"/>
              <a:gd name="connsiteX5" fmla="*/ 1679714 w 1809331"/>
              <a:gd name="connsiteY5" fmla="*/ 459223 h 479101"/>
              <a:gd name="connsiteX6" fmla="*/ 1749287 w 1809331"/>
              <a:gd name="connsiteY6" fmla="*/ 479101 h 479101"/>
              <a:gd name="connsiteX0" fmla="*/ 0 w 1749287"/>
              <a:gd name="connsiteY0" fmla="*/ 479101 h 479101"/>
              <a:gd name="connsiteX1" fmla="*/ 188844 w 1749287"/>
              <a:gd name="connsiteY1" fmla="*/ 379710 h 479101"/>
              <a:gd name="connsiteX2" fmla="*/ 447261 w 1749287"/>
              <a:gd name="connsiteY2" fmla="*/ 11962 h 479101"/>
              <a:gd name="connsiteX3" fmla="*/ 654141 w 1749287"/>
              <a:gd name="connsiteY3" fmla="*/ 142860 h 479101"/>
              <a:gd name="connsiteX4" fmla="*/ 983974 w 1749287"/>
              <a:gd name="connsiteY4" fmla="*/ 429406 h 479101"/>
              <a:gd name="connsiteX5" fmla="*/ 1679714 w 1749287"/>
              <a:gd name="connsiteY5" fmla="*/ 459223 h 479101"/>
              <a:gd name="connsiteX6" fmla="*/ 1749287 w 1749287"/>
              <a:gd name="connsiteY6" fmla="*/ 479101 h 479101"/>
              <a:gd name="connsiteX0" fmla="*/ 0 w 1749287"/>
              <a:gd name="connsiteY0" fmla="*/ 479101 h 479101"/>
              <a:gd name="connsiteX1" fmla="*/ 188844 w 1749287"/>
              <a:gd name="connsiteY1" fmla="*/ 379710 h 479101"/>
              <a:gd name="connsiteX2" fmla="*/ 447261 w 1749287"/>
              <a:gd name="connsiteY2" fmla="*/ 11962 h 479101"/>
              <a:gd name="connsiteX3" fmla="*/ 654141 w 1749287"/>
              <a:gd name="connsiteY3" fmla="*/ 142860 h 479101"/>
              <a:gd name="connsiteX4" fmla="*/ 983974 w 1749287"/>
              <a:gd name="connsiteY4" fmla="*/ 429406 h 479101"/>
              <a:gd name="connsiteX5" fmla="*/ 1679714 w 1749287"/>
              <a:gd name="connsiteY5" fmla="*/ 459223 h 479101"/>
              <a:gd name="connsiteX6" fmla="*/ 1749287 w 1749287"/>
              <a:gd name="connsiteY6" fmla="*/ 479101 h 479101"/>
              <a:gd name="connsiteX0" fmla="*/ 0 w 1749287"/>
              <a:gd name="connsiteY0" fmla="*/ 479101 h 479101"/>
              <a:gd name="connsiteX1" fmla="*/ 188844 w 1749287"/>
              <a:gd name="connsiteY1" fmla="*/ 379710 h 479101"/>
              <a:gd name="connsiteX2" fmla="*/ 447261 w 1749287"/>
              <a:gd name="connsiteY2" fmla="*/ 11962 h 479101"/>
              <a:gd name="connsiteX3" fmla="*/ 654141 w 1749287"/>
              <a:gd name="connsiteY3" fmla="*/ 142860 h 479101"/>
              <a:gd name="connsiteX4" fmla="*/ 983974 w 1749287"/>
              <a:gd name="connsiteY4" fmla="*/ 429406 h 479101"/>
              <a:gd name="connsiteX5" fmla="*/ 1563208 w 1749287"/>
              <a:gd name="connsiteY5" fmla="*/ 462754 h 479101"/>
              <a:gd name="connsiteX6" fmla="*/ 1749287 w 1749287"/>
              <a:gd name="connsiteY6" fmla="*/ 479101 h 479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9287" h="479101">
                <a:moveTo>
                  <a:pt x="0" y="479101"/>
                </a:moveTo>
                <a:cubicBezTo>
                  <a:pt x="57150" y="468333"/>
                  <a:pt x="114301" y="457566"/>
                  <a:pt x="188844" y="379710"/>
                </a:cubicBezTo>
                <a:cubicBezTo>
                  <a:pt x="263388" y="301853"/>
                  <a:pt x="369711" y="51437"/>
                  <a:pt x="447261" y="11962"/>
                </a:cubicBezTo>
                <a:cubicBezTo>
                  <a:pt x="524811" y="-27513"/>
                  <a:pt x="599994" y="34451"/>
                  <a:pt x="654141" y="142860"/>
                </a:cubicBezTo>
                <a:cubicBezTo>
                  <a:pt x="708288" y="251269"/>
                  <a:pt x="832463" y="376090"/>
                  <a:pt x="983974" y="429406"/>
                </a:cubicBezTo>
                <a:cubicBezTo>
                  <a:pt x="1135485" y="482722"/>
                  <a:pt x="1435656" y="454472"/>
                  <a:pt x="1563208" y="462754"/>
                </a:cubicBezTo>
                <a:cubicBezTo>
                  <a:pt x="1690760" y="471036"/>
                  <a:pt x="1690013" y="473303"/>
                  <a:pt x="1749287" y="479101"/>
                </a:cubicBezTo>
              </a:path>
            </a:pathLst>
          </a:cu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Arrow: Right 39">
            <a:extLst>
              <a:ext uri="{FF2B5EF4-FFF2-40B4-BE49-F238E27FC236}">
                <a16:creationId xmlns:a16="http://schemas.microsoft.com/office/drawing/2014/main" id="{B1A4269F-651A-ECBE-A0E0-BF1128769492}"/>
              </a:ext>
            </a:extLst>
          </p:cNvPr>
          <p:cNvSpPr/>
          <p:nvPr/>
        </p:nvSpPr>
        <p:spPr>
          <a:xfrm flipH="1">
            <a:off x="2846559" y="3560611"/>
            <a:ext cx="878183" cy="600578"/>
          </a:xfrm>
          <a:prstGeom prst="rightArrow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C44948A-C3A5-B480-7609-C71A4331FD70}"/>
              </a:ext>
            </a:extLst>
          </p:cNvPr>
          <p:cNvSpPr/>
          <p:nvPr/>
        </p:nvSpPr>
        <p:spPr>
          <a:xfrm flipH="1">
            <a:off x="9086687" y="2983893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C1F7716-12D8-8E56-E06B-F8C288063FC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266696" y="3121831"/>
            <a:ext cx="459062" cy="418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567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New Visualisation Features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7D38A9-4F7A-3F39-EEB7-1F157405934F}"/>
              </a:ext>
            </a:extLst>
          </p:cNvPr>
          <p:cNvSpPr txBox="1"/>
          <p:nvPr/>
        </p:nvSpPr>
        <p:spPr>
          <a:xfrm>
            <a:off x="1362502" y="1210997"/>
            <a:ext cx="8539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Explaining the logic behind the outcomes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65BFFDF-3347-DCC2-58D1-1D4983D48EEF}"/>
              </a:ext>
            </a:extLst>
          </p:cNvPr>
          <p:cNvSpPr/>
          <p:nvPr/>
        </p:nvSpPr>
        <p:spPr>
          <a:xfrm>
            <a:off x="312820" y="938463"/>
            <a:ext cx="914400" cy="914400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3</a:t>
            </a:r>
          </a:p>
        </p:txBody>
      </p:sp>
      <p:cxnSp>
        <p:nvCxnSpPr>
          <p:cNvPr id="2" name="Connector: Elbow 1">
            <a:extLst>
              <a:ext uri="{FF2B5EF4-FFF2-40B4-BE49-F238E27FC236}">
                <a16:creationId xmlns:a16="http://schemas.microsoft.com/office/drawing/2014/main" id="{6F4C6B5B-A4D5-7DAB-9AA3-E71F59A23949}"/>
              </a:ext>
            </a:extLst>
          </p:cNvPr>
          <p:cNvCxnSpPr>
            <a:cxnSpLocks/>
            <a:stCxn id="16" idx="6"/>
          </p:cNvCxnSpPr>
          <p:nvPr/>
        </p:nvCxnSpPr>
        <p:spPr>
          <a:xfrm rot="10800000">
            <a:off x="6709537" y="2974774"/>
            <a:ext cx="2377150" cy="366021"/>
          </a:xfrm>
          <a:prstGeom prst="bentConnector3">
            <a:avLst>
              <a:gd name="adj1" fmla="val 5000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or: Elbow 52">
            <a:extLst>
              <a:ext uri="{FF2B5EF4-FFF2-40B4-BE49-F238E27FC236}">
                <a16:creationId xmlns:a16="http://schemas.microsoft.com/office/drawing/2014/main" id="{73C69E6D-5DDA-30DE-6E41-88FC55A66A3C}"/>
              </a:ext>
            </a:extLst>
          </p:cNvPr>
          <p:cNvCxnSpPr>
            <a:cxnSpLocks/>
          </p:cNvCxnSpPr>
          <p:nvPr/>
        </p:nvCxnSpPr>
        <p:spPr>
          <a:xfrm flipH="1">
            <a:off x="4709565" y="3872344"/>
            <a:ext cx="1216588" cy="0"/>
          </a:xfrm>
          <a:prstGeom prst="straightConnector1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0D8E4EC4-1C83-7BCC-C093-C93583D5B1EF}"/>
              </a:ext>
            </a:extLst>
          </p:cNvPr>
          <p:cNvCxnSpPr>
            <a:cxnSpLocks/>
            <a:stCxn id="15" idx="2"/>
            <a:endCxn id="21" idx="2"/>
          </p:cNvCxnSpPr>
          <p:nvPr/>
        </p:nvCxnSpPr>
        <p:spPr>
          <a:xfrm rot="10800000" flipV="1">
            <a:off x="4709565" y="2974072"/>
            <a:ext cx="1223584" cy="898271"/>
          </a:xfrm>
          <a:prstGeom prst="bentConnector3">
            <a:avLst>
              <a:gd name="adj1" fmla="val 5000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or: Elbow 10">
            <a:extLst>
              <a:ext uri="{FF2B5EF4-FFF2-40B4-BE49-F238E27FC236}">
                <a16:creationId xmlns:a16="http://schemas.microsoft.com/office/drawing/2014/main" id="{3A97EFE3-1C95-C681-1786-BD005799C34C}"/>
              </a:ext>
            </a:extLst>
          </p:cNvPr>
          <p:cNvCxnSpPr>
            <a:stCxn id="20" idx="6"/>
            <a:endCxn id="21" idx="2"/>
          </p:cNvCxnSpPr>
          <p:nvPr/>
        </p:nvCxnSpPr>
        <p:spPr>
          <a:xfrm flipH="1" flipV="1">
            <a:off x="4709565" y="3872344"/>
            <a:ext cx="1216588" cy="862548"/>
          </a:xfrm>
          <a:prstGeom prst="bentConnector3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id="{BA400E5E-B10B-5BD5-D0E6-3CF4ACBD92AB}"/>
              </a:ext>
            </a:extLst>
          </p:cNvPr>
          <p:cNvCxnSpPr>
            <a:cxnSpLocks/>
            <a:stCxn id="18" idx="6"/>
            <a:endCxn id="20" idx="2"/>
          </p:cNvCxnSpPr>
          <p:nvPr/>
        </p:nvCxnSpPr>
        <p:spPr>
          <a:xfrm rot="10800000" flipV="1">
            <a:off x="6709537" y="3872344"/>
            <a:ext cx="661973" cy="862548"/>
          </a:xfrm>
          <a:prstGeom prst="bentConnector3">
            <a:avLst>
              <a:gd name="adj1" fmla="val 67759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BB25B0BF-11A9-30C4-0A42-167C925BFC93}"/>
              </a:ext>
            </a:extLst>
          </p:cNvPr>
          <p:cNvCxnSpPr>
            <a:cxnSpLocks/>
          </p:cNvCxnSpPr>
          <p:nvPr/>
        </p:nvCxnSpPr>
        <p:spPr>
          <a:xfrm rot="10800000" flipV="1">
            <a:off x="6709539" y="3340098"/>
            <a:ext cx="1183657" cy="532246"/>
          </a:xfrm>
          <a:prstGeom prst="bentConnector3">
            <a:avLst>
              <a:gd name="adj1" fmla="val 59409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1FCE536C-B061-BCFC-3612-447BFBB8F7EA}"/>
              </a:ext>
            </a:extLst>
          </p:cNvPr>
          <p:cNvSpPr/>
          <p:nvPr/>
        </p:nvSpPr>
        <p:spPr>
          <a:xfrm>
            <a:off x="5933149" y="2617170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4E87D90-4239-2C86-7F08-5A4A9786B8CB}"/>
              </a:ext>
            </a:extLst>
          </p:cNvPr>
          <p:cNvSpPr/>
          <p:nvPr/>
        </p:nvSpPr>
        <p:spPr>
          <a:xfrm flipH="1">
            <a:off x="9086687" y="4062736"/>
            <a:ext cx="783384" cy="71380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63E3645-5451-4C14-CDA7-693B7BB72836}"/>
              </a:ext>
            </a:extLst>
          </p:cNvPr>
          <p:cNvSpPr/>
          <p:nvPr/>
        </p:nvSpPr>
        <p:spPr>
          <a:xfrm flipH="1">
            <a:off x="7371510" y="3515441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255EC0F-A003-CDEF-8F09-B797F85A2E7A}"/>
              </a:ext>
            </a:extLst>
          </p:cNvPr>
          <p:cNvSpPr/>
          <p:nvPr/>
        </p:nvSpPr>
        <p:spPr>
          <a:xfrm flipH="1">
            <a:off x="5926153" y="3515441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44D8832-2E1E-3140-A4D2-D27E93B0FBA1}"/>
              </a:ext>
            </a:extLst>
          </p:cNvPr>
          <p:cNvSpPr/>
          <p:nvPr/>
        </p:nvSpPr>
        <p:spPr>
          <a:xfrm flipH="1">
            <a:off x="5926153" y="4377989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571FA3A-5346-B8EF-F718-BBAD46857F92}"/>
              </a:ext>
            </a:extLst>
          </p:cNvPr>
          <p:cNvSpPr/>
          <p:nvPr/>
        </p:nvSpPr>
        <p:spPr>
          <a:xfrm flipH="1">
            <a:off x="3926181" y="3515441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6C1FE47A-2E3E-8FD1-FC26-B612E2255827}"/>
              </a:ext>
            </a:extLst>
          </p:cNvPr>
          <p:cNvCxnSpPr>
            <a:stCxn id="16" idx="6"/>
            <a:endCxn id="18" idx="2"/>
          </p:cNvCxnSpPr>
          <p:nvPr/>
        </p:nvCxnSpPr>
        <p:spPr>
          <a:xfrm flipH="1">
            <a:off x="8154895" y="3340796"/>
            <a:ext cx="931792" cy="531549"/>
          </a:xfrm>
          <a:prstGeom prst="bentConnector3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Graphic 22" descr="Leaf with solid fill">
            <a:extLst>
              <a:ext uri="{FF2B5EF4-FFF2-40B4-BE49-F238E27FC236}">
                <a16:creationId xmlns:a16="http://schemas.microsoft.com/office/drawing/2014/main" id="{ECD187A8-5B41-AAEA-BA4E-625DDF68430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4048363" y="3626770"/>
            <a:ext cx="539021" cy="491147"/>
          </a:xfrm>
          <a:prstGeom prst="rect">
            <a:avLst/>
          </a:prstGeom>
        </p:spPr>
      </p:pic>
      <p:pic>
        <p:nvPicPr>
          <p:cNvPr id="24" name="Graphic 23" descr="Wind Turbines with solid fill">
            <a:extLst>
              <a:ext uri="{FF2B5EF4-FFF2-40B4-BE49-F238E27FC236}">
                <a16:creationId xmlns:a16="http://schemas.microsoft.com/office/drawing/2014/main" id="{6AEFBE73-C299-6A26-DC94-2129914B803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6101245" y="2770090"/>
            <a:ext cx="448149" cy="408345"/>
          </a:xfrm>
          <a:prstGeom prst="rect">
            <a:avLst/>
          </a:prstGeom>
        </p:spPr>
      </p:pic>
      <p:pic>
        <p:nvPicPr>
          <p:cNvPr id="25" name="Graphic 24" descr="House with solid fill">
            <a:extLst>
              <a:ext uri="{FF2B5EF4-FFF2-40B4-BE49-F238E27FC236}">
                <a16:creationId xmlns:a16="http://schemas.microsoft.com/office/drawing/2014/main" id="{A8035CAA-5AD5-7EE0-BFBA-10C3C47117B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>
            <a:off x="7531065" y="3661086"/>
            <a:ext cx="463697" cy="42251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7E96680-0C08-FC65-760D-EE81E1EFB360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9159" y="4210494"/>
            <a:ext cx="459062" cy="418289"/>
          </a:xfrm>
          <a:prstGeom prst="rect">
            <a:avLst/>
          </a:prstGeom>
        </p:spPr>
      </p:pic>
      <p:pic>
        <p:nvPicPr>
          <p:cNvPr id="28" name="Graphic 27" descr="Fire with solid fill">
            <a:extLst>
              <a:ext uri="{FF2B5EF4-FFF2-40B4-BE49-F238E27FC236}">
                <a16:creationId xmlns:a16="http://schemas.microsoft.com/office/drawing/2014/main" id="{0CE11580-5A42-12C9-BC4C-4CDB92B4AC71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6048334" y="4503605"/>
            <a:ext cx="507663" cy="462574"/>
          </a:xfrm>
          <a:prstGeom prst="rect">
            <a:avLst/>
          </a:prstGeom>
        </p:spPr>
      </p:pic>
      <p:pic>
        <p:nvPicPr>
          <p:cNvPr id="29" name="Graphic 28" descr="High voltage with solid fill">
            <a:extLst>
              <a:ext uri="{FF2B5EF4-FFF2-40B4-BE49-F238E27FC236}">
                <a16:creationId xmlns:a16="http://schemas.microsoft.com/office/drawing/2014/main" id="{698A6B9D-1BD8-5BFE-DA84-D5EEB2B170A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flipH="1">
            <a:off x="6070739" y="3623642"/>
            <a:ext cx="485258" cy="442158"/>
          </a:xfrm>
          <a:prstGeom prst="rect">
            <a:avLst/>
          </a:prstGeom>
        </p:spPr>
      </p:pic>
      <p:sp>
        <p:nvSpPr>
          <p:cNvPr id="32" name="Oval 31">
            <a:extLst>
              <a:ext uri="{FF2B5EF4-FFF2-40B4-BE49-F238E27FC236}">
                <a16:creationId xmlns:a16="http://schemas.microsoft.com/office/drawing/2014/main" id="{C452C7B3-9456-4400-86DE-D99B18CF5250}"/>
              </a:ext>
            </a:extLst>
          </p:cNvPr>
          <p:cNvSpPr/>
          <p:nvPr/>
        </p:nvSpPr>
        <p:spPr>
          <a:xfrm>
            <a:off x="1628157" y="2964743"/>
            <a:ext cx="1126115" cy="1026096"/>
          </a:xfrm>
          <a:prstGeom prst="ellipse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ABED5D6-3067-64DC-EDF6-4CE7393823DB}"/>
              </a:ext>
            </a:extLst>
          </p:cNvPr>
          <p:cNvSpPr/>
          <p:nvPr/>
        </p:nvSpPr>
        <p:spPr>
          <a:xfrm>
            <a:off x="1721762" y="3056527"/>
            <a:ext cx="930269" cy="847645"/>
          </a:xfrm>
          <a:prstGeom prst="ellipse">
            <a:avLst/>
          </a:prstGeom>
          <a:solidFill>
            <a:srgbClr val="B7D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16BD02D-FF26-0B45-86C2-1E731DBD2BC5}"/>
              </a:ext>
            </a:extLst>
          </p:cNvPr>
          <p:cNvSpPr/>
          <p:nvPr/>
        </p:nvSpPr>
        <p:spPr>
          <a:xfrm>
            <a:off x="1819685" y="3140336"/>
            <a:ext cx="734423" cy="669193"/>
          </a:xfrm>
          <a:prstGeom prst="ellipse">
            <a:avLst/>
          </a:pr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EC676C8-8C5A-AB2B-A3D3-931FE90C21EC}"/>
              </a:ext>
            </a:extLst>
          </p:cNvPr>
          <p:cNvSpPr/>
          <p:nvPr/>
        </p:nvSpPr>
        <p:spPr>
          <a:xfrm>
            <a:off x="1917608" y="3228485"/>
            <a:ext cx="538577" cy="490742"/>
          </a:xfrm>
          <a:prstGeom prst="ellipse">
            <a:avLst/>
          </a:prstGeom>
          <a:solidFill>
            <a:srgbClr val="6DA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9D05E1E-B1C1-D875-2C98-0D6780BDD28F}"/>
              </a:ext>
            </a:extLst>
          </p:cNvPr>
          <p:cNvSpPr/>
          <p:nvPr/>
        </p:nvSpPr>
        <p:spPr>
          <a:xfrm>
            <a:off x="2015531" y="3321016"/>
            <a:ext cx="342731" cy="312290"/>
          </a:xfrm>
          <a:prstGeom prst="ellipse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36BFA3A-BF64-F08E-4E74-C040A471825E}"/>
              </a:ext>
            </a:extLst>
          </p:cNvPr>
          <p:cNvSpPr/>
          <p:nvPr/>
        </p:nvSpPr>
        <p:spPr>
          <a:xfrm>
            <a:off x="2113454" y="3415210"/>
            <a:ext cx="146885" cy="133839"/>
          </a:xfrm>
          <a:prstGeom prst="ellipse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3BC72496-D0B4-252F-31F1-486F57CCC8B9}"/>
              </a:ext>
            </a:extLst>
          </p:cNvPr>
          <p:cNvSpPr/>
          <p:nvPr/>
        </p:nvSpPr>
        <p:spPr>
          <a:xfrm>
            <a:off x="1679412" y="4141168"/>
            <a:ext cx="1463385" cy="593724"/>
          </a:xfrm>
          <a:custGeom>
            <a:avLst/>
            <a:gdLst>
              <a:gd name="connsiteX0" fmla="*/ 0 w 1774237"/>
              <a:gd name="connsiteY0" fmla="*/ 493288 h 493288"/>
              <a:gd name="connsiteX1" fmla="*/ 188844 w 1774237"/>
              <a:gd name="connsiteY1" fmla="*/ 393897 h 493288"/>
              <a:gd name="connsiteX2" fmla="*/ 447261 w 1774237"/>
              <a:gd name="connsiteY2" fmla="*/ 26149 h 493288"/>
              <a:gd name="connsiteX3" fmla="*/ 576470 w 1774237"/>
              <a:gd name="connsiteY3" fmla="*/ 75845 h 493288"/>
              <a:gd name="connsiteX4" fmla="*/ 983974 w 1774237"/>
              <a:gd name="connsiteY4" fmla="*/ 443593 h 493288"/>
              <a:gd name="connsiteX5" fmla="*/ 1679714 w 1774237"/>
              <a:gd name="connsiteY5" fmla="*/ 473410 h 493288"/>
              <a:gd name="connsiteX6" fmla="*/ 1749287 w 1774237"/>
              <a:gd name="connsiteY6" fmla="*/ 493288 h 493288"/>
              <a:gd name="connsiteX0" fmla="*/ 0 w 1774237"/>
              <a:gd name="connsiteY0" fmla="*/ 476024 h 476024"/>
              <a:gd name="connsiteX1" fmla="*/ 188844 w 1774237"/>
              <a:gd name="connsiteY1" fmla="*/ 376633 h 476024"/>
              <a:gd name="connsiteX2" fmla="*/ 447261 w 1774237"/>
              <a:gd name="connsiteY2" fmla="*/ 8885 h 476024"/>
              <a:gd name="connsiteX3" fmla="*/ 654141 w 1774237"/>
              <a:gd name="connsiteY3" fmla="*/ 139783 h 476024"/>
              <a:gd name="connsiteX4" fmla="*/ 983974 w 1774237"/>
              <a:gd name="connsiteY4" fmla="*/ 426329 h 476024"/>
              <a:gd name="connsiteX5" fmla="*/ 1679714 w 1774237"/>
              <a:gd name="connsiteY5" fmla="*/ 456146 h 476024"/>
              <a:gd name="connsiteX6" fmla="*/ 1749287 w 1774237"/>
              <a:gd name="connsiteY6" fmla="*/ 476024 h 476024"/>
              <a:gd name="connsiteX0" fmla="*/ 0 w 1774237"/>
              <a:gd name="connsiteY0" fmla="*/ 476024 h 476024"/>
              <a:gd name="connsiteX1" fmla="*/ 188844 w 1774237"/>
              <a:gd name="connsiteY1" fmla="*/ 376633 h 476024"/>
              <a:gd name="connsiteX2" fmla="*/ 447261 w 1774237"/>
              <a:gd name="connsiteY2" fmla="*/ 8885 h 476024"/>
              <a:gd name="connsiteX3" fmla="*/ 654141 w 1774237"/>
              <a:gd name="connsiteY3" fmla="*/ 139783 h 476024"/>
              <a:gd name="connsiteX4" fmla="*/ 983974 w 1774237"/>
              <a:gd name="connsiteY4" fmla="*/ 426329 h 476024"/>
              <a:gd name="connsiteX5" fmla="*/ 1679714 w 1774237"/>
              <a:gd name="connsiteY5" fmla="*/ 456146 h 476024"/>
              <a:gd name="connsiteX6" fmla="*/ 1749287 w 1774237"/>
              <a:gd name="connsiteY6" fmla="*/ 476024 h 476024"/>
              <a:gd name="connsiteX0" fmla="*/ 0 w 1774237"/>
              <a:gd name="connsiteY0" fmla="*/ 479101 h 479101"/>
              <a:gd name="connsiteX1" fmla="*/ 188844 w 1774237"/>
              <a:gd name="connsiteY1" fmla="*/ 379710 h 479101"/>
              <a:gd name="connsiteX2" fmla="*/ 447261 w 1774237"/>
              <a:gd name="connsiteY2" fmla="*/ 11962 h 479101"/>
              <a:gd name="connsiteX3" fmla="*/ 654141 w 1774237"/>
              <a:gd name="connsiteY3" fmla="*/ 142860 h 479101"/>
              <a:gd name="connsiteX4" fmla="*/ 983974 w 1774237"/>
              <a:gd name="connsiteY4" fmla="*/ 429406 h 479101"/>
              <a:gd name="connsiteX5" fmla="*/ 1679714 w 1774237"/>
              <a:gd name="connsiteY5" fmla="*/ 459223 h 479101"/>
              <a:gd name="connsiteX6" fmla="*/ 1749287 w 1774237"/>
              <a:gd name="connsiteY6" fmla="*/ 479101 h 479101"/>
              <a:gd name="connsiteX0" fmla="*/ 0 w 1774237"/>
              <a:gd name="connsiteY0" fmla="*/ 479101 h 479101"/>
              <a:gd name="connsiteX1" fmla="*/ 188844 w 1774237"/>
              <a:gd name="connsiteY1" fmla="*/ 379710 h 479101"/>
              <a:gd name="connsiteX2" fmla="*/ 447261 w 1774237"/>
              <a:gd name="connsiteY2" fmla="*/ 11962 h 479101"/>
              <a:gd name="connsiteX3" fmla="*/ 654141 w 1774237"/>
              <a:gd name="connsiteY3" fmla="*/ 142860 h 479101"/>
              <a:gd name="connsiteX4" fmla="*/ 983974 w 1774237"/>
              <a:gd name="connsiteY4" fmla="*/ 429406 h 479101"/>
              <a:gd name="connsiteX5" fmla="*/ 1679714 w 1774237"/>
              <a:gd name="connsiteY5" fmla="*/ 459223 h 479101"/>
              <a:gd name="connsiteX6" fmla="*/ 1749287 w 1774237"/>
              <a:gd name="connsiteY6" fmla="*/ 479101 h 479101"/>
              <a:gd name="connsiteX0" fmla="*/ 0 w 1809331"/>
              <a:gd name="connsiteY0" fmla="*/ 479101 h 479101"/>
              <a:gd name="connsiteX1" fmla="*/ 188844 w 1809331"/>
              <a:gd name="connsiteY1" fmla="*/ 379710 h 479101"/>
              <a:gd name="connsiteX2" fmla="*/ 447261 w 1809331"/>
              <a:gd name="connsiteY2" fmla="*/ 11962 h 479101"/>
              <a:gd name="connsiteX3" fmla="*/ 654141 w 1809331"/>
              <a:gd name="connsiteY3" fmla="*/ 142860 h 479101"/>
              <a:gd name="connsiteX4" fmla="*/ 983974 w 1809331"/>
              <a:gd name="connsiteY4" fmla="*/ 429406 h 479101"/>
              <a:gd name="connsiteX5" fmla="*/ 1679714 w 1809331"/>
              <a:gd name="connsiteY5" fmla="*/ 459223 h 479101"/>
              <a:gd name="connsiteX6" fmla="*/ 1749287 w 1809331"/>
              <a:gd name="connsiteY6" fmla="*/ 479101 h 479101"/>
              <a:gd name="connsiteX0" fmla="*/ 0 w 1749287"/>
              <a:gd name="connsiteY0" fmla="*/ 479101 h 479101"/>
              <a:gd name="connsiteX1" fmla="*/ 188844 w 1749287"/>
              <a:gd name="connsiteY1" fmla="*/ 379710 h 479101"/>
              <a:gd name="connsiteX2" fmla="*/ 447261 w 1749287"/>
              <a:gd name="connsiteY2" fmla="*/ 11962 h 479101"/>
              <a:gd name="connsiteX3" fmla="*/ 654141 w 1749287"/>
              <a:gd name="connsiteY3" fmla="*/ 142860 h 479101"/>
              <a:gd name="connsiteX4" fmla="*/ 983974 w 1749287"/>
              <a:gd name="connsiteY4" fmla="*/ 429406 h 479101"/>
              <a:gd name="connsiteX5" fmla="*/ 1679714 w 1749287"/>
              <a:gd name="connsiteY5" fmla="*/ 459223 h 479101"/>
              <a:gd name="connsiteX6" fmla="*/ 1749287 w 1749287"/>
              <a:gd name="connsiteY6" fmla="*/ 479101 h 479101"/>
              <a:gd name="connsiteX0" fmla="*/ 0 w 1749287"/>
              <a:gd name="connsiteY0" fmla="*/ 479101 h 479101"/>
              <a:gd name="connsiteX1" fmla="*/ 188844 w 1749287"/>
              <a:gd name="connsiteY1" fmla="*/ 379710 h 479101"/>
              <a:gd name="connsiteX2" fmla="*/ 447261 w 1749287"/>
              <a:gd name="connsiteY2" fmla="*/ 11962 h 479101"/>
              <a:gd name="connsiteX3" fmla="*/ 654141 w 1749287"/>
              <a:gd name="connsiteY3" fmla="*/ 142860 h 479101"/>
              <a:gd name="connsiteX4" fmla="*/ 983974 w 1749287"/>
              <a:gd name="connsiteY4" fmla="*/ 429406 h 479101"/>
              <a:gd name="connsiteX5" fmla="*/ 1679714 w 1749287"/>
              <a:gd name="connsiteY5" fmla="*/ 459223 h 479101"/>
              <a:gd name="connsiteX6" fmla="*/ 1749287 w 1749287"/>
              <a:gd name="connsiteY6" fmla="*/ 479101 h 479101"/>
              <a:gd name="connsiteX0" fmla="*/ 0 w 1749287"/>
              <a:gd name="connsiteY0" fmla="*/ 479101 h 479101"/>
              <a:gd name="connsiteX1" fmla="*/ 188844 w 1749287"/>
              <a:gd name="connsiteY1" fmla="*/ 379710 h 479101"/>
              <a:gd name="connsiteX2" fmla="*/ 447261 w 1749287"/>
              <a:gd name="connsiteY2" fmla="*/ 11962 h 479101"/>
              <a:gd name="connsiteX3" fmla="*/ 654141 w 1749287"/>
              <a:gd name="connsiteY3" fmla="*/ 142860 h 479101"/>
              <a:gd name="connsiteX4" fmla="*/ 983974 w 1749287"/>
              <a:gd name="connsiteY4" fmla="*/ 429406 h 479101"/>
              <a:gd name="connsiteX5" fmla="*/ 1563208 w 1749287"/>
              <a:gd name="connsiteY5" fmla="*/ 462754 h 479101"/>
              <a:gd name="connsiteX6" fmla="*/ 1749287 w 1749287"/>
              <a:gd name="connsiteY6" fmla="*/ 479101 h 479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9287" h="479101">
                <a:moveTo>
                  <a:pt x="0" y="479101"/>
                </a:moveTo>
                <a:cubicBezTo>
                  <a:pt x="57150" y="468333"/>
                  <a:pt x="114301" y="457566"/>
                  <a:pt x="188844" y="379710"/>
                </a:cubicBezTo>
                <a:cubicBezTo>
                  <a:pt x="263388" y="301853"/>
                  <a:pt x="369711" y="51437"/>
                  <a:pt x="447261" y="11962"/>
                </a:cubicBezTo>
                <a:cubicBezTo>
                  <a:pt x="524811" y="-27513"/>
                  <a:pt x="599994" y="34451"/>
                  <a:pt x="654141" y="142860"/>
                </a:cubicBezTo>
                <a:cubicBezTo>
                  <a:pt x="708288" y="251269"/>
                  <a:pt x="832463" y="376090"/>
                  <a:pt x="983974" y="429406"/>
                </a:cubicBezTo>
                <a:cubicBezTo>
                  <a:pt x="1135485" y="482722"/>
                  <a:pt x="1435656" y="454472"/>
                  <a:pt x="1563208" y="462754"/>
                </a:cubicBezTo>
                <a:cubicBezTo>
                  <a:pt x="1690760" y="471036"/>
                  <a:pt x="1690013" y="473303"/>
                  <a:pt x="1749287" y="479101"/>
                </a:cubicBezTo>
              </a:path>
            </a:pathLst>
          </a:cu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Arrow: Right 39">
            <a:extLst>
              <a:ext uri="{FF2B5EF4-FFF2-40B4-BE49-F238E27FC236}">
                <a16:creationId xmlns:a16="http://schemas.microsoft.com/office/drawing/2014/main" id="{B1A4269F-651A-ECBE-A0E0-BF1128769492}"/>
              </a:ext>
            </a:extLst>
          </p:cNvPr>
          <p:cNvSpPr/>
          <p:nvPr/>
        </p:nvSpPr>
        <p:spPr>
          <a:xfrm rot="10800000" flipH="1">
            <a:off x="2846559" y="3560611"/>
            <a:ext cx="878183" cy="60057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6F36F2DA-272C-D6F1-6D48-D9A9E3C15CA4}"/>
              </a:ext>
            </a:extLst>
          </p:cNvPr>
          <p:cNvSpPr/>
          <p:nvPr/>
        </p:nvSpPr>
        <p:spPr>
          <a:xfrm>
            <a:off x="2011214" y="3305237"/>
            <a:ext cx="360000" cy="360000"/>
          </a:xfrm>
          <a:prstGeom prst="diamon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lowchart: Process 3">
            <a:extLst>
              <a:ext uri="{FF2B5EF4-FFF2-40B4-BE49-F238E27FC236}">
                <a16:creationId xmlns:a16="http://schemas.microsoft.com/office/drawing/2014/main" id="{04DC62F5-A3A7-CC87-EC51-8EB99A70F42B}"/>
              </a:ext>
            </a:extLst>
          </p:cNvPr>
          <p:cNvSpPr/>
          <p:nvPr/>
        </p:nvSpPr>
        <p:spPr>
          <a:xfrm>
            <a:off x="2084262" y="4161190"/>
            <a:ext cx="45719" cy="573702"/>
          </a:xfrm>
          <a:prstGeom prst="flowChartProcess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C4D4212F-884E-D875-632F-1890A51CC3E5}"/>
              </a:ext>
            </a:extLst>
          </p:cNvPr>
          <p:cNvCxnSpPr>
            <a:stCxn id="17" idx="6"/>
            <a:endCxn id="20" idx="2"/>
          </p:cNvCxnSpPr>
          <p:nvPr/>
        </p:nvCxnSpPr>
        <p:spPr>
          <a:xfrm flipH="1">
            <a:off x="6709537" y="4419639"/>
            <a:ext cx="2377150" cy="315253"/>
          </a:xfrm>
          <a:prstGeom prst="bentConnector3">
            <a:avLst>
              <a:gd name="adj1" fmla="val 50000"/>
            </a:avLst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>
            <a:extLst>
              <a:ext uri="{FF2B5EF4-FFF2-40B4-BE49-F238E27FC236}">
                <a16:creationId xmlns:a16="http://schemas.microsoft.com/office/drawing/2014/main" id="{1C44948A-C3A5-B480-7609-C71A4331FD70}"/>
              </a:ext>
            </a:extLst>
          </p:cNvPr>
          <p:cNvSpPr/>
          <p:nvPr/>
        </p:nvSpPr>
        <p:spPr>
          <a:xfrm flipH="1">
            <a:off x="9086687" y="2983893"/>
            <a:ext cx="783384" cy="71380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C1F7716-12D8-8E56-E06B-F8C288063FC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248848" y="3140070"/>
            <a:ext cx="459062" cy="418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4402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067A72-9344-B90C-A8CD-2C1CAD0B04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/>
              <a:t>Local Context Feature Update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FEFD4-C492-8770-0704-DB00F6D57F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" y="1192359"/>
            <a:ext cx="9517380" cy="52973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15B4B3-D07C-C0B1-7357-288DA3A1F6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428"/>
          <a:stretch/>
        </p:blipFill>
        <p:spPr>
          <a:xfrm>
            <a:off x="480060" y="1192357"/>
            <a:ext cx="9517379" cy="530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423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F04E9F8-4B1F-5871-4C3D-7B9EFB8343E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/>
              <a:t>Summary and call to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A92B7-3423-D444-958C-1734246D407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0ADB290-30AC-B0E1-D8F5-2A93EC2DA599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GB" sz="1800" dirty="0"/>
              <a:t>Digital Twins have the potential to help policy makers make confident decisions in a complex and </a:t>
            </a:r>
            <a:r>
              <a:rPr lang="en-GB" dirty="0"/>
              <a:t>uncertain scenario, by: </a:t>
            </a:r>
          </a:p>
          <a:p>
            <a:pPr marL="285750" indent="-285750">
              <a:buFont typeface="Wingdings 3" panose="05040102010807070707" pitchFamily="18" charset="2"/>
              <a:buChar char=""/>
            </a:pPr>
            <a:r>
              <a:rPr lang="en-GB" dirty="0"/>
              <a:t>Quantifying that uncertainty,</a:t>
            </a:r>
          </a:p>
          <a:p>
            <a:pPr marL="285750" indent="-285750">
              <a:buFont typeface="Wingdings 3" panose="05040102010807070707" pitchFamily="18" charset="2"/>
              <a:buChar char=""/>
            </a:pPr>
            <a:r>
              <a:rPr lang="en-GB" dirty="0"/>
              <a:t>Visualising multiple options,</a:t>
            </a:r>
          </a:p>
          <a:p>
            <a:pPr marL="285750" indent="-285750">
              <a:buFont typeface="Wingdings 3" panose="05040102010807070707" pitchFamily="18" charset="2"/>
              <a:buChar char=""/>
            </a:pPr>
            <a:r>
              <a:rPr lang="en-GB" dirty="0"/>
              <a:t>Allowing them to trace back the output to the input data.</a:t>
            </a:r>
            <a:endParaRPr lang="en-GB" sz="1800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13A7D5-B323-9064-0150-6763FB9B8CE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3545" y="4590039"/>
            <a:ext cx="7247073" cy="17663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ED935D2-C26A-E594-D4F0-A9675D7E61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545" y="938213"/>
            <a:ext cx="4070774" cy="365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09676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KBR primary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004987"/>
      </a:accent1>
      <a:accent2>
        <a:srgbClr val="00205C"/>
      </a:accent2>
      <a:accent3>
        <a:srgbClr val="FFDA00"/>
      </a:accent3>
      <a:accent4>
        <a:srgbClr val="00783F"/>
      </a:accent4>
      <a:accent5>
        <a:srgbClr val="A2C7E2"/>
      </a:accent5>
      <a:accent6>
        <a:srgbClr val="231F20"/>
      </a:accent6>
      <a:hlink>
        <a:srgbClr val="107E7D"/>
      </a:hlink>
      <a:folHlink>
        <a:srgbClr val="95190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D2A79873-6FF8-443E-9559-0D58EEBC2034}" vid="{4BEDD30E-C9DA-4BAE-BD14-04FEDEF8505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05A059053EAD4DA1DEA16627431C2F" ma:contentTypeVersion="10" ma:contentTypeDescription="Create a new document." ma:contentTypeScope="" ma:versionID="db784e999344e55d04833ac84c49cf66">
  <xsd:schema xmlns:xsd="http://www.w3.org/2001/XMLSchema" xmlns:xs="http://www.w3.org/2001/XMLSchema" xmlns:p="http://schemas.microsoft.com/office/2006/metadata/properties" xmlns:ns2="21f9d58d-69e3-446e-af7b-22fa624595d1" xmlns:ns3="ab6c92be-26a0-4813-822b-6e715446e3f0" targetNamespace="http://schemas.microsoft.com/office/2006/metadata/properties" ma:root="true" ma:fieldsID="be50a41e7075f833478bf2e71e1ec201" ns2:_="" ns3:_="">
    <xsd:import namespace="21f9d58d-69e3-446e-af7b-22fa624595d1"/>
    <xsd:import namespace="ab6c92be-26a0-4813-822b-6e715446e3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f9d58d-69e3-446e-af7b-22fa624595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0c237d6a-5a32-4419-9e18-68f6dc55d02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c92be-26a0-4813-822b-6e715446e3f0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946970c5-9935-4c5a-be3e-9ad751af9fe6}" ma:internalName="TaxCatchAll" ma:showField="CatchAllData" ma:web="ab6c92be-26a0-4813-822b-6e715446e3f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b6c92be-26a0-4813-822b-6e715446e3f0" xsi:nil="true"/>
    <lcf76f155ced4ddcb4097134ff3c332f xmlns="21f9d58d-69e3-446e-af7b-22fa624595d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E8ECFF-EA28-466C-A8F5-1118CB56BEEB}">
  <ds:schemaRefs>
    <ds:schemaRef ds:uri="21f9d58d-69e3-446e-af7b-22fa624595d1"/>
    <ds:schemaRef ds:uri="ab6c92be-26a0-4813-822b-6e715446e3f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1867001-4482-4E64-92C9-B683264352B4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ab6c92be-26a0-4813-822b-6e715446e3f0"/>
    <ds:schemaRef ds:uri="21f9d58d-69e3-446e-af7b-22fa624595d1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79B97A6A-7CB4-4EC7-8B63-BD349DED7FA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430</TotalTime>
  <Words>307</Words>
  <Application>Microsoft Office PowerPoint</Application>
  <PresentationFormat>Widescreen</PresentationFormat>
  <Paragraphs>88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 3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Frazer-Nash Consultancy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Smith</dc:creator>
  <cp:lastModifiedBy>Andy Moore</cp:lastModifiedBy>
  <cp:revision>5</cp:revision>
  <dcterms:created xsi:type="dcterms:W3CDTF">2022-05-03T14:25:53Z</dcterms:created>
  <dcterms:modified xsi:type="dcterms:W3CDTF">2023-04-17T16:17:25Z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3dd467b-6e1c-4a01-a8cf-4d5024698f72_Enabled">
    <vt:lpwstr>true</vt:lpwstr>
  </property>
  <property fmtid="{D5CDD505-2E9C-101B-9397-08002B2CF9AE}" pid="3" name="MSIP_Label_e3dd467b-6e1c-4a01-a8cf-4d5024698f72_SetDate">
    <vt:lpwstr>2022-05-03T15:22:33Z</vt:lpwstr>
  </property>
  <property fmtid="{D5CDD505-2E9C-101B-9397-08002B2CF9AE}" pid="4" name="MSIP_Label_e3dd467b-6e1c-4a01-a8cf-4d5024698f72_Method">
    <vt:lpwstr>Privileged</vt:lpwstr>
  </property>
  <property fmtid="{D5CDD505-2E9C-101B-9397-08002B2CF9AE}" pid="5" name="MSIP_Label_e3dd467b-6e1c-4a01-a8cf-4d5024698f72_Name">
    <vt:lpwstr>Business</vt:lpwstr>
  </property>
  <property fmtid="{D5CDD505-2E9C-101B-9397-08002B2CF9AE}" pid="6" name="MSIP_Label_e3dd467b-6e1c-4a01-a8cf-4d5024698f72_SiteId">
    <vt:lpwstr>d540db14-ce3e-4d18-adfb-75a65e88f7d7</vt:lpwstr>
  </property>
  <property fmtid="{D5CDD505-2E9C-101B-9397-08002B2CF9AE}" pid="7" name="MSIP_Label_e3dd467b-6e1c-4a01-a8cf-4d5024698f72_ActionId">
    <vt:lpwstr>3f3f8c37-8b5b-412b-a7e1-9fd24b0b3043</vt:lpwstr>
  </property>
  <property fmtid="{D5CDD505-2E9C-101B-9397-08002B2CF9AE}" pid="8" name="MSIP_Label_e3dd467b-6e1c-4a01-a8cf-4d5024698f72_ContentBits">
    <vt:lpwstr>0</vt:lpwstr>
  </property>
  <property fmtid="{D5CDD505-2E9C-101B-9397-08002B2CF9AE}" pid="9" name="ContentTypeId">
    <vt:lpwstr>0x010100FF05A059053EAD4DA1DEA16627431C2F</vt:lpwstr>
  </property>
  <property fmtid="{D5CDD505-2E9C-101B-9397-08002B2CF9AE}" pid="10" name="MSIP_Label_dbb19938-abdf-4bf9-b36f-6fa56c0e1ffb_Enabled">
    <vt:lpwstr>true</vt:lpwstr>
  </property>
  <property fmtid="{D5CDD505-2E9C-101B-9397-08002B2CF9AE}" pid="11" name="MSIP_Label_dbb19938-abdf-4bf9-b36f-6fa56c0e1ffb_SetDate">
    <vt:lpwstr>2023-03-24T13:48:16Z</vt:lpwstr>
  </property>
  <property fmtid="{D5CDD505-2E9C-101B-9397-08002B2CF9AE}" pid="12" name="MSIP_Label_dbb19938-abdf-4bf9-b36f-6fa56c0e1ffb_Method">
    <vt:lpwstr>Standard</vt:lpwstr>
  </property>
  <property fmtid="{D5CDD505-2E9C-101B-9397-08002B2CF9AE}" pid="13" name="MSIP_Label_dbb19938-abdf-4bf9-b36f-6fa56c0e1ffb_Name">
    <vt:lpwstr>dbb19938-abdf-4bf9-b36f-6fa56c0e1ffb</vt:lpwstr>
  </property>
  <property fmtid="{D5CDD505-2E9C-101B-9397-08002B2CF9AE}" pid="14" name="MSIP_Label_dbb19938-abdf-4bf9-b36f-6fa56c0e1ffb_SiteId">
    <vt:lpwstr>532a5fd0-268c-48ff-b181-14740d5d430b</vt:lpwstr>
  </property>
  <property fmtid="{D5CDD505-2E9C-101B-9397-08002B2CF9AE}" pid="15" name="MSIP_Label_dbb19938-abdf-4bf9-b36f-6fa56c0e1ffb_ActionId">
    <vt:lpwstr>f664f97f-4235-409e-b8ba-14211f9c311e</vt:lpwstr>
  </property>
  <property fmtid="{D5CDD505-2E9C-101B-9397-08002B2CF9AE}" pid="16" name="MSIP_Label_dbb19938-abdf-4bf9-b36f-6fa56c0e1ffb_ContentBits">
    <vt:lpwstr>2</vt:lpwstr>
  </property>
  <property fmtid="{D5CDD505-2E9C-101B-9397-08002B2CF9AE}" pid="17" name="MediaServiceImageTags">
    <vt:lpwstr/>
  </property>
</Properties>
</file>