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64" r:id="rId4"/>
    <p:sldMasterId id="2147484094" r:id="rId5"/>
    <p:sldMasterId id="2147484188" r:id="rId6"/>
    <p:sldMasterId id="2147484201" r:id="rId7"/>
  </p:sldMasterIdLst>
  <p:notesMasterIdLst>
    <p:notesMasterId r:id="rId23"/>
  </p:notesMasterIdLst>
  <p:sldIdLst>
    <p:sldId id="3599" r:id="rId8"/>
    <p:sldId id="3610" r:id="rId9"/>
    <p:sldId id="3600" r:id="rId10"/>
    <p:sldId id="3583" r:id="rId11"/>
    <p:sldId id="3635" r:id="rId12"/>
    <p:sldId id="3634" r:id="rId13"/>
    <p:sldId id="3636" r:id="rId14"/>
    <p:sldId id="3641" r:id="rId15"/>
    <p:sldId id="3645" r:id="rId16"/>
    <p:sldId id="3643" r:id="rId17"/>
    <p:sldId id="3647" r:id="rId18"/>
    <p:sldId id="3644" r:id="rId19"/>
    <p:sldId id="3648" r:id="rId20"/>
    <p:sldId id="3646" r:id="rId21"/>
    <p:sldId id="363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23" userDrawn="1">
          <p15:clr>
            <a:srgbClr val="A4A3A4"/>
          </p15:clr>
        </p15:guide>
        <p15:guide id="2" pos="325" userDrawn="1">
          <p15:clr>
            <a:srgbClr val="A4A3A4"/>
          </p15:clr>
        </p15:guide>
        <p15:guide id="3" orient="horz" pos="3974" userDrawn="1">
          <p15:clr>
            <a:srgbClr val="A4A3A4"/>
          </p15:clr>
        </p15:guide>
        <p15:guide id="4" pos="7355" userDrawn="1">
          <p15:clr>
            <a:srgbClr val="A4A3A4"/>
          </p15:clr>
        </p15:guide>
        <p15:guide id="5" pos="3840" userDrawn="1">
          <p15:clr>
            <a:srgbClr val="A4A3A4"/>
          </p15:clr>
        </p15:guide>
        <p15:guide id="6" orient="horz" pos="935" userDrawn="1">
          <p15:clr>
            <a:srgbClr val="A4A3A4"/>
          </p15:clr>
        </p15:guide>
        <p15:guide id="7" orient="horz" pos="3634" userDrawn="1">
          <p15:clr>
            <a:srgbClr val="A4A3A4"/>
          </p15:clr>
        </p15:guide>
        <p15:guide id="8" pos="86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ichard Roberts - Innovate UK UKRI" initials="RRIUU" lastIdx="1" clrIdx="0">
    <p:extLst>
      <p:ext uri="{19B8F6BF-5375-455C-9EA6-DF929625EA0E}">
        <p15:presenceInfo xmlns:p15="http://schemas.microsoft.com/office/powerpoint/2012/main" userId="S::richard.roberts@innovateuk.ukri.org::3184f15e-1b08-48f2-bc19-45c0cc13edd2" providerId="AD"/>
      </p:ext>
    </p:extLst>
  </p:cmAuthor>
  <p:cmAuthor id="2" name="Sara El-Hanfy - Innovate UK UKRI" initials="SEHIUU" lastIdx="1" clrIdx="1">
    <p:extLst>
      <p:ext uri="{19B8F6BF-5375-455C-9EA6-DF929625EA0E}">
        <p15:presenceInfo xmlns:p15="http://schemas.microsoft.com/office/powerpoint/2012/main" userId="S::Sara.El-Hanfy@innovateuk.ukri.org::60be08dc-184e-4e7a-af16-6f16384c235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5F4"/>
    <a:srgbClr val="FCF6F6"/>
    <a:srgbClr val="8A1A9B"/>
    <a:srgbClr val="FEFCFC"/>
    <a:srgbClr val="C03428"/>
    <a:srgbClr val="FFFDFB"/>
    <a:srgbClr val="FFFEFB"/>
    <a:srgbClr val="FFFCF3"/>
    <a:srgbClr val="FFFBF7"/>
    <a:srgbClr val="FFFA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AEF865-6950-414E-9028-3FB3EFF4A728}" v="40" dt="2023-09-25T20:39:18.7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417" autoAdjust="0"/>
  </p:normalViewPr>
  <p:slideViewPr>
    <p:cSldViewPr snapToGrid="0">
      <p:cViewPr varScale="1">
        <p:scale>
          <a:sx n="83" d="100"/>
          <a:sy n="83" d="100"/>
        </p:scale>
        <p:origin x="658" y="72"/>
      </p:cViewPr>
      <p:guideLst>
        <p:guide orient="horz" pos="323"/>
        <p:guide pos="325"/>
        <p:guide orient="horz" pos="3974"/>
        <p:guide pos="7355"/>
        <p:guide pos="3840"/>
        <p:guide orient="horz" pos="935"/>
        <p:guide orient="horz" pos="3634"/>
        <p:guide pos="8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 Hart - Innovate UK UKRI" userId="8a9ced3d-a87e-4152-8869-cb06fe6f918b" providerId="ADAL" clId="{06AEF865-6950-414E-9028-3FB3EFF4A728}"/>
    <pc:docChg chg="undo custSel addSld delSld modSld sldOrd">
      <pc:chgData name="Simon Hart - Innovate UK UKRI" userId="8a9ced3d-a87e-4152-8869-cb06fe6f918b" providerId="ADAL" clId="{06AEF865-6950-414E-9028-3FB3EFF4A728}" dt="2023-09-25T20:39:41.143" v="538" actId="20577"/>
      <pc:docMkLst>
        <pc:docMk/>
      </pc:docMkLst>
      <pc:sldChg chg="del">
        <pc:chgData name="Simon Hart - Innovate UK UKRI" userId="8a9ced3d-a87e-4152-8869-cb06fe6f918b" providerId="ADAL" clId="{06AEF865-6950-414E-9028-3FB3EFF4A728}" dt="2023-09-25T13:00:04.321" v="3" actId="47"/>
        <pc:sldMkLst>
          <pc:docMk/>
          <pc:sldMk cId="89591653" sldId="3638"/>
        </pc:sldMkLst>
      </pc:sldChg>
      <pc:sldChg chg="modSp mod">
        <pc:chgData name="Simon Hart - Innovate UK UKRI" userId="8a9ced3d-a87e-4152-8869-cb06fe6f918b" providerId="ADAL" clId="{06AEF865-6950-414E-9028-3FB3EFF4A728}" dt="2023-09-25T20:36:18.862" v="415" actId="20577"/>
        <pc:sldMkLst>
          <pc:docMk/>
          <pc:sldMk cId="2030666829" sldId="3639"/>
        </pc:sldMkLst>
        <pc:spChg chg="mod">
          <ac:chgData name="Simon Hart - Innovate UK UKRI" userId="8a9ced3d-a87e-4152-8869-cb06fe6f918b" providerId="ADAL" clId="{06AEF865-6950-414E-9028-3FB3EFF4A728}" dt="2023-09-25T20:36:18.862" v="415" actId="20577"/>
          <ac:spMkLst>
            <pc:docMk/>
            <pc:sldMk cId="2030666829" sldId="3639"/>
            <ac:spMk id="2" creationId="{7998E14B-9CB4-4C9A-846D-C23AD1141D8B}"/>
          </ac:spMkLst>
        </pc:spChg>
      </pc:sldChg>
      <pc:sldChg chg="del">
        <pc:chgData name="Simon Hart - Innovate UK UKRI" userId="8a9ced3d-a87e-4152-8869-cb06fe6f918b" providerId="ADAL" clId="{06AEF865-6950-414E-9028-3FB3EFF4A728}" dt="2023-09-25T17:01:34.256" v="248" actId="47"/>
        <pc:sldMkLst>
          <pc:docMk/>
          <pc:sldMk cId="1906466744" sldId="3640"/>
        </pc:sldMkLst>
      </pc:sldChg>
      <pc:sldChg chg="del">
        <pc:chgData name="Simon Hart - Innovate UK UKRI" userId="8a9ced3d-a87e-4152-8869-cb06fe6f918b" providerId="ADAL" clId="{06AEF865-6950-414E-9028-3FB3EFF4A728}" dt="2023-09-25T12:59:55.722" v="0" actId="47"/>
        <pc:sldMkLst>
          <pc:docMk/>
          <pc:sldMk cId="951081096" sldId="3641"/>
        </pc:sldMkLst>
      </pc:sldChg>
      <pc:sldChg chg="addSp delSp modSp add mod">
        <pc:chgData name="Simon Hart - Innovate UK UKRI" userId="8a9ced3d-a87e-4152-8869-cb06fe6f918b" providerId="ADAL" clId="{06AEF865-6950-414E-9028-3FB3EFF4A728}" dt="2023-09-25T13:13:39.699" v="32" actId="1076"/>
        <pc:sldMkLst>
          <pc:docMk/>
          <pc:sldMk cId="2411290854" sldId="3641"/>
        </pc:sldMkLst>
        <pc:spChg chg="mod">
          <ac:chgData name="Simon Hart - Innovate UK UKRI" userId="8a9ced3d-a87e-4152-8869-cb06fe6f918b" providerId="ADAL" clId="{06AEF865-6950-414E-9028-3FB3EFF4A728}" dt="2023-09-25T13:08:37.450" v="16" actId="1076"/>
          <ac:spMkLst>
            <pc:docMk/>
            <pc:sldMk cId="2411290854" sldId="3641"/>
            <ac:spMk id="2" creationId="{0170F725-F6D4-42D4-A5CA-B7223296E172}"/>
          </ac:spMkLst>
        </pc:spChg>
        <pc:picChg chg="add mod">
          <ac:chgData name="Simon Hart - Innovate UK UKRI" userId="8a9ced3d-a87e-4152-8869-cb06fe6f918b" providerId="ADAL" clId="{06AEF865-6950-414E-9028-3FB3EFF4A728}" dt="2023-09-25T13:13:39.699" v="32" actId="1076"/>
          <ac:picMkLst>
            <pc:docMk/>
            <pc:sldMk cId="2411290854" sldId="3641"/>
            <ac:picMk id="4" creationId="{DD60087B-2251-4F05-BC87-EAB1F39743DC}"/>
          </ac:picMkLst>
        </pc:picChg>
        <pc:picChg chg="add mod">
          <ac:chgData name="Simon Hart - Innovate UK UKRI" userId="8a9ced3d-a87e-4152-8869-cb06fe6f918b" providerId="ADAL" clId="{06AEF865-6950-414E-9028-3FB3EFF4A728}" dt="2023-09-25T13:13:37.748" v="31" actId="1076"/>
          <ac:picMkLst>
            <pc:docMk/>
            <pc:sldMk cId="2411290854" sldId="3641"/>
            <ac:picMk id="7" creationId="{69B40FDB-84A8-4C3D-A483-7663CD3E264D}"/>
          </ac:picMkLst>
        </pc:picChg>
        <pc:picChg chg="del">
          <ac:chgData name="Simon Hart - Innovate UK UKRI" userId="8a9ced3d-a87e-4152-8869-cb06fe6f918b" providerId="ADAL" clId="{06AEF865-6950-414E-9028-3FB3EFF4A728}" dt="2023-09-25T13:08:07.753" v="12" actId="478"/>
          <ac:picMkLst>
            <pc:docMk/>
            <pc:sldMk cId="2411290854" sldId="3641"/>
            <ac:picMk id="8" creationId="{E65DD588-96B9-424B-932F-33FE2A2D26C9}"/>
          </ac:picMkLst>
        </pc:picChg>
      </pc:sldChg>
      <pc:sldChg chg="del">
        <pc:chgData name="Simon Hart - Innovate UK UKRI" userId="8a9ced3d-a87e-4152-8869-cb06fe6f918b" providerId="ADAL" clId="{06AEF865-6950-414E-9028-3FB3EFF4A728}" dt="2023-09-25T12:59:57.289" v="1" actId="47"/>
        <pc:sldMkLst>
          <pc:docMk/>
          <pc:sldMk cId="2236220602" sldId="3642"/>
        </pc:sldMkLst>
      </pc:sldChg>
      <pc:sldChg chg="addSp delSp modSp add del mod ord">
        <pc:chgData name="Simon Hart - Innovate UK UKRI" userId="8a9ced3d-a87e-4152-8869-cb06fe6f918b" providerId="ADAL" clId="{06AEF865-6950-414E-9028-3FB3EFF4A728}" dt="2023-09-25T20:37:41.087" v="476" actId="47"/>
        <pc:sldMkLst>
          <pc:docMk/>
          <pc:sldMk cId="3090096527" sldId="3642"/>
        </pc:sldMkLst>
        <pc:spChg chg="mod">
          <ac:chgData name="Simon Hart - Innovate UK UKRI" userId="8a9ced3d-a87e-4152-8869-cb06fe6f918b" providerId="ADAL" clId="{06AEF865-6950-414E-9028-3FB3EFF4A728}" dt="2023-09-25T13:23:59.675" v="149" actId="20577"/>
          <ac:spMkLst>
            <pc:docMk/>
            <pc:sldMk cId="3090096527" sldId="3642"/>
            <ac:spMk id="2" creationId="{0170F725-F6D4-42D4-A5CA-B7223296E172}"/>
          </ac:spMkLst>
        </pc:spChg>
        <pc:spChg chg="mod">
          <ac:chgData name="Simon Hart - Innovate UK UKRI" userId="8a9ced3d-a87e-4152-8869-cb06fe6f918b" providerId="ADAL" clId="{06AEF865-6950-414E-9028-3FB3EFF4A728}" dt="2023-09-25T20:37:33.322" v="475" actId="20577"/>
          <ac:spMkLst>
            <pc:docMk/>
            <pc:sldMk cId="3090096527" sldId="3642"/>
            <ac:spMk id="6" creationId="{FF860E61-C6B3-413A-B2CE-B4755817257A}"/>
          </ac:spMkLst>
        </pc:spChg>
        <pc:picChg chg="add mod">
          <ac:chgData name="Simon Hart - Innovate UK UKRI" userId="8a9ced3d-a87e-4152-8869-cb06fe6f918b" providerId="ADAL" clId="{06AEF865-6950-414E-9028-3FB3EFF4A728}" dt="2023-09-25T17:09:09.540" v="286" actId="1076"/>
          <ac:picMkLst>
            <pc:docMk/>
            <pc:sldMk cId="3090096527" sldId="3642"/>
            <ac:picMk id="4" creationId="{3587D574-4E46-488B-BE8F-50524E01FDF3}"/>
          </ac:picMkLst>
        </pc:picChg>
        <pc:picChg chg="add mod">
          <ac:chgData name="Simon Hart - Innovate UK UKRI" userId="8a9ced3d-a87e-4152-8869-cb06fe6f918b" providerId="ADAL" clId="{06AEF865-6950-414E-9028-3FB3EFF4A728}" dt="2023-09-25T13:25:18.279" v="153" actId="1076"/>
          <ac:picMkLst>
            <pc:docMk/>
            <pc:sldMk cId="3090096527" sldId="3642"/>
            <ac:picMk id="7" creationId="{2B25D089-814B-42DA-989F-2BEE64829559}"/>
          </ac:picMkLst>
        </pc:picChg>
        <pc:picChg chg="del">
          <ac:chgData name="Simon Hart - Innovate UK UKRI" userId="8a9ced3d-a87e-4152-8869-cb06fe6f918b" providerId="ADAL" clId="{06AEF865-6950-414E-9028-3FB3EFF4A728}" dt="2023-09-25T13:10:44.690" v="17" actId="478"/>
          <ac:picMkLst>
            <pc:docMk/>
            <pc:sldMk cId="3090096527" sldId="3642"/>
            <ac:picMk id="8" creationId="{E65DD588-96B9-424B-932F-33FE2A2D26C9}"/>
          </ac:picMkLst>
        </pc:picChg>
        <pc:picChg chg="add del">
          <ac:chgData name="Simon Hart - Innovate UK UKRI" userId="8a9ced3d-a87e-4152-8869-cb06fe6f918b" providerId="ADAL" clId="{06AEF865-6950-414E-9028-3FB3EFF4A728}" dt="2023-09-25T13:26:23.454" v="157" actId="22"/>
          <ac:picMkLst>
            <pc:docMk/>
            <pc:sldMk cId="3090096527" sldId="3642"/>
            <ac:picMk id="10" creationId="{F30355BB-BF92-4CDF-A415-B05FB27C1156}"/>
          </ac:picMkLst>
        </pc:picChg>
      </pc:sldChg>
      <pc:sldChg chg="del">
        <pc:chgData name="Simon Hart - Innovate UK UKRI" userId="8a9ced3d-a87e-4152-8869-cb06fe6f918b" providerId="ADAL" clId="{06AEF865-6950-414E-9028-3FB3EFF4A728}" dt="2023-09-25T13:00:02.018" v="2" actId="47"/>
        <pc:sldMkLst>
          <pc:docMk/>
          <pc:sldMk cId="500238433" sldId="3643"/>
        </pc:sldMkLst>
      </pc:sldChg>
      <pc:sldChg chg="addSp delSp modSp add mod">
        <pc:chgData name="Simon Hart - Innovate UK UKRI" userId="8a9ced3d-a87e-4152-8869-cb06fe6f918b" providerId="ADAL" clId="{06AEF865-6950-414E-9028-3FB3EFF4A728}" dt="2023-09-25T17:08:59.940" v="285" actId="14100"/>
        <pc:sldMkLst>
          <pc:docMk/>
          <pc:sldMk cId="3269528246" sldId="3643"/>
        </pc:sldMkLst>
        <pc:spChg chg="mod">
          <ac:chgData name="Simon Hart - Innovate UK UKRI" userId="8a9ced3d-a87e-4152-8869-cb06fe6f918b" providerId="ADAL" clId="{06AEF865-6950-414E-9028-3FB3EFF4A728}" dt="2023-09-25T17:07:11.433" v="271" actId="20577"/>
          <ac:spMkLst>
            <pc:docMk/>
            <pc:sldMk cId="3269528246" sldId="3643"/>
            <ac:spMk id="2" creationId="{0170F725-F6D4-42D4-A5CA-B7223296E172}"/>
          </ac:spMkLst>
        </pc:spChg>
        <pc:spChg chg="mod">
          <ac:chgData name="Simon Hart - Innovate UK UKRI" userId="8a9ced3d-a87e-4152-8869-cb06fe6f918b" providerId="ADAL" clId="{06AEF865-6950-414E-9028-3FB3EFF4A728}" dt="2023-09-25T13:23:42.925" v="131"/>
          <ac:spMkLst>
            <pc:docMk/>
            <pc:sldMk cId="3269528246" sldId="3643"/>
            <ac:spMk id="6" creationId="{FF860E61-C6B3-413A-B2CE-B4755817257A}"/>
          </ac:spMkLst>
        </pc:spChg>
        <pc:spChg chg="add del mod">
          <ac:chgData name="Simon Hart - Innovate UK UKRI" userId="8a9ced3d-a87e-4152-8869-cb06fe6f918b" providerId="ADAL" clId="{06AEF865-6950-414E-9028-3FB3EFF4A728}" dt="2023-09-25T13:23:47.207" v="132" actId="478"/>
          <ac:spMkLst>
            <pc:docMk/>
            <pc:sldMk cId="3269528246" sldId="3643"/>
            <ac:spMk id="7" creationId="{445E9877-409F-4447-8F2A-BF50D65799B1}"/>
          </ac:spMkLst>
        </pc:spChg>
        <pc:picChg chg="del">
          <ac:chgData name="Simon Hart - Innovate UK UKRI" userId="8a9ced3d-a87e-4152-8869-cb06fe6f918b" providerId="ADAL" clId="{06AEF865-6950-414E-9028-3FB3EFF4A728}" dt="2023-09-25T13:18:54.380" v="50" actId="478"/>
          <ac:picMkLst>
            <pc:docMk/>
            <pc:sldMk cId="3269528246" sldId="3643"/>
            <ac:picMk id="4" creationId="{3587D574-4E46-488B-BE8F-50524E01FDF3}"/>
          </ac:picMkLst>
        </pc:picChg>
        <pc:picChg chg="add mod">
          <ac:chgData name="Simon Hart - Innovate UK UKRI" userId="8a9ced3d-a87e-4152-8869-cb06fe6f918b" providerId="ADAL" clId="{06AEF865-6950-414E-9028-3FB3EFF4A728}" dt="2023-09-25T13:23:31.877" v="130" actId="1076"/>
          <ac:picMkLst>
            <pc:docMk/>
            <pc:sldMk cId="3269528246" sldId="3643"/>
            <ac:picMk id="8" creationId="{C97BA00B-611F-4707-B62E-4F2DAAD279C3}"/>
          </ac:picMkLst>
        </pc:picChg>
        <pc:picChg chg="add mod">
          <ac:chgData name="Simon Hart - Innovate UK UKRI" userId="8a9ced3d-a87e-4152-8869-cb06fe6f918b" providerId="ADAL" clId="{06AEF865-6950-414E-9028-3FB3EFF4A728}" dt="2023-09-25T17:08:59.940" v="285" actId="14100"/>
          <ac:picMkLst>
            <pc:docMk/>
            <pc:sldMk cId="3269528246" sldId="3643"/>
            <ac:picMk id="10" creationId="{E6740BE2-0266-4A4A-974C-A7C9E02AEBF7}"/>
          </ac:picMkLst>
        </pc:picChg>
        <pc:picChg chg="add del mod">
          <ac:chgData name="Simon Hart - Innovate UK UKRI" userId="8a9ced3d-a87e-4152-8869-cb06fe6f918b" providerId="ADAL" clId="{06AEF865-6950-414E-9028-3FB3EFF4A728}" dt="2023-09-25T13:23:29.190" v="129" actId="478"/>
          <ac:picMkLst>
            <pc:docMk/>
            <pc:sldMk cId="3269528246" sldId="3643"/>
            <ac:picMk id="1026" creationId="{8384B4E0-965F-43C6-99B3-4F8DDE0088AC}"/>
          </ac:picMkLst>
        </pc:picChg>
      </pc:sldChg>
      <pc:sldChg chg="addSp delSp modSp add mod ord">
        <pc:chgData name="Simon Hart - Innovate UK UKRI" userId="8a9ced3d-a87e-4152-8869-cb06fe6f918b" providerId="ADAL" clId="{06AEF865-6950-414E-9028-3FB3EFF4A728}" dt="2023-09-25T20:34:51.637" v="361" actId="14100"/>
        <pc:sldMkLst>
          <pc:docMk/>
          <pc:sldMk cId="787482737" sldId="3644"/>
        </pc:sldMkLst>
        <pc:spChg chg="mod">
          <ac:chgData name="Simon Hart - Innovate UK UKRI" userId="8a9ced3d-a87e-4152-8869-cb06fe6f918b" providerId="ADAL" clId="{06AEF865-6950-414E-9028-3FB3EFF4A728}" dt="2023-09-25T17:00:14.637" v="233" actId="20577"/>
          <ac:spMkLst>
            <pc:docMk/>
            <pc:sldMk cId="787482737" sldId="3644"/>
            <ac:spMk id="2" creationId="{0170F725-F6D4-42D4-A5CA-B7223296E172}"/>
          </ac:spMkLst>
        </pc:spChg>
        <pc:spChg chg="mod">
          <ac:chgData name="Simon Hart - Innovate UK UKRI" userId="8a9ced3d-a87e-4152-8869-cb06fe6f918b" providerId="ADAL" clId="{06AEF865-6950-414E-9028-3FB3EFF4A728}" dt="2023-09-25T13:20:34.687" v="69" actId="14100"/>
          <ac:spMkLst>
            <pc:docMk/>
            <pc:sldMk cId="787482737" sldId="3644"/>
            <ac:spMk id="6" creationId="{FF860E61-C6B3-413A-B2CE-B4755817257A}"/>
          </ac:spMkLst>
        </pc:spChg>
        <pc:spChg chg="add mod">
          <ac:chgData name="Simon Hart - Innovate UK UKRI" userId="8a9ced3d-a87e-4152-8869-cb06fe6f918b" providerId="ADAL" clId="{06AEF865-6950-414E-9028-3FB3EFF4A728}" dt="2023-09-25T17:00:30.180" v="235" actId="1076"/>
          <ac:spMkLst>
            <pc:docMk/>
            <pc:sldMk cId="787482737" sldId="3644"/>
            <ac:spMk id="7" creationId="{394AAB76-9C2F-4396-A331-F70EF9F0B634}"/>
          </ac:spMkLst>
        </pc:spChg>
        <pc:spChg chg="add mod">
          <ac:chgData name="Simon Hart - Innovate UK UKRI" userId="8a9ced3d-a87e-4152-8869-cb06fe6f918b" providerId="ADAL" clId="{06AEF865-6950-414E-9028-3FB3EFF4A728}" dt="2023-09-25T20:34:51.637" v="361" actId="14100"/>
          <ac:spMkLst>
            <pc:docMk/>
            <pc:sldMk cId="787482737" sldId="3644"/>
            <ac:spMk id="8" creationId="{C50B5A38-226E-4336-9DF1-52CA9C5E4AE3}"/>
          </ac:spMkLst>
        </pc:spChg>
        <pc:spChg chg="add mod">
          <ac:chgData name="Simon Hart - Innovate UK UKRI" userId="8a9ced3d-a87e-4152-8869-cb06fe6f918b" providerId="ADAL" clId="{06AEF865-6950-414E-9028-3FB3EFF4A728}" dt="2023-09-25T17:01:07.875" v="243" actId="115"/>
          <ac:spMkLst>
            <pc:docMk/>
            <pc:sldMk cId="787482737" sldId="3644"/>
            <ac:spMk id="10" creationId="{B24DCFE1-4E26-4DBA-881D-ECAC2E247764}"/>
          </ac:spMkLst>
        </pc:spChg>
        <pc:spChg chg="add mod">
          <ac:chgData name="Simon Hart - Innovate UK UKRI" userId="8a9ced3d-a87e-4152-8869-cb06fe6f918b" providerId="ADAL" clId="{06AEF865-6950-414E-9028-3FB3EFF4A728}" dt="2023-09-25T20:34:12.029" v="353" actId="14100"/>
          <ac:spMkLst>
            <pc:docMk/>
            <pc:sldMk cId="787482737" sldId="3644"/>
            <ac:spMk id="11" creationId="{BE160D7A-24A9-4777-AC88-F10B473ACD1C}"/>
          </ac:spMkLst>
        </pc:spChg>
        <pc:spChg chg="add del mod">
          <ac:chgData name="Simon Hart - Innovate UK UKRI" userId="8a9ced3d-a87e-4152-8869-cb06fe6f918b" providerId="ADAL" clId="{06AEF865-6950-414E-9028-3FB3EFF4A728}" dt="2023-09-25T20:34:21.833" v="355"/>
          <ac:spMkLst>
            <pc:docMk/>
            <pc:sldMk cId="787482737" sldId="3644"/>
            <ac:spMk id="12" creationId="{21659635-D136-4CD5-B960-2CFD346C13DE}"/>
          </ac:spMkLst>
        </pc:spChg>
        <pc:spChg chg="add del mod">
          <ac:chgData name="Simon Hart - Innovate UK UKRI" userId="8a9ced3d-a87e-4152-8869-cb06fe6f918b" providerId="ADAL" clId="{06AEF865-6950-414E-9028-3FB3EFF4A728}" dt="2023-09-25T20:34:38.910" v="357"/>
          <ac:spMkLst>
            <pc:docMk/>
            <pc:sldMk cId="787482737" sldId="3644"/>
            <ac:spMk id="13" creationId="{D5726379-9AB1-49D0-8787-3B00AD2F6D0E}"/>
          </ac:spMkLst>
        </pc:spChg>
        <pc:picChg chg="del">
          <ac:chgData name="Simon Hart - Innovate UK UKRI" userId="8a9ced3d-a87e-4152-8869-cb06fe6f918b" providerId="ADAL" clId="{06AEF865-6950-414E-9028-3FB3EFF4A728}" dt="2023-09-25T13:19:03.481" v="52" actId="478"/>
          <ac:picMkLst>
            <pc:docMk/>
            <pc:sldMk cId="787482737" sldId="3644"/>
            <ac:picMk id="4" creationId="{3587D574-4E46-488B-BE8F-50524E01FDF3}"/>
          </ac:picMkLst>
        </pc:picChg>
        <pc:picChg chg="add mod">
          <ac:chgData name="Simon Hart - Innovate UK UKRI" userId="8a9ced3d-a87e-4152-8869-cb06fe6f918b" providerId="ADAL" clId="{06AEF865-6950-414E-9028-3FB3EFF4A728}" dt="2023-09-25T20:34:45.456" v="360" actId="1076"/>
          <ac:picMkLst>
            <pc:docMk/>
            <pc:sldMk cId="787482737" sldId="3644"/>
            <ac:picMk id="14" creationId="{F8BA91CB-19A1-4203-B3BA-9CCF6300892A}"/>
          </ac:picMkLst>
        </pc:picChg>
      </pc:sldChg>
      <pc:sldChg chg="addSp delSp modSp mod">
        <pc:chgData name="Simon Hart - Innovate UK UKRI" userId="8a9ced3d-a87e-4152-8869-cb06fe6f918b" providerId="ADAL" clId="{06AEF865-6950-414E-9028-3FB3EFF4A728}" dt="2023-09-25T20:38:43.093" v="501" actId="1076"/>
        <pc:sldMkLst>
          <pc:docMk/>
          <pc:sldMk cId="413149842" sldId="3645"/>
        </pc:sldMkLst>
        <pc:spChg chg="mod">
          <ac:chgData name="Simon Hart - Innovate UK UKRI" userId="8a9ced3d-a87e-4152-8869-cb06fe6f918b" providerId="ADAL" clId="{06AEF865-6950-414E-9028-3FB3EFF4A728}" dt="2023-09-25T17:10:14.649" v="342" actId="1076"/>
          <ac:spMkLst>
            <pc:docMk/>
            <pc:sldMk cId="413149842" sldId="3645"/>
            <ac:spMk id="2" creationId="{0170F725-F6D4-42D4-A5CA-B7223296E172}"/>
          </ac:spMkLst>
        </pc:spChg>
        <pc:spChg chg="del">
          <ac:chgData name="Simon Hart - Innovate UK UKRI" userId="8a9ced3d-a87e-4152-8869-cb06fe6f918b" providerId="ADAL" clId="{06AEF865-6950-414E-9028-3FB3EFF4A728}" dt="2023-09-25T13:27:08.541" v="165" actId="478"/>
          <ac:spMkLst>
            <pc:docMk/>
            <pc:sldMk cId="413149842" sldId="3645"/>
            <ac:spMk id="6" creationId="{FF860E61-C6B3-413A-B2CE-B4755817257A}"/>
          </ac:spMkLst>
        </pc:spChg>
        <pc:spChg chg="add mod">
          <ac:chgData name="Simon Hart - Innovate UK UKRI" userId="8a9ced3d-a87e-4152-8869-cb06fe6f918b" providerId="ADAL" clId="{06AEF865-6950-414E-9028-3FB3EFF4A728}" dt="2023-09-25T20:38:43.093" v="501" actId="1076"/>
          <ac:spMkLst>
            <pc:docMk/>
            <pc:sldMk cId="413149842" sldId="3645"/>
            <ac:spMk id="10" creationId="{7B197ADA-8CA0-4B06-A5C5-A201E7611D3C}"/>
          </ac:spMkLst>
        </pc:spChg>
        <pc:picChg chg="del">
          <ac:chgData name="Simon Hart - Innovate UK UKRI" userId="8a9ced3d-a87e-4152-8869-cb06fe6f918b" providerId="ADAL" clId="{06AEF865-6950-414E-9028-3FB3EFF4A728}" dt="2023-09-25T13:26:47.367" v="160" actId="478"/>
          <ac:picMkLst>
            <pc:docMk/>
            <pc:sldMk cId="413149842" sldId="3645"/>
            <ac:picMk id="4" creationId="{3587D574-4E46-488B-BE8F-50524E01FDF3}"/>
          </ac:picMkLst>
        </pc:picChg>
        <pc:picChg chg="add mod">
          <ac:chgData name="Simon Hart - Innovate UK UKRI" userId="8a9ced3d-a87e-4152-8869-cb06fe6f918b" providerId="ADAL" clId="{06AEF865-6950-414E-9028-3FB3EFF4A728}" dt="2023-09-25T17:10:07.668" v="341" actId="29295"/>
          <ac:picMkLst>
            <pc:docMk/>
            <pc:sldMk cId="413149842" sldId="3645"/>
            <ac:picMk id="5" creationId="{DEF809DA-0DCF-4C89-AA47-5C13AD07E954}"/>
          </ac:picMkLst>
        </pc:picChg>
        <pc:picChg chg="mod">
          <ac:chgData name="Simon Hart - Innovate UK UKRI" userId="8a9ced3d-a87e-4152-8869-cb06fe6f918b" providerId="ADAL" clId="{06AEF865-6950-414E-9028-3FB3EFF4A728}" dt="2023-09-25T17:10:36.654" v="346" actId="1076"/>
          <ac:picMkLst>
            <pc:docMk/>
            <pc:sldMk cId="413149842" sldId="3645"/>
            <ac:picMk id="7" creationId="{2B25D089-814B-42DA-989F-2BEE64829559}"/>
          </ac:picMkLst>
        </pc:picChg>
        <pc:picChg chg="add mod ord modCrop">
          <ac:chgData name="Simon Hart - Innovate UK UKRI" userId="8a9ced3d-a87e-4152-8869-cb06fe6f918b" providerId="ADAL" clId="{06AEF865-6950-414E-9028-3FB3EFF4A728}" dt="2023-09-25T17:10:33.578" v="345" actId="732"/>
          <ac:picMkLst>
            <pc:docMk/>
            <pc:sldMk cId="413149842" sldId="3645"/>
            <ac:picMk id="9" creationId="{7A2B7737-4050-4D5F-AD58-53AFE5E1C349}"/>
          </ac:picMkLst>
        </pc:picChg>
        <pc:picChg chg="add mod">
          <ac:chgData name="Simon Hart - Innovate UK UKRI" userId="8a9ced3d-a87e-4152-8869-cb06fe6f918b" providerId="ADAL" clId="{06AEF865-6950-414E-9028-3FB3EFF4A728}" dt="2023-09-25T17:09:23.897" v="289" actId="1076"/>
          <ac:picMkLst>
            <pc:docMk/>
            <pc:sldMk cId="413149842" sldId="3645"/>
            <ac:picMk id="2050" creationId="{B8C50A63-49FC-4A04-958E-66F2EA0AD2D9}"/>
          </ac:picMkLst>
        </pc:picChg>
      </pc:sldChg>
      <pc:sldChg chg="addSp delSp modSp mod ord">
        <pc:chgData name="Simon Hart - Innovate UK UKRI" userId="8a9ced3d-a87e-4152-8869-cb06fe6f918b" providerId="ADAL" clId="{06AEF865-6950-414E-9028-3FB3EFF4A728}" dt="2023-09-25T20:39:41.143" v="538" actId="20577"/>
        <pc:sldMkLst>
          <pc:docMk/>
          <pc:sldMk cId="1867296917" sldId="3646"/>
        </pc:sldMkLst>
        <pc:spChg chg="mod">
          <ac:chgData name="Simon Hart - Innovate UK UKRI" userId="8a9ced3d-a87e-4152-8869-cb06fe6f918b" providerId="ADAL" clId="{06AEF865-6950-414E-9028-3FB3EFF4A728}" dt="2023-09-25T20:39:41.143" v="538" actId="20577"/>
          <ac:spMkLst>
            <pc:docMk/>
            <pc:sldMk cId="1867296917" sldId="3646"/>
            <ac:spMk id="2" creationId="{0170F725-F6D4-42D4-A5CA-B7223296E172}"/>
          </ac:spMkLst>
        </pc:spChg>
        <pc:spChg chg="del">
          <ac:chgData name="Simon Hart - Innovate UK UKRI" userId="8a9ced3d-a87e-4152-8869-cb06fe6f918b" providerId="ADAL" clId="{06AEF865-6950-414E-9028-3FB3EFF4A728}" dt="2023-09-25T20:37:10.063" v="454" actId="478"/>
          <ac:spMkLst>
            <pc:docMk/>
            <pc:sldMk cId="1867296917" sldId="3646"/>
            <ac:spMk id="6" creationId="{FF860E61-C6B3-413A-B2CE-B4755817257A}"/>
          </ac:spMkLst>
        </pc:spChg>
        <pc:spChg chg="add mod">
          <ac:chgData name="Simon Hart - Innovate UK UKRI" userId="8a9ced3d-a87e-4152-8869-cb06fe6f918b" providerId="ADAL" clId="{06AEF865-6950-414E-9028-3FB3EFF4A728}" dt="2023-09-25T20:37:13.523" v="455" actId="1076"/>
          <ac:spMkLst>
            <pc:docMk/>
            <pc:sldMk cId="1867296917" sldId="3646"/>
            <ac:spMk id="9" creationId="{A46CE531-15FC-44B8-A2D7-A6EB5AB9E93C}"/>
          </ac:spMkLst>
        </pc:spChg>
        <pc:picChg chg="add mod">
          <ac:chgData name="Simon Hart - Innovate UK UKRI" userId="8a9ced3d-a87e-4152-8869-cb06fe6f918b" providerId="ADAL" clId="{06AEF865-6950-414E-9028-3FB3EFF4A728}" dt="2023-09-25T17:06:52.070" v="256" actId="14861"/>
          <ac:picMkLst>
            <pc:docMk/>
            <pc:sldMk cId="1867296917" sldId="3646"/>
            <ac:picMk id="4" creationId="{E40BE35D-EA1B-40AC-ABBE-9B35B56471CE}"/>
          </ac:picMkLst>
        </pc:picChg>
        <pc:picChg chg="add mod">
          <ac:chgData name="Simon Hart - Innovate UK UKRI" userId="8a9ced3d-a87e-4152-8869-cb06fe6f918b" providerId="ADAL" clId="{06AEF865-6950-414E-9028-3FB3EFF4A728}" dt="2023-09-25T17:06:54.187" v="257" actId="1076"/>
          <ac:picMkLst>
            <pc:docMk/>
            <pc:sldMk cId="1867296917" sldId="3646"/>
            <ac:picMk id="7" creationId="{8541CF6A-6E1A-4652-8B0F-3794D729CB8F}"/>
          </ac:picMkLst>
        </pc:picChg>
        <pc:picChg chg="del">
          <ac:chgData name="Simon Hart - Innovate UK UKRI" userId="8a9ced3d-a87e-4152-8869-cb06fe6f918b" providerId="ADAL" clId="{06AEF865-6950-414E-9028-3FB3EFF4A728}" dt="2023-09-25T16:59:31.248" v="195" actId="478"/>
          <ac:picMkLst>
            <pc:docMk/>
            <pc:sldMk cId="1867296917" sldId="3646"/>
            <ac:picMk id="8" creationId="{E65DD588-96B9-424B-932F-33FE2A2D26C9}"/>
          </ac:picMkLst>
        </pc:picChg>
      </pc:sldChg>
      <pc:sldChg chg="add del">
        <pc:chgData name="Simon Hart - Innovate UK UKRI" userId="8a9ced3d-a87e-4152-8869-cb06fe6f918b" providerId="ADAL" clId="{06AEF865-6950-414E-9028-3FB3EFF4A728}" dt="2023-09-25T16:59:35.984" v="197"/>
        <pc:sldMkLst>
          <pc:docMk/>
          <pc:sldMk cId="2446100683" sldId="3647"/>
        </pc:sldMkLst>
      </pc:sldChg>
      <pc:sldChg chg="delSp modSp new mod">
        <pc:chgData name="Simon Hart - Innovate UK UKRI" userId="8a9ced3d-a87e-4152-8869-cb06fe6f918b" providerId="ADAL" clId="{06AEF865-6950-414E-9028-3FB3EFF4A728}" dt="2023-09-25T20:36:44.344" v="451" actId="1076"/>
        <pc:sldMkLst>
          <pc:docMk/>
          <pc:sldMk cId="2594873251" sldId="3647"/>
        </pc:sldMkLst>
        <pc:spChg chg="mod">
          <ac:chgData name="Simon Hart - Innovate UK UKRI" userId="8a9ced3d-a87e-4152-8869-cb06fe6f918b" providerId="ADAL" clId="{06AEF865-6950-414E-9028-3FB3EFF4A728}" dt="2023-09-25T20:36:44.344" v="451" actId="1076"/>
          <ac:spMkLst>
            <pc:docMk/>
            <pc:sldMk cId="2594873251" sldId="3647"/>
            <ac:spMk id="2" creationId="{B6F4AD22-B3A6-4A70-93DE-969EAED35F58}"/>
          </ac:spMkLst>
        </pc:spChg>
        <pc:spChg chg="del">
          <ac:chgData name="Simon Hart - Innovate UK UKRI" userId="8a9ced3d-a87e-4152-8869-cb06fe6f918b" providerId="ADAL" clId="{06AEF865-6950-414E-9028-3FB3EFF4A728}" dt="2023-09-25T20:36:39.952" v="450" actId="478"/>
          <ac:spMkLst>
            <pc:docMk/>
            <pc:sldMk cId="2594873251" sldId="3647"/>
            <ac:spMk id="3" creationId="{3052FDE6-ADEE-42B7-A5A9-6EEC849A5A60}"/>
          </ac:spMkLst>
        </pc:spChg>
      </pc:sldChg>
      <pc:sldChg chg="modSp add mod">
        <pc:chgData name="Simon Hart - Innovate UK UKRI" userId="8a9ced3d-a87e-4152-8869-cb06fe6f918b" providerId="ADAL" clId="{06AEF865-6950-414E-9028-3FB3EFF4A728}" dt="2023-09-25T20:39:27.591" v="516" actId="20577"/>
        <pc:sldMkLst>
          <pc:docMk/>
          <pc:sldMk cId="737111501" sldId="3648"/>
        </pc:sldMkLst>
        <pc:spChg chg="mod">
          <ac:chgData name="Simon Hart - Innovate UK UKRI" userId="8a9ced3d-a87e-4152-8869-cb06fe6f918b" providerId="ADAL" clId="{06AEF865-6950-414E-9028-3FB3EFF4A728}" dt="2023-09-25T20:39:27.591" v="516" actId="20577"/>
          <ac:spMkLst>
            <pc:docMk/>
            <pc:sldMk cId="737111501" sldId="3648"/>
            <ac:spMk id="2" creationId="{B6F4AD22-B3A6-4A70-93DE-969EAED35F5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FE9A4A-3203-D544-A0F2-9B4A7A1B021E}"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F3BA1D-A00F-DB41-84DA-BE26C4853B35}" type="slidenum">
              <a:rPr lang="en-US" smtClean="0"/>
              <a:t>‹#›</a:t>
            </a:fld>
            <a:endParaRPr lang="en-US"/>
          </a:p>
        </p:txBody>
      </p:sp>
    </p:spTree>
    <p:extLst>
      <p:ext uri="{BB962C8B-B14F-4D97-AF65-F5344CB8AC3E}">
        <p14:creationId xmlns:p14="http://schemas.microsoft.com/office/powerpoint/2010/main" val="661868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Innovate UK is the UK’s innovation agency. We drive productivity and economic growth by supporting businesses to develop and realise the potential of new ideas, including those from the UK’s world-class research base.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Our mission: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bg1"/>
                </a:solidFill>
              </a:rPr>
              <a:t>We will help UK businesses to grow through the development and commercialisation of new products, processes, and services, supported by an outstanding innovation ecosystem that is agile, inclusive, and easy to navigate.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When talking through our mission, its important to define what we mean by UK Business: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When we say UK business, we mean any company that has an </a:t>
            </a:r>
            <a:r>
              <a:rPr kumimoji="0" lang="en-GB" sz="10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operating footprint in the UK </a:t>
            </a:r>
            <a:r>
              <a:rPr kumimoji="0" lang="en-GB" sz="10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and </a:t>
            </a:r>
            <a:r>
              <a:rPr kumimoji="0" lang="en-GB" sz="10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contributes to our economy.</a:t>
            </a:r>
            <a:endParaRPr kumimoji="0" lang="en-US" sz="1200" b="1" i="0" u="none" strike="noStrike" kern="1200" cap="none" spc="0" normalizeH="0" baseline="0" noProof="0" dirty="0">
              <a:ln>
                <a:noFill/>
              </a:ln>
              <a:solidFill>
                <a:srgbClr val="FFFFFF"/>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For example, in this context, Nissan can be considered as a UK business, it’s a legal entity in the UK, operates in the UK, contributes to the UK economy – so it is in scope of our programmes, despite being headquartered in Yokohama, Japan. </a:t>
            </a:r>
          </a:p>
          <a:p>
            <a:pPr marL="285750" indent="-285750">
              <a:buFont typeface="Arial" panose="020B0604020202020204" pitchFamily="34" charset="0"/>
              <a:buChar char="•"/>
            </a:pPr>
            <a:endParaRPr lang="en-GB" sz="1200" dirty="0">
              <a:effectLst/>
              <a:latin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Whilst we will support companies to de-risk innovation – we aren’t here to do the innovation for you. </a:t>
            </a: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We are here to help you realise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your ideas </a:t>
            </a:r>
            <a:r>
              <a:rPr lang="en-GB" sz="1200" dirty="0">
                <a:effectLst/>
                <a:latin typeface="Calibri" panose="020F0502020204030204" pitchFamily="34" charset="0"/>
                <a:ea typeface="Calibri" panose="020F0502020204030204" pitchFamily="34" charset="0"/>
                <a:cs typeface="Times New Roman" panose="02020603050405020304" pitchFamily="18" charset="0"/>
              </a:rPr>
              <a:t>– but they need to be fully formed – with a plan to develop and diffuse.</a:t>
            </a:r>
          </a:p>
          <a:p>
            <a:pPr marL="285750" indent="-285750">
              <a:buFont typeface="Arial" panose="020B0604020202020204" pitchFamily="34" charset="0"/>
              <a:buChar char="•"/>
            </a:pPr>
            <a:endParaRPr lang="en-GB" sz="1200" dirty="0">
              <a:effectLst/>
              <a:latin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 typeface="Wingdings" panose="05000000000000000000" pitchFamily="2" charset="2"/>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If we are going to inspire, involve and invest, where are we going to choose to work?</a:t>
            </a:r>
          </a:p>
          <a:p>
            <a:pPr marL="342900" marR="0" lvl="0" indent="-342900" algn="l" defTabSz="914400" rtl="0" eaLnBrk="1" fontAlgn="auto" latinLnBrk="0" hangingPunct="1">
              <a:lnSpc>
                <a:spcPct val="107000"/>
              </a:lnSpc>
              <a:spcBef>
                <a:spcPts val="0"/>
              </a:spcBef>
              <a:spcAft>
                <a:spcPts val="0"/>
              </a:spcAft>
              <a:buClrTx/>
              <a:buSzTx/>
              <a:buFont typeface="Wingdings" panose="05000000000000000000" pitchFamily="2" charset="2"/>
              <a:buChar char=""/>
              <a:tabLst/>
              <a:defRP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UK has 1.4 million businesses with employees </a:t>
            </a:r>
          </a:p>
          <a:p>
            <a:pPr marL="342900" marR="0" lvl="0" indent="-342900" algn="l" defTabSz="914400" rtl="0" eaLnBrk="1" fontAlgn="auto" latinLnBrk="0" hangingPunct="1">
              <a:lnSpc>
                <a:spcPct val="107000"/>
              </a:lnSpc>
              <a:spcBef>
                <a:spcPts val="0"/>
              </a:spcBef>
              <a:spcAft>
                <a:spcPts val="0"/>
              </a:spcAft>
              <a:buClrTx/>
              <a:buSzTx/>
              <a:buFont typeface="Wingdings" panose="05000000000000000000" pitchFamily="2" charset="2"/>
              <a:buChar char=""/>
              <a:tabLst/>
              <a:defRP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We also have165 higher education institutes, including 4 of the top 10 universities in the world, the majority of which are research intensive - producing over 200,000 publications a year. </a:t>
            </a:r>
          </a:p>
          <a:p>
            <a:pPr marL="342900" lvl="0" indent="-342900">
              <a:lnSpc>
                <a:spcPct val="107000"/>
              </a:lnSpc>
              <a:buFont typeface="Wingdings" panose="05000000000000000000" pitchFamily="2"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It is simply impossible for us to invest in 1.4M businesses and 200,000 ideas. </a:t>
            </a:r>
          </a:p>
          <a:p>
            <a:pPr marL="342900" lvl="0" indent="-342900">
              <a:lnSpc>
                <a:spcPct val="107000"/>
              </a:lnSpc>
              <a:buFont typeface="Wingdings" panose="05000000000000000000" pitchFamily="2"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As such, we need to prioritise. </a:t>
            </a:r>
          </a:p>
          <a:p>
            <a:endParaRPr lang="en-GB" dirty="0"/>
          </a:p>
          <a:p>
            <a:r>
              <a:rPr lang="en-GB" dirty="0"/>
              <a:t>We recently released our </a:t>
            </a:r>
            <a:r>
              <a:rPr lang="en-GB" b="1" dirty="0"/>
              <a:t>Plan for Action for UK Business Innovation</a:t>
            </a:r>
            <a:r>
              <a:rPr lang="en-GB" dirty="0"/>
              <a:t>, to guide our actions and investments over the next four years.  </a:t>
            </a:r>
          </a:p>
          <a:p>
            <a:endParaRPr lang="en-GB" dirty="0"/>
          </a:p>
          <a:p>
            <a:pPr>
              <a:lnSpc>
                <a:spcPct val="150000"/>
              </a:lnSpc>
              <a:spcAft>
                <a:spcPts val="800"/>
              </a:spcAft>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a:t>
            </a:r>
            <a:r>
              <a:rPr lang="en-GB" sz="12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plan for action </a:t>
            </a: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highlights the 4 criteria we have established to prioritise our resources, taking account of:</a:t>
            </a:r>
          </a:p>
          <a:p>
            <a:pPr marL="342900" lvl="0" indent="-342900">
              <a:lnSpc>
                <a:spcPct val="150000"/>
              </a:lnSpc>
              <a:spcAft>
                <a:spcPts val="800"/>
              </a:spcAft>
              <a:buFont typeface="Arial" panose="020B0604020202020204" pitchFamily="34" charset="0"/>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size of the opportunity – the size of the accessible global market </a:t>
            </a:r>
          </a:p>
          <a:p>
            <a:pPr marL="342900" lvl="0" indent="-342900">
              <a:lnSpc>
                <a:spcPct val="150000"/>
              </a:lnSpc>
              <a:spcAft>
                <a:spcPts val="800"/>
              </a:spcAft>
              <a:buFont typeface="Arial" panose="020B0604020202020204" pitchFamily="34" charset="0"/>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relative strength of UK capabilities, in both industry and academia – compared to other territories</a:t>
            </a:r>
          </a:p>
          <a:p>
            <a:pPr marL="342900" lvl="0" indent="-342900">
              <a:lnSpc>
                <a:spcPct val="150000"/>
              </a:lnSpc>
              <a:spcAft>
                <a:spcPts val="800"/>
              </a:spcAft>
              <a:buFont typeface="Arial" panose="020B0604020202020204" pitchFamily="34" charset="0"/>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whether it is the right time for business to act</a:t>
            </a:r>
          </a:p>
          <a:p>
            <a:pPr marL="342900" lvl="0" indent="-342900">
              <a:lnSpc>
                <a:spcPct val="150000"/>
              </a:lnSpc>
              <a:spcAft>
                <a:spcPts val="800"/>
              </a:spcAft>
              <a:buFont typeface="Arial" panose="020B0604020202020204" pitchFamily="34" charset="0"/>
              <a:buChar cha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added-value – whether the case for public sector intervention is strong, including consideration of the wider environmental and societal impacts.</a:t>
            </a:r>
          </a:p>
          <a:p>
            <a:pPr marL="342900" lvl="0" indent="-342900">
              <a:lnSpc>
                <a:spcPct val="150000"/>
              </a:lnSpc>
              <a:spcAft>
                <a:spcPts val="800"/>
              </a:spcAft>
              <a:buFont typeface="Arial" panose="020B0604020202020204" pitchFamily="34" charset="0"/>
              <a:buChar char="•"/>
            </a:pPr>
            <a:endPar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lvl="0" indent="0">
              <a:lnSpc>
                <a:spcPct val="150000"/>
              </a:lnSpc>
              <a:spcAft>
                <a:spcPts val="800"/>
              </a:spcAft>
              <a:buFont typeface="Arial" panose="020B0604020202020204" pitchFamily="34" charset="0"/>
              <a:buNone/>
            </a:pPr>
            <a:r>
              <a:rPr lang="en-GB" dirty="0"/>
              <a:t>We will set out a clear framework to measure our progress, and commission independent rigorous evaluation of our impact. </a:t>
            </a:r>
            <a:endPar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More Information: page 59</a:t>
            </a:r>
            <a:endParaRPr lang="en-GB" dirty="0"/>
          </a:p>
          <a:p>
            <a:endParaRPr lang="en-GB" dirty="0"/>
          </a:p>
          <a:p>
            <a:pPr marL="0" lvl="0" indent="0">
              <a:lnSpc>
                <a:spcPct val="107000"/>
              </a:lnSpc>
              <a:spcAft>
                <a:spcPts val="800"/>
              </a:spcAft>
              <a:buFont typeface="Wingdings" panose="05000000000000000000" pitchFamily="2" charset="2"/>
              <a:buNone/>
            </a:pPr>
            <a:r>
              <a:rPr lang="en-GB" sz="1200" b="1" dirty="0">
                <a:effectLst/>
                <a:latin typeface="Calibri" panose="020F0502020204030204" pitchFamily="34" charset="0"/>
                <a:ea typeface="Calibri" panose="020F0502020204030204" pitchFamily="34" charset="0"/>
                <a:cs typeface="Times New Roman" panose="02020603050405020304" pitchFamily="18" charset="0"/>
              </a:rPr>
              <a:t>Data Sources:</a:t>
            </a:r>
          </a:p>
          <a:p>
            <a:pPr marL="0" lvl="0" indent="0">
              <a:lnSpc>
                <a:spcPct val="107000"/>
              </a:lnSpc>
              <a:spcAft>
                <a:spcPts val="800"/>
              </a:spcAft>
              <a:buFont typeface="Wingdings" panose="05000000000000000000" pitchFamily="2" charset="2"/>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Research Publications: https://assets.publishing.service.gov.uk/government/uploads/system/uploads/attachment_data/file/815400/International_comparison_of_the_UK_research_base__2019._Accompanying_note.pdf</a:t>
            </a:r>
          </a:p>
          <a:p>
            <a:pPr marL="0" lvl="0" indent="0">
              <a:lnSpc>
                <a:spcPct val="107000"/>
              </a:lnSpc>
              <a:spcAft>
                <a:spcPts val="800"/>
              </a:spcAft>
              <a:buFont typeface="Wingdings" panose="05000000000000000000" pitchFamily="2" charset="2"/>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Wingdings" panose="05000000000000000000" pitchFamily="2" charset="2"/>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Number of Businesses:</a:t>
            </a:r>
          </a:p>
          <a:p>
            <a:pPr marL="0" lvl="0" indent="0">
              <a:lnSpc>
                <a:spcPct val="107000"/>
              </a:lnSpc>
              <a:spcAft>
                <a:spcPts val="800"/>
              </a:spcAft>
              <a:buFont typeface="Wingdings" panose="05000000000000000000" pitchFamily="2" charset="2"/>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https://www.fsb.org.uk/uk-small-business-statistics.html#:~:text=In%202020%2C%20there%20were%20estimated,4.6%20million%20had%20no%20employees</a:t>
            </a:r>
          </a:p>
          <a:p>
            <a:pPr marL="0" lvl="0" indent="0">
              <a:lnSpc>
                <a:spcPct val="107000"/>
              </a:lnSpc>
              <a:spcAft>
                <a:spcPts val="800"/>
              </a:spcAft>
              <a:buFont typeface="Wingdings" panose="05000000000000000000" pitchFamily="2" charset="2"/>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Wingdings" panose="05000000000000000000" pitchFamily="2" charset="2"/>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Number of HEIs:</a:t>
            </a:r>
          </a:p>
          <a:p>
            <a:pPr marL="0" lvl="0" indent="0">
              <a:lnSpc>
                <a:spcPct val="107000"/>
              </a:lnSpc>
              <a:spcAft>
                <a:spcPts val="800"/>
              </a:spcAft>
              <a:buFont typeface="Wingdings" panose="05000000000000000000" pitchFamily="2" charset="2"/>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https://www.universitiesuk.ac.uk/latest/insights-and-analysis/higher-education-numbers#:~:text=In%202018%E2%80%9319%2C%20there%20were,education%20institutions%20visit%20HESA%27s%20website.</a:t>
            </a:r>
          </a:p>
          <a:p>
            <a:pPr marL="0" lvl="0" indent="0">
              <a:lnSpc>
                <a:spcPct val="107000"/>
              </a:lnSpc>
              <a:spcAft>
                <a:spcPts val="800"/>
              </a:spcAft>
              <a:buFont typeface="Wingdings" panose="05000000000000000000" pitchFamily="2" charset="2"/>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Font typeface="Wingdings" panose="05000000000000000000" pitchFamily="2" charset="2"/>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0">
              <a:lnSpc>
                <a:spcPct val="107000"/>
              </a:lnSpc>
              <a:buFont typeface="Arial" panose="020B0604020202020204" pitchFamily="34" charset="0"/>
              <a:buNone/>
            </a:pPr>
            <a:r>
              <a:rPr lang="en-GB" sz="1800" b="0" dirty="0">
                <a:effectLst/>
                <a:latin typeface="Consolas" panose="020B0609020204030204" pitchFamily="49" charset="0"/>
                <a:ea typeface="Calibri" panose="020F0502020204030204" pitchFamily="34" charset="0"/>
                <a:cs typeface="Times New Roman" panose="02020603050405020304" pitchFamily="18" charset="0"/>
              </a:rPr>
              <a:t>When describing what we do, I like to use three important words: inspire, involve and invest.</a:t>
            </a:r>
          </a:p>
          <a:p>
            <a:pPr marL="742950" indent="-285750">
              <a:lnSpc>
                <a:spcPct val="107000"/>
              </a:lnSpc>
              <a:buFont typeface="Arial" panose="020B0604020202020204" pitchFamily="34" charset="0"/>
              <a:buChar char="•"/>
            </a:pPr>
            <a:endParaRPr lang="en-GB" sz="1800" b="1" dirty="0">
              <a:effectLst/>
              <a:latin typeface="Consolas" panose="020B0609020204030204" pitchFamily="49" charset="0"/>
              <a:ea typeface="Calibri" panose="020F0502020204030204" pitchFamily="34" charset="0"/>
              <a:cs typeface="Times New Roman" panose="02020603050405020304" pitchFamily="18" charset="0"/>
            </a:endParaRPr>
          </a:p>
          <a:p>
            <a:pPr marL="742950" indent="-285750">
              <a:lnSpc>
                <a:spcPct val="107000"/>
              </a:lnSpc>
              <a:buFont typeface="Arial" panose="020B0604020202020204" pitchFamily="34" charset="0"/>
              <a:buChar char="•"/>
            </a:pPr>
            <a:r>
              <a:rPr lang="en-GB" sz="1800" b="1" dirty="0">
                <a:effectLst/>
                <a:latin typeface="Consolas" panose="020B0609020204030204" pitchFamily="49" charset="0"/>
                <a:ea typeface="Calibri" panose="020F0502020204030204" pitchFamily="34" charset="0"/>
                <a:cs typeface="Times New Roman" panose="02020603050405020304" pitchFamily="18" charset="0"/>
              </a:rPr>
              <a:t>Inspire:</a:t>
            </a:r>
            <a:r>
              <a:rPr lang="en-GB" sz="1800" dirty="0">
                <a:effectLst/>
                <a:latin typeface="Consolas" panose="020B0609020204030204" pitchFamily="49" charset="0"/>
                <a:ea typeface="Calibri" panose="020F0502020204030204" pitchFamily="34" charset="0"/>
                <a:cs typeface="Times New Roman" panose="02020603050405020304" pitchFamily="18" charset="0"/>
              </a:rPr>
              <a:t> </a:t>
            </a:r>
            <a:r>
              <a:rPr lang="en-GB" sz="1800" dirty="0" err="1">
                <a:effectLst/>
                <a:latin typeface="Consolas" panose="020B0609020204030204" pitchFamily="49" charset="0"/>
                <a:ea typeface="Calibri" panose="020F0502020204030204" pitchFamily="34" charset="0"/>
                <a:cs typeface="Times New Roman" panose="02020603050405020304" pitchFamily="18" charset="0"/>
              </a:rPr>
              <a:t>Creatng</a:t>
            </a:r>
            <a:r>
              <a:rPr lang="en-GB" sz="1800" dirty="0">
                <a:effectLst/>
                <a:latin typeface="Consolas" panose="020B0609020204030204" pitchFamily="49" charset="0"/>
                <a:ea typeface="Calibri" panose="020F0502020204030204" pitchFamily="34" charset="0"/>
                <a:cs typeface="Times New Roman" panose="02020603050405020304" pitchFamily="18" charset="0"/>
              </a:rPr>
              <a:t> a shared a vision of what the world might be like in the future and </a:t>
            </a:r>
            <a:r>
              <a:rPr lang="en-GB" sz="1800" b="1" dirty="0">
                <a:effectLst/>
                <a:latin typeface="Consolas" panose="020B0609020204030204" pitchFamily="49" charset="0"/>
                <a:ea typeface="Calibri" panose="020F0502020204030204" pitchFamily="34" charset="0"/>
                <a:cs typeface="Times New Roman" panose="02020603050405020304" pitchFamily="18" charset="0"/>
              </a:rPr>
              <a:t>making the opportunity visible and compelling</a:t>
            </a:r>
            <a:r>
              <a:rPr lang="en-GB" sz="1800" dirty="0">
                <a:effectLst/>
                <a:latin typeface="Consolas" panose="020B0609020204030204" pitchFamily="49" charset="0"/>
                <a:ea typeface="Calibri" panose="020F0502020204030204" pitchFamily="34" charset="0"/>
                <a:cs typeface="Times New Roman" panose="02020603050405020304" pitchFamily="18" charset="0"/>
              </a:rPr>
              <a:t>.</a:t>
            </a:r>
          </a:p>
          <a:p>
            <a:pPr marL="742950" indent="-285750">
              <a:lnSpc>
                <a:spcPct val="107000"/>
              </a:lnSpc>
              <a:buFont typeface="Arial" panose="020B0604020202020204" pitchFamily="34" charset="0"/>
              <a:buChar char="•"/>
            </a:pPr>
            <a:endParaRPr lang="en-GB" sz="1800" dirty="0">
              <a:effectLst/>
              <a:latin typeface="Consolas" panose="020B0609020204030204" pitchFamily="49" charset="0"/>
              <a:ea typeface="Calibri" panose="020F0502020204030204" pitchFamily="34" charset="0"/>
              <a:cs typeface="Times New Roman" panose="02020603050405020304" pitchFamily="18" charset="0"/>
            </a:endParaRPr>
          </a:p>
          <a:p>
            <a:pPr marL="914400" lvl="1" indent="0">
              <a:lnSpc>
                <a:spcPct val="107000"/>
              </a:lnSpc>
              <a:buFont typeface="Arial" panose="020B0604020202020204" pitchFamily="34" charset="0"/>
              <a:buNone/>
            </a:pPr>
            <a:r>
              <a:rPr lang="en-GB" sz="1800" dirty="0">
                <a:effectLst/>
                <a:latin typeface="Consolas" panose="020B0609020204030204" pitchFamily="49" charset="0"/>
                <a:ea typeface="Calibri" panose="020F0502020204030204" pitchFamily="34" charset="0"/>
                <a:cs typeface="Times New Roman" panose="02020603050405020304" pitchFamily="18" charset="0"/>
              </a:rPr>
              <a:t>what the trajectory of technologies might mean for Global markets and for companies and their offerings. We will produce strategies and roadmaps for priority sectors. </a:t>
            </a:r>
            <a:br>
              <a:rPr lang="en-GB" sz="1800" dirty="0">
                <a:effectLst/>
                <a:latin typeface="Consolas" panose="020B0609020204030204" pitchFamily="49" charset="0"/>
                <a:ea typeface="Calibri" panose="020F0502020204030204" pitchFamily="34" charset="0"/>
                <a:cs typeface="Times New Roman" panose="02020603050405020304" pitchFamily="18" charset="0"/>
              </a:rPr>
            </a:br>
            <a:endParaRPr lang="en-GB" sz="1800" dirty="0">
              <a:effectLst/>
              <a:latin typeface="Consolas" panose="020B0609020204030204" pitchFamily="49" charset="0"/>
              <a:ea typeface="Calibri" panose="020F0502020204030204" pitchFamily="34" charset="0"/>
              <a:cs typeface="Times New Roman" panose="02020603050405020304" pitchFamily="18" charset="0"/>
            </a:endParaRPr>
          </a:p>
          <a:p>
            <a:pPr marL="742950" indent="-285750">
              <a:lnSpc>
                <a:spcPct val="107000"/>
              </a:lnSpc>
              <a:buFont typeface="Arial" panose="020B0604020202020204" pitchFamily="34" charset="0"/>
              <a:buChar char="•"/>
            </a:pPr>
            <a:r>
              <a:rPr lang="en-GB" sz="1800" b="1" dirty="0">
                <a:effectLst/>
                <a:latin typeface="Consolas" panose="020B0609020204030204" pitchFamily="49" charset="0"/>
                <a:ea typeface="Calibri" panose="020F0502020204030204" pitchFamily="34" charset="0"/>
                <a:cs typeface="Times New Roman" panose="02020603050405020304" pitchFamily="18" charset="0"/>
              </a:rPr>
              <a:t>Involve:</a:t>
            </a:r>
            <a:r>
              <a:rPr lang="en-GB" sz="1800" dirty="0">
                <a:effectLst/>
                <a:latin typeface="Consolas" panose="020B0609020204030204" pitchFamily="49" charset="0"/>
                <a:ea typeface="Calibri" panose="020F0502020204030204" pitchFamily="34" charset="0"/>
                <a:cs typeface="Times New Roman" panose="02020603050405020304" pitchFamily="18" charset="0"/>
              </a:rPr>
              <a:t> </a:t>
            </a:r>
            <a:r>
              <a:rPr lang="en-GB" sz="1800" b="1" dirty="0">
                <a:effectLst/>
                <a:latin typeface="Consolas" panose="020B0609020204030204" pitchFamily="49" charset="0"/>
                <a:ea typeface="Calibri" panose="020F0502020204030204" pitchFamily="34" charset="0"/>
                <a:cs typeface="Times New Roman" panose="02020603050405020304" pitchFamily="18" charset="0"/>
              </a:rPr>
              <a:t>bringing the appropriate people and organisations together</a:t>
            </a:r>
            <a:r>
              <a:rPr lang="en-GB" sz="1800" dirty="0">
                <a:effectLst/>
                <a:latin typeface="Consolas" panose="020B0609020204030204" pitchFamily="49" charset="0"/>
                <a:ea typeface="Calibri" panose="020F0502020204030204" pitchFamily="34" charset="0"/>
                <a:cs typeface="Times New Roman" panose="02020603050405020304" pitchFamily="18" charset="0"/>
              </a:rPr>
              <a:t>. </a:t>
            </a:r>
          </a:p>
          <a:p>
            <a:pPr marL="742950" indent="-285750">
              <a:lnSpc>
                <a:spcPct val="107000"/>
              </a:lnSpc>
              <a:buFont typeface="Arial" panose="020B0604020202020204" pitchFamily="34" charset="0"/>
              <a:buChar char="•"/>
            </a:pPr>
            <a:endParaRPr lang="en-GB" sz="1800" dirty="0">
              <a:effectLst/>
              <a:latin typeface="Consolas" panose="020B0609020204030204" pitchFamily="49" charset="0"/>
              <a:ea typeface="Calibri" panose="020F0502020204030204" pitchFamily="34" charset="0"/>
              <a:cs typeface="Times New Roman" panose="02020603050405020304" pitchFamily="18" charset="0"/>
            </a:endParaRPr>
          </a:p>
          <a:p>
            <a:pPr marL="914400" lvl="1" indent="0">
              <a:lnSpc>
                <a:spcPct val="107000"/>
              </a:lnSpc>
              <a:buFont typeface="Arial" panose="020B0604020202020204" pitchFamily="34" charset="0"/>
              <a:buNone/>
            </a:pPr>
            <a:r>
              <a:rPr lang="en-GB" sz="1800" dirty="0">
                <a:effectLst/>
                <a:latin typeface="Consolas" panose="020B0609020204030204" pitchFamily="49" charset="0"/>
                <a:ea typeface="Calibri" panose="020F0502020204030204" pitchFamily="34" charset="0"/>
                <a:cs typeface="Times New Roman" panose="02020603050405020304" pitchFamily="18" charset="0"/>
              </a:rPr>
              <a:t>Helping the right companies to forge the appropriate partnerships, within the public sector, the research base or the supply chain. Working with our partners, to bring in the right expertise – NPL for metrology or BSI for standards. And we will work with government departments, so we can align with the wider UK priorities. For example: to decarbonise road transport we will need to bring in designers, academics, road engineers, car manufacturers &amp; their supply chains, companies involved in battery manufacturing and the charging infrastructure, people involved in insurance and pricing… all need to be aligned. On one hand it’s the private sector, who will make the products and services, and the other it’s the private sector, that can de-risk innovation, build networks (like KTN), define the policies and standards, and clear the obstacles to help companies move faster.</a:t>
            </a:r>
            <a:br>
              <a:rPr lang="en-GB" sz="1800" dirty="0">
                <a:effectLst/>
                <a:latin typeface="Consolas" panose="020B0609020204030204" pitchFamily="49" charset="0"/>
                <a:ea typeface="Calibri" panose="020F0502020204030204" pitchFamily="34" charset="0"/>
                <a:cs typeface="Times New Roman" panose="02020603050405020304" pitchFamily="18" charset="0"/>
              </a:rPr>
            </a:br>
            <a:endParaRPr lang="en-GB" sz="1800" dirty="0">
              <a:effectLst/>
              <a:latin typeface="Consolas" panose="020B0609020204030204" pitchFamily="49" charset="0"/>
              <a:ea typeface="Calibri" panose="020F0502020204030204" pitchFamily="34" charset="0"/>
              <a:cs typeface="Times New Roman" panose="02020603050405020304" pitchFamily="18" charset="0"/>
            </a:endParaRPr>
          </a:p>
          <a:p>
            <a:pPr marL="742950" indent="-285750">
              <a:lnSpc>
                <a:spcPct val="107000"/>
              </a:lnSpc>
              <a:spcAft>
                <a:spcPts val="800"/>
              </a:spcAft>
              <a:buFont typeface="Arial" panose="020B0604020202020204" pitchFamily="34" charset="0"/>
              <a:buChar char="•"/>
            </a:pPr>
            <a:r>
              <a:rPr lang="en-GB" sz="1800" b="1" dirty="0">
                <a:effectLst/>
                <a:latin typeface="Consolas" panose="020B0609020204030204" pitchFamily="49" charset="0"/>
                <a:ea typeface="Calibri" panose="020F0502020204030204" pitchFamily="34" charset="0"/>
                <a:cs typeface="Times New Roman" panose="02020603050405020304" pitchFamily="18" charset="0"/>
              </a:rPr>
              <a:t>Invest:</a:t>
            </a:r>
            <a:r>
              <a:rPr lang="en-GB" sz="1800" dirty="0">
                <a:effectLst/>
                <a:latin typeface="Consolas" panose="020B0609020204030204" pitchFamily="49" charset="0"/>
                <a:ea typeface="Calibri" panose="020F0502020204030204" pitchFamily="34" charset="0"/>
                <a:cs typeface="Times New Roman" panose="02020603050405020304" pitchFamily="18" charset="0"/>
              </a:rPr>
              <a:t> </a:t>
            </a:r>
            <a:r>
              <a:rPr lang="en-GB" sz="1800" b="1" dirty="0">
                <a:effectLst/>
                <a:latin typeface="Consolas" panose="020B0609020204030204" pitchFamily="49" charset="0"/>
                <a:ea typeface="Calibri" panose="020F0502020204030204" pitchFamily="34" charset="0"/>
                <a:cs typeface="Times New Roman" panose="02020603050405020304" pitchFamily="18" charset="0"/>
              </a:rPr>
              <a:t>Convening the right resources, including – but not limited to - our own</a:t>
            </a:r>
            <a:r>
              <a:rPr lang="en-GB" sz="1800" dirty="0">
                <a:effectLst/>
                <a:latin typeface="Consolas" panose="020B0609020204030204" pitchFamily="49" charset="0"/>
                <a:ea typeface="Calibri" panose="020F0502020204030204" pitchFamily="34" charset="0"/>
                <a:cs typeface="Times New Roman" panose="02020603050405020304" pitchFamily="18" charset="0"/>
              </a:rPr>
              <a:t>. This could be financial– convening grants, loans and equality investments, not just our own -  we will align with the British Business bank to  increase the availability of working capital. But it is also about assets – helping you access the right labs and technologies through the </a:t>
            </a:r>
            <a:r>
              <a:rPr lang="en-GB" sz="1800" dirty="0" err="1">
                <a:effectLst/>
                <a:latin typeface="Consolas" panose="020B0609020204030204" pitchFamily="49" charset="0"/>
                <a:ea typeface="Calibri" panose="020F0502020204030204" pitchFamily="34" charset="0"/>
                <a:cs typeface="Times New Roman" panose="02020603050405020304" pitchFamily="18" charset="0"/>
              </a:rPr>
              <a:t>agri</a:t>
            </a:r>
            <a:r>
              <a:rPr lang="en-GB" sz="1800" dirty="0">
                <a:effectLst/>
                <a:latin typeface="Consolas" panose="020B0609020204030204" pitchFamily="49" charset="0"/>
                <a:ea typeface="Calibri" panose="020F0502020204030204" pitchFamily="34" charset="0"/>
                <a:cs typeface="Times New Roman" panose="02020603050405020304" pitchFamily="18" charset="0"/>
              </a:rPr>
              <a:t>-tech centres, IKCs or the Catapult network.</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2B6EE5-A699-8E40-B9DE-15202463104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94410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150000"/>
              </a:lnSpc>
              <a:spcAft>
                <a:spcPts val="800"/>
              </a:spcAft>
              <a:buFont typeface="Arial" panose="020B0604020202020204" pitchFamily="34" charset="0"/>
              <a:buChar char="•"/>
            </a:pPr>
            <a:r>
              <a:rPr lang="en-GB" sz="2800"/>
              <a:t>We are taking a theme-based rather than a sector-based approach – and have identified</a:t>
            </a:r>
            <a:r>
              <a:rPr lang="en-GB"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 5 strategic themes, to stimulate, guide and prioritise our future work.</a:t>
            </a:r>
          </a:p>
          <a:p>
            <a:pPr marL="285750" indent="-285750">
              <a:lnSpc>
                <a:spcPct val="150000"/>
              </a:lnSpc>
              <a:spcAft>
                <a:spcPts val="800"/>
              </a:spcAft>
              <a:buFont typeface="Arial" panose="020B0604020202020204" pitchFamily="34" charset="0"/>
              <a:buChar char="•"/>
            </a:pPr>
            <a:r>
              <a:rPr lang="en-GB" sz="2800"/>
              <a:t>The strategic themes are areas where we believe our efforts can have a significant impact on the returns the UK gains from business innovation. </a:t>
            </a:r>
          </a:p>
          <a:p>
            <a:pPr marL="285750" indent="-285750">
              <a:lnSpc>
                <a:spcPct val="150000"/>
              </a:lnSpc>
              <a:spcAft>
                <a:spcPts val="800"/>
              </a:spcAft>
              <a:buFont typeface="Arial" panose="020B0604020202020204" pitchFamily="34" charset="0"/>
              <a:buChar char="•"/>
            </a:pPr>
            <a:r>
              <a:rPr lang="en-GB" sz="2800"/>
              <a:t>The components of any theme may apply across all themes. </a:t>
            </a:r>
          </a:p>
          <a:p>
            <a:pPr marL="285750" indent="-285750">
              <a:lnSpc>
                <a:spcPct val="150000"/>
              </a:lnSpc>
              <a:spcAft>
                <a:spcPts val="800"/>
              </a:spcAft>
              <a:buFont typeface="Arial" panose="020B0604020202020204" pitchFamily="34" charset="0"/>
              <a:buChar char="•"/>
            </a:pPr>
            <a:r>
              <a:rPr lang="en-GB" sz="2800"/>
              <a:t>They are described as distinct elements for simplicity and clarity, and the outcomes and priority themes in each one will stimulate and guide our actions. </a:t>
            </a:r>
          </a:p>
          <a:p>
            <a:pPr marL="0" indent="0">
              <a:lnSpc>
                <a:spcPct val="150000"/>
              </a:lnSpc>
              <a:spcAft>
                <a:spcPts val="800"/>
              </a:spcAft>
              <a:buFont typeface="Arial" panose="020B0604020202020204" pitchFamily="34" charset="0"/>
              <a:buNone/>
            </a:pPr>
            <a:endParaRPr lang="en-GB" sz="2800">
              <a:solidFill>
                <a:srgbClr val="000000"/>
              </a:solidFill>
              <a:effectLst/>
              <a:latin typeface="Calibri" panose="020F0502020204030204" pitchFamily="34" charset="0"/>
              <a:cs typeface="Calibri" panose="020F0502020204030204" pitchFamily="34" charset="0"/>
            </a:endParaRPr>
          </a:p>
          <a:p>
            <a:pPr marL="0" indent="0">
              <a:lnSpc>
                <a:spcPct val="150000"/>
              </a:lnSpc>
              <a:spcAft>
                <a:spcPts val="800"/>
              </a:spcAft>
              <a:buFont typeface="Arial" panose="020B0604020202020204" pitchFamily="34" charset="0"/>
              <a:buNone/>
            </a:pPr>
            <a:r>
              <a:rPr lang="en-GB" sz="2800" b="1"/>
              <a:t>Theme 1: Future economy </a:t>
            </a:r>
          </a:p>
          <a:p>
            <a:pPr marL="285750" indent="-285750">
              <a:lnSpc>
                <a:spcPct val="150000"/>
              </a:lnSpc>
              <a:spcAft>
                <a:spcPts val="800"/>
              </a:spcAft>
              <a:buFont typeface="Arial" panose="020B0604020202020204" pitchFamily="34" charset="0"/>
              <a:buChar char="•"/>
            </a:pPr>
            <a:r>
              <a:rPr lang="en-GB" sz="2800"/>
              <a:t>Improving the quality of life for all, protecting the environment and conserving Earth’s resources mean the future economy will look different from today’s. </a:t>
            </a:r>
          </a:p>
          <a:p>
            <a:pPr marL="285750" indent="-285750">
              <a:lnSpc>
                <a:spcPct val="150000"/>
              </a:lnSpc>
              <a:spcAft>
                <a:spcPts val="800"/>
              </a:spcAft>
              <a:buFont typeface="Arial" panose="020B0604020202020204" pitchFamily="34" charset="0"/>
              <a:buChar char="•"/>
            </a:pPr>
            <a:r>
              <a:rPr lang="en-GB" sz="2800"/>
              <a:t>We will focus on the major opportunities we see for UK businesses in the following areas: </a:t>
            </a:r>
          </a:p>
          <a:p>
            <a:pPr marL="285750" indent="-285750">
              <a:lnSpc>
                <a:spcPct val="150000"/>
              </a:lnSpc>
              <a:spcAft>
                <a:spcPts val="800"/>
              </a:spcAft>
              <a:buFont typeface="Arial" panose="020B0604020202020204" pitchFamily="34" charset="0"/>
              <a:buChar char="•"/>
            </a:pPr>
            <a:r>
              <a:rPr lang="en-GB" sz="2800" b="1"/>
              <a:t>net zero </a:t>
            </a:r>
            <a:r>
              <a:rPr lang="en-GB" sz="2800"/>
              <a:t>(zero carbon emissions and tackling wider adverse environmental impacts) </a:t>
            </a:r>
          </a:p>
          <a:p>
            <a:pPr marL="285750" indent="-285750">
              <a:lnSpc>
                <a:spcPct val="150000"/>
              </a:lnSpc>
              <a:spcAft>
                <a:spcPts val="800"/>
              </a:spcAft>
              <a:buFont typeface="Arial" panose="020B0604020202020204" pitchFamily="34" charset="0"/>
              <a:buChar char="•"/>
            </a:pPr>
            <a:r>
              <a:rPr lang="en-GB" sz="2800" b="1"/>
              <a:t>health and wellbeing </a:t>
            </a:r>
            <a:r>
              <a:rPr lang="en-GB" sz="2800"/>
              <a:t>(sustaining healthy human life, including nutrition and healthcare) </a:t>
            </a:r>
          </a:p>
          <a:p>
            <a:pPr marL="285750" indent="-285750">
              <a:lnSpc>
                <a:spcPct val="150000"/>
              </a:lnSpc>
              <a:spcAft>
                <a:spcPts val="800"/>
              </a:spcAft>
              <a:buFont typeface="Arial" panose="020B0604020202020204" pitchFamily="34" charset="0"/>
              <a:buChar char="•"/>
            </a:pPr>
            <a:r>
              <a:rPr lang="en-GB" sz="2800" b="1"/>
              <a:t>technologies</a:t>
            </a:r>
            <a:r>
              <a:rPr lang="en-GB" sz="2800"/>
              <a:t> (creating and benefiting from advances in technology) </a:t>
            </a:r>
          </a:p>
          <a:p>
            <a:pPr marL="285750" indent="-285750">
              <a:lnSpc>
                <a:spcPct val="150000"/>
              </a:lnSpc>
              <a:spcAft>
                <a:spcPts val="800"/>
              </a:spcAft>
              <a:buFont typeface="Arial" panose="020B0604020202020204" pitchFamily="34" charset="0"/>
              <a:buChar char="•"/>
            </a:pPr>
            <a:r>
              <a:rPr lang="en-GB" sz="2800" b="1"/>
              <a:t>horizon scanning and foresight </a:t>
            </a:r>
            <a:r>
              <a:rPr lang="en-GB" sz="2800"/>
              <a:t>(continually looking ahead). </a:t>
            </a:r>
          </a:p>
          <a:p>
            <a:pPr marL="285750" indent="-285750">
              <a:lnSpc>
                <a:spcPct val="150000"/>
              </a:lnSpc>
              <a:spcAft>
                <a:spcPts val="800"/>
              </a:spcAft>
              <a:buFont typeface="Arial" panose="020B0604020202020204" pitchFamily="34" charset="0"/>
              <a:buChar char="•"/>
            </a:pPr>
            <a:r>
              <a:rPr lang="en-GB" sz="2800"/>
              <a:t>Success in these areas will make the UK more attractive for global innovation, deliver better products and services and economic growth, and improve health and wellbeing.</a:t>
            </a:r>
          </a:p>
          <a:p>
            <a:pPr marL="0" marR="0" lvl="0" indent="0" algn="l" defTabSz="914400" rtl="0" eaLnBrk="1" fontAlgn="auto" latinLnBrk="0" hangingPunct="1">
              <a:lnSpc>
                <a:spcPct val="150000"/>
              </a:lnSpc>
              <a:spcBef>
                <a:spcPts val="0"/>
              </a:spcBef>
              <a:spcAft>
                <a:spcPts val="800"/>
              </a:spcAft>
              <a:buClrTx/>
              <a:buSzTx/>
              <a:buFont typeface="Arial" panose="020B0604020202020204" pitchFamily="34" charset="0"/>
              <a:buNone/>
              <a:tabLst/>
              <a:defRPr/>
            </a:pPr>
            <a:endParaRPr lang="en-GB"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50000"/>
              </a:lnSpc>
              <a:spcBef>
                <a:spcPts val="0"/>
              </a:spcBef>
              <a:spcAft>
                <a:spcPts val="800"/>
              </a:spcAft>
              <a:buClrTx/>
              <a:buSzTx/>
              <a:buFont typeface="Arial" panose="020B0604020202020204" pitchFamily="34" charset="0"/>
              <a:buNone/>
              <a:tabLst/>
              <a:defRPr/>
            </a:pPr>
            <a:r>
              <a:rPr lang="en-GB" sz="2800" b="1"/>
              <a:t>Theme 2: Growth at scale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Growing, innovating businesses are key to a strong, sustainable, and competitive UK economy.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We will increase our efforts to support businesses that are scaling and help companies of all sizes to grow rather than focus our efforts solely on their projects or novel products.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We want to see more businesses accessing markets and the global supply chains of the future, and more businesses with the leadership, skills and commercial capabilities to scale up and to attract investment.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We will support more business-led collaborations that give smaller businesses access to global opportunities and offer more guidance on growing and scaling, and we will build on our programmes to increase the availability of private finance to innovative, high-growth-potential businesses.</a:t>
            </a:r>
          </a:p>
          <a:p>
            <a:pPr marL="0" marR="0" lvl="0" indent="0" algn="l" defTabSz="914400" rtl="0" eaLnBrk="1" fontAlgn="auto" latinLnBrk="0" hangingPunct="1">
              <a:lnSpc>
                <a:spcPct val="150000"/>
              </a:lnSpc>
              <a:spcBef>
                <a:spcPts val="0"/>
              </a:spcBef>
              <a:spcAft>
                <a:spcPts val="800"/>
              </a:spcAft>
              <a:buClrTx/>
              <a:buSzTx/>
              <a:buFont typeface="Arial" panose="020B0604020202020204" pitchFamily="34" charset="0"/>
              <a:buNone/>
              <a:tabLst/>
              <a:defRPr/>
            </a:pPr>
            <a:endParaRPr lang="en-GB" sz="2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50000"/>
              </a:lnSpc>
              <a:spcBef>
                <a:spcPts val="0"/>
              </a:spcBef>
              <a:spcAft>
                <a:spcPts val="800"/>
              </a:spcAft>
              <a:buClrTx/>
              <a:buSzTx/>
              <a:buFont typeface="Arial" panose="020B0604020202020204" pitchFamily="34" charset="0"/>
              <a:buNone/>
              <a:tabLst/>
              <a:defRPr/>
            </a:pPr>
            <a:r>
              <a:rPr lang="en-GB" sz="4000" b="1"/>
              <a:t>Theme 3: Global opportunities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1800"/>
              <a:t>We see large opportunities for UK companies to build on our research and innovation strengths by collaborating with overseas partners, helping build the global supply chains of the future, accessing markets and attracting inward investment.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1800"/>
              <a:t>We should be an innovation partner of choice for the many overseas businesses and organisations that are also aiming to meet global challenges.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1800"/>
              <a:t>Our work will help businesses to access international innovation opportunities, to play a role in tackling global challenges and to take advantage of government support for international innovation, trade and investment.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1800"/>
              <a:t>We will also help to build deep and enduring partnerships with key countries and play an active role in global innovation groupings, including EUREKA and TAFTIE.</a:t>
            </a:r>
            <a:endPar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50000"/>
              </a:lnSpc>
              <a:spcBef>
                <a:spcPts val="0"/>
              </a:spcBef>
              <a:spcAft>
                <a:spcPts val="800"/>
              </a:spcAft>
              <a:buClrTx/>
              <a:buSzTx/>
              <a:buFont typeface="Arial" panose="020B0604020202020204" pitchFamily="34" charset="0"/>
              <a:buNone/>
              <a:tabLst/>
              <a:defRPr/>
            </a:pPr>
            <a:endParaRPr lang="en-GB"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50000"/>
              </a:lnSpc>
              <a:spcBef>
                <a:spcPts val="0"/>
              </a:spcBef>
              <a:spcAft>
                <a:spcPts val="800"/>
              </a:spcAft>
              <a:buClrTx/>
              <a:buSzTx/>
              <a:buFont typeface="Arial" panose="020B0604020202020204" pitchFamily="34" charset="0"/>
              <a:buNone/>
              <a:tabLst/>
              <a:defRPr/>
            </a:pPr>
            <a:r>
              <a:rPr lang="en-GB" sz="2800" b="1"/>
              <a:t>Theme 4: Innovation ecosystem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The innovation ecosystem is made up of many actors, from public agencies to businesses, academia, infrastructure, charities, and the regulatory environment.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We want to see increased responsiveness, agility, and co-ordination to support innovating businesses from idea through to commercialisation, adoption, and diffusion.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We will look at how partners in the ecosystem can work better, design better programmes and better help businesses to access more easily and seamlessly the knowledge, facilities and equipment they need to succeed.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We will also work to inspire a national culture of innovation and make the UK a more attractive place for global partners to innovate</a:t>
            </a:r>
            <a:endParaRPr lang="en-GB"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50000"/>
              </a:lnSpc>
              <a:spcBef>
                <a:spcPts val="0"/>
              </a:spcBef>
              <a:spcAft>
                <a:spcPts val="800"/>
              </a:spcAft>
              <a:buClrTx/>
              <a:buSzTx/>
              <a:buFont typeface="Arial" panose="020B0604020202020204" pitchFamily="34" charset="0"/>
              <a:buNone/>
              <a:tabLst/>
              <a:defRPr/>
            </a:pPr>
            <a:endParaRPr lang="en-GB" sz="2800"/>
          </a:p>
          <a:p>
            <a:pPr marL="0" marR="0" lvl="0" indent="0" algn="l" defTabSz="914400" rtl="0" eaLnBrk="1" fontAlgn="auto" latinLnBrk="0" hangingPunct="1">
              <a:lnSpc>
                <a:spcPct val="150000"/>
              </a:lnSpc>
              <a:spcBef>
                <a:spcPts val="0"/>
              </a:spcBef>
              <a:spcAft>
                <a:spcPts val="800"/>
              </a:spcAft>
              <a:buClrTx/>
              <a:buSzTx/>
              <a:buFont typeface="Arial" panose="020B0604020202020204" pitchFamily="34" charset="0"/>
              <a:buNone/>
              <a:tabLst/>
              <a:defRPr/>
            </a:pPr>
            <a:r>
              <a:rPr lang="en-GB" sz="4000" b="1"/>
              <a:t>Theme 5: Government levers</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Government can use many levers to stimulate innovation, including legislation, regulation, standards, intellectual property regimes, and public procurement.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We will help government to use standards and regulations to accelerate innovation and help businesses to influence their development at home and abroad.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We will continue to help the public sector procure innovative solutions to their challenges from businesses and run managed programmes for government departments and agencies. </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Our support will include helping UK businesses to be better at protecting their intellectual property and gain the advice they need</a:t>
            </a:r>
            <a:endParaRPr lang="en-GB" sz="1800"/>
          </a:p>
          <a:p>
            <a:pPr marL="0" marR="0" lvl="0" indent="0" algn="l" defTabSz="914400" rtl="0" eaLnBrk="1" fontAlgn="auto" latinLnBrk="0" hangingPunct="1">
              <a:lnSpc>
                <a:spcPct val="150000"/>
              </a:lnSpc>
              <a:spcBef>
                <a:spcPts val="0"/>
              </a:spcBef>
              <a:spcAft>
                <a:spcPts val="800"/>
              </a:spcAft>
              <a:buClrTx/>
              <a:buSzTx/>
              <a:buFont typeface="Arial" panose="020B0604020202020204" pitchFamily="34" charset="0"/>
              <a:buNone/>
              <a:tabLst/>
              <a:defRPr/>
            </a:pPr>
            <a:endParaRPr lang="en-GB" sz="2800"/>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50000"/>
              </a:lnSpc>
              <a:spcBef>
                <a:spcPts val="0"/>
              </a:spcBef>
              <a:spcAft>
                <a:spcPts val="800"/>
              </a:spcAft>
              <a:buClrTx/>
              <a:buSzTx/>
              <a:buFont typeface="Arial" panose="020B0604020202020204" pitchFamily="34" charset="0"/>
              <a:buNone/>
              <a:tabLst/>
              <a:defRPr/>
            </a:pPr>
            <a:r>
              <a:rPr lang="en-GB" sz="1800" b="1">
                <a:solidFill>
                  <a:srgbClr val="000000"/>
                </a:solidFill>
                <a:effectLst/>
                <a:latin typeface="Calibri" panose="020F0502020204030204" pitchFamily="34" charset="0"/>
                <a:ea typeface="Calibri" panose="020F0502020204030204" pitchFamily="34" charset="0"/>
                <a:cs typeface="Calibri" panose="020F0502020204030204" pitchFamily="34" charset="0"/>
              </a:rPr>
              <a:t>More information: pages 21-45</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b="0"/>
              <a:t>Future economy</a:t>
            </a:r>
            <a:r>
              <a:rPr lang="en-GB" sz="1800" b="0">
                <a:solidFill>
                  <a:srgbClr val="2F5496"/>
                </a:solidFill>
                <a:effectLst/>
                <a:latin typeface="Calibri" panose="020F0502020204030204" pitchFamily="34" charset="0"/>
                <a:ea typeface="Calibri" panose="020F0502020204030204" pitchFamily="34" charset="0"/>
                <a:cs typeface="Calibri" panose="020F0502020204030204" pitchFamily="34" charset="0"/>
              </a:rPr>
              <a:t>: pages 21-29</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1800" b="0">
                <a:solidFill>
                  <a:srgbClr val="2F5496"/>
                </a:solidFill>
                <a:effectLst/>
                <a:latin typeface="Calibri" panose="020F0502020204030204" pitchFamily="34" charset="0"/>
                <a:ea typeface="Calibri" panose="020F0502020204030204" pitchFamily="34" charset="0"/>
                <a:cs typeface="Calibri" panose="020F0502020204030204" pitchFamily="34" charset="0"/>
              </a:rPr>
              <a:t>Growth at scale: pages 30-33</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2800"/>
              <a:t>Global opportunities: pages 34-37</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4000"/>
              <a:t>Innovation ecosystem: pages 38-41</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5400"/>
              <a:t>Government levers: pages 42-45</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4000"/>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2800"/>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b="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b="1">
              <a:solidFill>
                <a:srgbClr val="2F5496"/>
              </a:solidFill>
              <a:effectLst/>
              <a:latin typeface="Calibri Light" panose="020F0302020204030204" pitchFamily="34" charset="0"/>
              <a:ea typeface="Yu Gothic Light" panose="020B0300000000000000" pitchFamily="34" charset="-128"/>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b="1">
              <a:solidFill>
                <a:srgbClr val="2F5496"/>
              </a:solidFill>
              <a:effectLst/>
              <a:latin typeface="Calibri Light" panose="020F0302020204030204" pitchFamily="34" charset="0"/>
              <a:ea typeface="Yu Gothic Light" panose="020B0300000000000000" pitchFamily="34" charset="-128"/>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b="1">
              <a:solidFill>
                <a:srgbClr val="2F5496"/>
              </a:solidFill>
              <a:effectLst/>
              <a:latin typeface="Calibri Light" panose="020F0302020204030204" pitchFamily="34" charset="0"/>
              <a:ea typeface="Yu Gothic Light" panose="020B0300000000000000" pitchFamily="34" charset="-128"/>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b="1">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spcAft>
                <a:spcPts val="800"/>
              </a:spcAft>
              <a:buFont typeface="Arial" panose="020B0604020202020204" pitchFamily="34" charset="0"/>
              <a:buChar char="•"/>
            </a:pPr>
            <a:endParaRPr lang="en-GB" sz="1800" b="1">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2</a:t>
            </a:fld>
            <a:endParaRPr lang="en-US"/>
          </a:p>
        </p:txBody>
      </p:sp>
    </p:spTree>
    <p:extLst>
      <p:ext uri="{BB962C8B-B14F-4D97-AF65-F5344CB8AC3E}">
        <p14:creationId xmlns:p14="http://schemas.microsoft.com/office/powerpoint/2010/main" val="656769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180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We strongly believe that the IUK 4-year action plan is the right one for the UK – as it builds upon our successful approach of drawing in significant business investment in innovation.</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GB" sz="180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Through our </a:t>
            </a:r>
            <a:r>
              <a:rPr lang="en-GB" sz="1800" u="sng"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core-programmes and ISCF</a:t>
            </a:r>
            <a:r>
              <a:rPr lang="en-GB" sz="180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 </a:t>
            </a:r>
            <a:r>
              <a:rPr lang="en-GB" sz="1800" b="1"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alone</a:t>
            </a:r>
            <a:r>
              <a:rPr lang="en-GB" sz="180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 we have invested £4.5bn in 15,000 R&amp;D projects at 11,800 organisations, helping to create 100,000 new jobs whilst adding £21 billion to the UK economy. If you factor in managed programmes we run for government departments and agencies (like ATI, CCAV, Network Rail, the advanced propulsion centre etc) – the numbers would be an order of magnitude bigger.</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#1 Investment in research and development, including through Innovate UK and the Offshore Renewable Energy Catapult, helped to make the UK a world leader in offshore wind. Wind powers the equivalent of 4.5 million homes a year, is generating more than 10% of UK electricity, and became cheaper than coal, gas or nuclear 10 years ahead of expectations.</a:t>
            </a: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spcAft>
                <a:spcPts val="800"/>
              </a:spcAft>
              <a:buFont typeface="Arial" panose="020B0604020202020204" pitchFamily="34" charset="0"/>
              <a:buChar char="•"/>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#2 Our early recognition of the potential of regenerative medicine has helped to build the third largest cluster of cell and gene therapy companies in the world in the heart of the UK.</a:t>
            </a:r>
          </a:p>
          <a:p>
            <a:pPr marL="285750" indent="-285750">
              <a:lnSpc>
                <a:spcPct val="150000"/>
              </a:lnSpc>
              <a:spcAft>
                <a:spcPts val="800"/>
              </a:spcAft>
              <a:buFont typeface="Arial" panose="020B0604020202020204" pitchFamily="34" charset="0"/>
              <a:buChar char="•"/>
            </a:pP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spcAft>
                <a:spcPts val="800"/>
              </a:spcAft>
              <a:buFont typeface="Arial" panose="020B0604020202020204" pitchFamily="34" charset="0"/>
              <a:buChar char="•"/>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#3 Similar support helped the top 70 UK synthetic biology start-ups attract more than £1.8 billion private investment between 2014 and 2019.</a:t>
            </a: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spcAft>
                <a:spcPts val="800"/>
              </a:spcAft>
              <a:buFont typeface="Arial" panose="020B0604020202020204" pitchFamily="34" charset="0"/>
              <a:buChar char="•"/>
            </a:pPr>
            <a:endPar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spcAft>
                <a:spcPts val="800"/>
              </a:spcAft>
              <a:buFont typeface="Arial" panose="020B0604020202020204" pitchFamily="34" charset="0"/>
              <a:buChar char="•"/>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#4 Our vision for the creative industries has seen London grow into a world </a:t>
            </a:r>
            <a:r>
              <a:rPr lang="en-US" sz="18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centre</a:t>
            </a: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for the visual effects industry and effects studios opening across the UK.</a:t>
            </a:r>
          </a:p>
          <a:p>
            <a:pPr marL="285750" indent="-285750">
              <a:lnSpc>
                <a:spcPct val="150000"/>
              </a:lnSpc>
              <a:spcAft>
                <a:spcPts val="800"/>
              </a:spcAft>
              <a:buFont typeface="Arial" panose="020B0604020202020204" pitchFamily="34" charset="0"/>
              <a:buChar char="•"/>
            </a:pP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spcAft>
                <a:spcPts val="800"/>
              </a:spcAft>
              <a:buFont typeface="Arial" panose="020B0604020202020204" pitchFamily="34" charset="0"/>
              <a:buChar char="•"/>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#5 A business and research cluster in South Wales built around innovative new compound semiconductors contributed around £172 million to the Welsh economy in 2020 and is supporting 2,100 jobs.</a:t>
            </a:r>
          </a:p>
          <a:p>
            <a:pPr marL="285750" indent="-285750">
              <a:lnSpc>
                <a:spcPct val="150000"/>
              </a:lnSpc>
              <a:spcAft>
                <a:spcPts val="800"/>
              </a:spcAft>
              <a:buFont typeface="Arial" panose="020B0604020202020204" pitchFamily="34" charset="0"/>
              <a:buChar char="•"/>
            </a:pP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spcAft>
                <a:spcPts val="800"/>
              </a:spcAft>
              <a:buFont typeface="Arial" panose="020B0604020202020204" pitchFamily="34" charset="0"/>
              <a:buChar char="•"/>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These are all examples of what innovation can do, especially when support is coordinated and targeted at the best opportunities available to the UK.</a:t>
            </a: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spcBef>
                <a:spcPts val="0"/>
              </a:spcBef>
            </a:pPr>
            <a:r>
              <a:rPr lang="en-GB" sz="1800" dirty="0">
                <a:latin typeface="Arial"/>
                <a:cs typeface="Arial"/>
              </a:rPr>
              <a:t>Across </a:t>
            </a:r>
            <a:r>
              <a:rPr lang="en-GB" sz="1800" b="1" dirty="0">
                <a:latin typeface="Arial"/>
                <a:cs typeface="Arial"/>
              </a:rPr>
              <a:t>Innovate UK</a:t>
            </a:r>
            <a:r>
              <a:rPr lang="en-GB" sz="1800" dirty="0">
                <a:latin typeface="Arial"/>
                <a:cs typeface="Arial"/>
              </a:rPr>
              <a:t>’s core programmes, validated programme evaluations demonstrate a return to the economy of approximately of</a:t>
            </a:r>
            <a:r>
              <a:rPr lang="en-GB" sz="1800" b="1" dirty="0">
                <a:latin typeface="Arial"/>
                <a:cs typeface="Arial"/>
              </a:rPr>
              <a:t> up to £7 for every £1</a:t>
            </a:r>
            <a:r>
              <a:rPr lang="en-GB" sz="1800" dirty="0">
                <a:latin typeface="Arial"/>
                <a:cs typeface="Arial"/>
              </a:rPr>
              <a:t>, as well as </a:t>
            </a:r>
            <a:r>
              <a:rPr lang="en-GB" sz="1800" dirty="0" err="1">
                <a:latin typeface="Arial"/>
                <a:cs typeface="Arial"/>
              </a:rPr>
              <a:t>spillover</a:t>
            </a:r>
            <a:r>
              <a:rPr lang="en-GB" sz="1800" dirty="0">
                <a:latin typeface="Arial"/>
                <a:cs typeface="Arial"/>
              </a:rPr>
              <a:t> impacts estimated to be 2-3x larger;</a:t>
            </a:r>
          </a:p>
          <a:p>
            <a:pPr>
              <a:spcBef>
                <a:spcPts val="400"/>
              </a:spcBef>
            </a:pPr>
            <a:r>
              <a:rPr lang="en-GB" sz="1800" b="1" dirty="0">
                <a:latin typeface="Arial"/>
                <a:cs typeface="Arial"/>
              </a:rPr>
              <a:t>Since 2011, companies supported by Innovate UK have raised over £7.7bn in venture capital funding, representing £13 of VC investment per £1 of IUK support.</a:t>
            </a:r>
            <a:r>
              <a:rPr lang="en-GB" sz="1800" dirty="0">
                <a:latin typeface="Arial"/>
                <a:cs typeface="Arial"/>
              </a:rPr>
              <a:t> On average 11% of all UK investment goes to companies previously supported by IUK;</a:t>
            </a:r>
          </a:p>
          <a:p>
            <a:pPr marL="285750" marR="0" lvl="0" indent="-285750" algn="l" defTabSz="914400" rtl="0"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spcAft>
                <a:spcPts val="800"/>
              </a:spcAft>
              <a:buFont typeface="Arial" panose="020B0604020202020204" pitchFamily="34" charset="0"/>
              <a:buChar char="•"/>
            </a:pPr>
            <a:endPar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4</a:t>
            </a:fld>
            <a:endParaRPr lang="en-US"/>
          </a:p>
        </p:txBody>
      </p:sp>
    </p:spTree>
    <p:extLst>
      <p:ext uri="{BB962C8B-B14F-4D97-AF65-F5344CB8AC3E}">
        <p14:creationId xmlns:p14="http://schemas.microsoft.com/office/powerpoint/2010/main" val="1965150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F3BA1D-A00F-DB41-84DA-BE26C4853B35}" type="slidenum">
              <a:rPr lang="en-US" smtClean="0"/>
              <a:t>14</a:t>
            </a:fld>
            <a:endParaRPr lang="en-US"/>
          </a:p>
        </p:txBody>
      </p:sp>
    </p:spTree>
    <p:extLst>
      <p:ext uri="{BB962C8B-B14F-4D97-AF65-F5344CB8AC3E}">
        <p14:creationId xmlns:p14="http://schemas.microsoft.com/office/powerpoint/2010/main" val="3992368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7" name="Rectangle 6">
            <a:extLst>
              <a:ext uri="{FF2B5EF4-FFF2-40B4-BE49-F238E27FC236}">
                <a16:creationId xmlns:a16="http://schemas.microsoft.com/office/drawing/2014/main" id="{9AB4C1EC-C484-4528-B746-3D8C0243DFFC}"/>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29828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7" name="Rectangle 6">
            <a:extLst>
              <a:ext uri="{FF2B5EF4-FFF2-40B4-BE49-F238E27FC236}">
                <a16:creationId xmlns:a16="http://schemas.microsoft.com/office/drawing/2014/main" id="{12035C1F-803B-43D1-A122-495106021B73}"/>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3050560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7" name="Rectangle 6">
            <a:extLst>
              <a:ext uri="{FF2B5EF4-FFF2-40B4-BE49-F238E27FC236}">
                <a16:creationId xmlns:a16="http://schemas.microsoft.com/office/drawing/2014/main" id="{BEA6DD2F-67D4-48AC-92FE-527003E1DBB2}"/>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180351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8" name="Rectangle 7">
            <a:extLst>
              <a:ext uri="{FF2B5EF4-FFF2-40B4-BE49-F238E27FC236}">
                <a16:creationId xmlns:a16="http://schemas.microsoft.com/office/drawing/2014/main" id="{56E692C3-4E3A-4E7B-9754-85B6BFDBBEE4}"/>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756884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10" name="Rectangle 9">
            <a:extLst>
              <a:ext uri="{FF2B5EF4-FFF2-40B4-BE49-F238E27FC236}">
                <a16:creationId xmlns:a16="http://schemas.microsoft.com/office/drawing/2014/main" id="{F44F9445-B075-4E9B-B37C-3E006B22C080}"/>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2955105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buClr>
                <a:schemeClr val="accent1"/>
              </a:buClr>
              <a:defRPr sz="3200"/>
            </a:lvl1pPr>
            <a:lvl2pPr>
              <a:buClr>
                <a:schemeClr val="accent1"/>
              </a:buClr>
              <a:defRPr sz="2800"/>
            </a:lvl2pPr>
            <a:lvl3pPr>
              <a:buClr>
                <a:schemeClr val="accent1"/>
              </a:buClr>
              <a:defRPr sz="2400"/>
            </a:lvl3pPr>
            <a:lvl4pPr>
              <a:buClr>
                <a:schemeClr val="accent1"/>
              </a:buClr>
              <a:defRPr sz="2000"/>
            </a:lvl4pPr>
            <a:lvl5pPr>
              <a:buClr>
                <a:schemeClr val="accent1"/>
              </a:buCl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8" name="Rectangle 7">
            <a:extLst>
              <a:ext uri="{FF2B5EF4-FFF2-40B4-BE49-F238E27FC236}">
                <a16:creationId xmlns:a16="http://schemas.microsoft.com/office/drawing/2014/main" id="{536EF7AD-C4CD-43CE-B5B6-2AFC9572ED74}"/>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66917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8" name="Rectangle 7">
            <a:extLst>
              <a:ext uri="{FF2B5EF4-FFF2-40B4-BE49-F238E27FC236}">
                <a16:creationId xmlns:a16="http://schemas.microsoft.com/office/drawing/2014/main" id="{8098A477-30BD-40A3-826B-6D5BA7C39FA4}"/>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259879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606786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6809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F052F0FB-3D49-9D4F-97C6-7260B436500D}" type="datetime1">
              <a:rPr lang="en-GB" smtClean="0"/>
              <a:t>25/09/2023</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995104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0F86F1EA-B7E3-5C48-A6D5-62A9AFFDF19F}" type="datetime1">
              <a:rPr lang="en-GB" smtClean="0"/>
              <a:t>25/09/2023</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56252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51866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398394"/>
            <a:ext cx="10515600" cy="1006119"/>
          </a:xfrm>
        </p:spPr>
        <p:txBody>
          <a:bodyPr/>
          <a:lstStyle>
            <a:lvl1pPr marL="0" indent="0">
              <a:lnSpc>
                <a:spcPct val="100000"/>
              </a:lnSpc>
              <a:buNone/>
              <a:defRPr sz="2400" baseline="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FC679CDD-1342-554C-9F1E-7527A20FFCC7}" type="datetime1">
              <a:rPr lang="en-GB" smtClean="0"/>
              <a:t>25/09/2023</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7726157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20CBC4D3-8376-3241-A99A-927B6C447CC1}" type="datetime1">
              <a:rPr lang="en-GB" smtClean="0"/>
              <a:t>25/09/2023</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40001732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639F118F-A233-EB44-BFAF-F0706B479C11}" type="datetime1">
              <a:rPr lang="en-GB" smtClean="0"/>
              <a:t>25/09/2023</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3070019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FC1C2FB9-5E76-D349-B545-D206C4A205C2}" type="datetime1">
              <a:rPr lang="en-GB" smtClean="0"/>
              <a:t>25/09/2023</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22537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C874C289-3140-A748-997C-454EA764EBF3}" type="datetime1">
              <a:rPr lang="en-GB" smtClean="0"/>
              <a:t>25/09/2023</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9974574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Three Content &amp;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4440795"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7" name="Slide Number Placeholder 6"/>
          <p:cNvSpPr>
            <a:spLocks noGrp="1"/>
          </p:cNvSpPr>
          <p:nvPr>
            <p:ph type="sldNum" sz="quarter" idx="12"/>
          </p:nvPr>
        </p:nvSpPr>
        <p:spPr/>
        <p:txBody>
          <a:bodyPr/>
          <a:lstStyle/>
          <a:p>
            <a:fld id="{9B300B1C-C1E4-8748-BE64-222004E90874}" type="slidenum">
              <a:rPr lang="en-US" smtClean="0"/>
              <a:t>‹#›</a:t>
            </a:fld>
            <a:endParaRPr lang="en-US"/>
          </a:p>
        </p:txBody>
      </p:sp>
      <p:sp>
        <p:nvSpPr>
          <p:cNvPr id="9" name="Content Placeholder 3"/>
          <p:cNvSpPr>
            <a:spLocks noGrp="1"/>
          </p:cNvSpPr>
          <p:nvPr>
            <p:ph sz="half" idx="13" hasCustomPrompt="1"/>
          </p:nvPr>
        </p:nvSpPr>
        <p:spPr>
          <a:xfrm>
            <a:off x="624000"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0" name="Content Placeholder 3"/>
          <p:cNvSpPr>
            <a:spLocks noGrp="1"/>
          </p:cNvSpPr>
          <p:nvPr>
            <p:ph sz="half" idx="14" hasCustomPrompt="1"/>
          </p:nvPr>
        </p:nvSpPr>
        <p:spPr>
          <a:xfrm>
            <a:off x="8291341"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3" name="Content Placeholder 3"/>
          <p:cNvSpPr>
            <a:spLocks noGrp="1"/>
          </p:cNvSpPr>
          <p:nvPr>
            <p:ph sz="half" idx="15"/>
          </p:nvPr>
        </p:nvSpPr>
        <p:spPr>
          <a:xfrm>
            <a:off x="624000" y="1368000"/>
            <a:ext cx="10977752" cy="2368323"/>
          </a:xfrm>
        </p:spPr>
        <p:txBody>
          <a:bodyPr>
            <a:normAutofit/>
          </a:bodyPr>
          <a:lstStyle>
            <a:lvl1pPr marL="0" indent="0">
              <a:buNone/>
              <a:defRPr sz="1800"/>
            </a:lvl1pPr>
          </a:lstStyle>
          <a:p>
            <a:pPr lvl="0"/>
            <a:r>
              <a:rPr lang="en-US"/>
              <a:t>Click to edit Master text styles</a:t>
            </a:r>
          </a:p>
        </p:txBody>
      </p:sp>
    </p:spTree>
    <p:extLst>
      <p:ext uri="{BB962C8B-B14F-4D97-AF65-F5344CB8AC3E}">
        <p14:creationId xmlns:p14="http://schemas.microsoft.com/office/powerpoint/2010/main" val="10774105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27960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9967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7843737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3468076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4673924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53556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8654023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CEC25-5F90-3440-9E19-681839FAC16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6BC4AC2-36DD-3F4F-B86B-362D11CDC5D8}"/>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4" name="Footer Placeholder 3">
            <a:extLst>
              <a:ext uri="{FF2B5EF4-FFF2-40B4-BE49-F238E27FC236}">
                <a16:creationId xmlns:a16="http://schemas.microsoft.com/office/drawing/2014/main" id="{F8F41334-BDDF-2642-ACBD-97768E503EB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AE166AB-DA97-3A48-9493-CBE7BC234DB2}"/>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1024628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5A395B-9780-D646-802E-99D88446328A}"/>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3" name="Footer Placeholder 2">
            <a:extLst>
              <a:ext uri="{FF2B5EF4-FFF2-40B4-BE49-F238E27FC236}">
                <a16:creationId xmlns:a16="http://schemas.microsoft.com/office/drawing/2014/main" id="{4DDAC869-2240-1F4F-95BE-1DD38CB77B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500DF4-390D-A049-9FC1-CD4E7D1AF404}"/>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1186307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6170683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6097340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7DB4E-3208-3942-818F-5C45E00661D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2E12F27-7C78-8C4D-A651-A634C083C6B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D044B7-3965-9D40-9CFB-B376EE6F385E}"/>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5" name="Footer Placeholder 4">
            <a:extLst>
              <a:ext uri="{FF2B5EF4-FFF2-40B4-BE49-F238E27FC236}">
                <a16:creationId xmlns:a16="http://schemas.microsoft.com/office/drawing/2014/main" id="{F16B57D9-A0EA-2A45-A965-DBA30B49F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493EE2-3FB8-2341-BC3D-B9BBFB5EE76F}"/>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43354591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D3FB39-29BA-2F42-9438-6405954A7BB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8D7D58E-BAED-2941-B30F-167494BC5C2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171C3A-2239-054D-973E-5EF18FAC0D81}"/>
              </a:ext>
            </a:extLst>
          </p:cNvPr>
          <p:cNvSpPr>
            <a:spLocks noGrp="1"/>
          </p:cNvSpPr>
          <p:nvPr>
            <p:ph type="dt" sz="half" idx="10"/>
          </p:nvPr>
        </p:nvSpPr>
        <p:spPr/>
        <p:txBody>
          <a:bodyPr/>
          <a:lstStyle/>
          <a:p>
            <a:fld id="{AB13426F-C57B-2740-A0EA-77F92F1BB44E}" type="datetimeFigureOut">
              <a:rPr lang="en-US" smtClean="0"/>
              <a:t>9/25/2023</a:t>
            </a:fld>
            <a:endParaRPr lang="en-US"/>
          </a:p>
        </p:txBody>
      </p:sp>
      <p:sp>
        <p:nvSpPr>
          <p:cNvPr id="5" name="Footer Placeholder 4">
            <a:extLst>
              <a:ext uri="{FF2B5EF4-FFF2-40B4-BE49-F238E27FC236}">
                <a16:creationId xmlns:a16="http://schemas.microsoft.com/office/drawing/2014/main" id="{3DADA16F-4ADD-6443-9509-212D1EFF4D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89A274-3B0A-624C-AB37-77810D5A821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7149044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23875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F052F0FB-3D49-9D4F-97C6-7260B436500D}" type="datetime1">
              <a:rPr lang="en-GB" smtClean="0"/>
              <a:t>25/09/2023</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9697158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0F86F1EA-B7E3-5C48-A6D5-62A9AFFDF19F}" type="datetime1">
              <a:rPr lang="en-GB" smtClean="0"/>
              <a:t>25/09/2023</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83773267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51866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398394"/>
            <a:ext cx="10515600" cy="1006119"/>
          </a:xfrm>
        </p:spPr>
        <p:txBody>
          <a:bodyPr/>
          <a:lstStyle>
            <a:lvl1pPr marL="0" indent="0">
              <a:lnSpc>
                <a:spcPct val="100000"/>
              </a:lnSpc>
              <a:buNone/>
              <a:defRPr sz="2400" baseline="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FC679CDD-1342-554C-9F1E-7527A20FFCC7}" type="datetime1">
              <a:rPr lang="en-GB" smtClean="0"/>
              <a:t>25/09/2023</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580798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20CBC4D3-8376-3241-A99A-927B6C447CC1}" type="datetime1">
              <a:rPr lang="en-GB" smtClean="0"/>
              <a:t>25/09/2023</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4809720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639F118F-A233-EB44-BFAF-F0706B479C11}" type="datetime1">
              <a:rPr lang="en-GB" smtClean="0"/>
              <a:t>25/09/2023</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7909711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FC1C2FB9-5E76-D349-B545-D206C4A205C2}" type="datetime1">
              <a:rPr lang="en-GB" smtClean="0"/>
              <a:t>25/09/2023</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7901456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C874C289-3140-A748-997C-454EA764EBF3}" type="datetime1">
              <a:rPr lang="en-GB" smtClean="0"/>
              <a:t>25/09/2023</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9487933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_Three Content &amp;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Content Placeholder 3"/>
          <p:cNvSpPr>
            <a:spLocks noGrp="1"/>
          </p:cNvSpPr>
          <p:nvPr>
            <p:ph sz="half" idx="2" hasCustomPrompt="1"/>
          </p:nvPr>
        </p:nvSpPr>
        <p:spPr>
          <a:xfrm>
            <a:off x="4440795" y="3905882"/>
            <a:ext cx="3310411" cy="2119471"/>
          </a:xfrm>
        </p:spPr>
        <p:txBody>
          <a:bodyPr>
            <a:normAutofit/>
          </a:bodyPr>
          <a:lstStyle>
            <a:lvl1pPr marL="0" indent="0">
              <a:buNone/>
              <a:defRPr sz="1400"/>
            </a:lvl1pPr>
          </a:lstStyle>
          <a:p>
            <a:pPr lvl="0"/>
            <a:r>
              <a:rPr lang="en-US" dirty="0"/>
              <a:t>Lorem ipsum dolor sit </a:t>
            </a:r>
            <a:r>
              <a:rPr lang="en-US" dirty="0" err="1"/>
              <a:t>amet</a:t>
            </a:r>
            <a:r>
              <a:rPr lang="en-US" dirty="0"/>
              <a:t>, </a:t>
            </a:r>
            <a:r>
              <a:rPr lang="en-US" dirty="0" err="1"/>
              <a:t>eu</a:t>
            </a:r>
            <a:r>
              <a:rPr lang="en-US" dirty="0"/>
              <a:t> option </a:t>
            </a:r>
            <a:r>
              <a:rPr lang="en-US" dirty="0" err="1"/>
              <a:t>sapientem</a:t>
            </a:r>
            <a:r>
              <a:rPr lang="en-US" dirty="0"/>
              <a:t> vim. Cum choro </a:t>
            </a:r>
            <a:r>
              <a:rPr lang="en-US" dirty="0" err="1"/>
              <a:t>persequeris</a:t>
            </a:r>
            <a:r>
              <a:rPr lang="en-US" dirty="0"/>
              <a:t> an. Quo </a:t>
            </a:r>
            <a:r>
              <a:rPr lang="en-US" dirty="0" err="1"/>
              <a:t>purto</a:t>
            </a:r>
            <a:r>
              <a:rPr lang="en-US" dirty="0"/>
              <a:t> </a:t>
            </a:r>
            <a:r>
              <a:rPr lang="en-US" dirty="0" err="1"/>
              <a:t>putant</a:t>
            </a:r>
            <a:r>
              <a:rPr lang="en-US" dirty="0"/>
              <a:t> no, </a:t>
            </a:r>
            <a:r>
              <a:rPr lang="en-US" dirty="0" err="1"/>
              <a:t>omnesque</a:t>
            </a:r>
            <a:r>
              <a:rPr lang="en-US" dirty="0"/>
              <a:t> </a:t>
            </a:r>
            <a:r>
              <a:rPr lang="en-US" dirty="0" err="1"/>
              <a:t>accusamus</a:t>
            </a:r>
            <a:r>
              <a:rPr lang="en-US" dirty="0"/>
              <a:t> in mea. Cu duo </a:t>
            </a:r>
            <a:r>
              <a:rPr lang="en-US" dirty="0" err="1"/>
              <a:t>nobis</a:t>
            </a:r>
            <a:r>
              <a:rPr lang="en-US" dirty="0"/>
              <a:t> </a:t>
            </a:r>
            <a:r>
              <a:rPr lang="en-US" dirty="0" err="1"/>
              <a:t>indoctum</a:t>
            </a:r>
            <a:r>
              <a:rPr lang="en-US" dirty="0"/>
              <a:t> postulant.</a:t>
            </a:r>
          </a:p>
        </p:txBody>
      </p:sp>
      <p:sp>
        <p:nvSpPr>
          <p:cNvPr id="7" name="Slide Number Placeholder 6"/>
          <p:cNvSpPr>
            <a:spLocks noGrp="1"/>
          </p:cNvSpPr>
          <p:nvPr>
            <p:ph type="sldNum" sz="quarter" idx="12"/>
          </p:nvPr>
        </p:nvSpPr>
        <p:spPr/>
        <p:txBody>
          <a:bodyPr/>
          <a:lstStyle/>
          <a:p>
            <a:fld id="{9B300B1C-C1E4-8748-BE64-222004E90874}" type="slidenum">
              <a:rPr lang="en-US" smtClean="0"/>
              <a:t>‹#›</a:t>
            </a:fld>
            <a:endParaRPr lang="en-US"/>
          </a:p>
        </p:txBody>
      </p:sp>
      <p:sp>
        <p:nvSpPr>
          <p:cNvPr id="9" name="Content Placeholder 3"/>
          <p:cNvSpPr>
            <a:spLocks noGrp="1"/>
          </p:cNvSpPr>
          <p:nvPr>
            <p:ph sz="half" idx="13" hasCustomPrompt="1"/>
          </p:nvPr>
        </p:nvSpPr>
        <p:spPr>
          <a:xfrm>
            <a:off x="624000" y="3905882"/>
            <a:ext cx="3310411" cy="2119471"/>
          </a:xfrm>
        </p:spPr>
        <p:txBody>
          <a:bodyPr>
            <a:normAutofit/>
          </a:bodyPr>
          <a:lstStyle>
            <a:lvl1pPr marL="0" indent="0">
              <a:buNone/>
              <a:defRPr sz="1400"/>
            </a:lvl1pPr>
          </a:lstStyle>
          <a:p>
            <a:pPr lvl="0"/>
            <a:r>
              <a:rPr lang="en-US" dirty="0"/>
              <a:t>Lorem ipsum dolor sit </a:t>
            </a:r>
            <a:r>
              <a:rPr lang="en-US" dirty="0" err="1"/>
              <a:t>amet</a:t>
            </a:r>
            <a:r>
              <a:rPr lang="en-US" dirty="0"/>
              <a:t>, </a:t>
            </a:r>
            <a:r>
              <a:rPr lang="en-US" dirty="0" err="1"/>
              <a:t>eu</a:t>
            </a:r>
            <a:r>
              <a:rPr lang="en-US" dirty="0"/>
              <a:t> option </a:t>
            </a:r>
            <a:r>
              <a:rPr lang="en-US" dirty="0" err="1"/>
              <a:t>sapientem</a:t>
            </a:r>
            <a:r>
              <a:rPr lang="en-US" dirty="0"/>
              <a:t> vim. Cum choro </a:t>
            </a:r>
            <a:r>
              <a:rPr lang="en-US" dirty="0" err="1"/>
              <a:t>persequeris</a:t>
            </a:r>
            <a:r>
              <a:rPr lang="en-US" dirty="0"/>
              <a:t> an. Quo </a:t>
            </a:r>
            <a:r>
              <a:rPr lang="en-US" dirty="0" err="1"/>
              <a:t>purto</a:t>
            </a:r>
            <a:r>
              <a:rPr lang="en-US" dirty="0"/>
              <a:t> </a:t>
            </a:r>
            <a:r>
              <a:rPr lang="en-US" dirty="0" err="1"/>
              <a:t>putant</a:t>
            </a:r>
            <a:r>
              <a:rPr lang="en-US" dirty="0"/>
              <a:t> no, </a:t>
            </a:r>
            <a:r>
              <a:rPr lang="en-US" dirty="0" err="1"/>
              <a:t>omnesque</a:t>
            </a:r>
            <a:r>
              <a:rPr lang="en-US" dirty="0"/>
              <a:t> </a:t>
            </a:r>
            <a:r>
              <a:rPr lang="en-US" dirty="0" err="1"/>
              <a:t>accusamus</a:t>
            </a:r>
            <a:r>
              <a:rPr lang="en-US" dirty="0"/>
              <a:t> in mea. Cu duo </a:t>
            </a:r>
            <a:r>
              <a:rPr lang="en-US" dirty="0" err="1"/>
              <a:t>nobis</a:t>
            </a:r>
            <a:r>
              <a:rPr lang="en-US" dirty="0"/>
              <a:t> </a:t>
            </a:r>
            <a:r>
              <a:rPr lang="en-US" dirty="0" err="1"/>
              <a:t>indoctum</a:t>
            </a:r>
            <a:r>
              <a:rPr lang="en-US" dirty="0"/>
              <a:t> postulant.</a:t>
            </a:r>
          </a:p>
        </p:txBody>
      </p:sp>
      <p:sp>
        <p:nvSpPr>
          <p:cNvPr id="10" name="Content Placeholder 3"/>
          <p:cNvSpPr>
            <a:spLocks noGrp="1"/>
          </p:cNvSpPr>
          <p:nvPr>
            <p:ph sz="half" idx="14" hasCustomPrompt="1"/>
          </p:nvPr>
        </p:nvSpPr>
        <p:spPr>
          <a:xfrm>
            <a:off x="8291341" y="3905882"/>
            <a:ext cx="3310411" cy="2119471"/>
          </a:xfrm>
        </p:spPr>
        <p:txBody>
          <a:bodyPr>
            <a:normAutofit/>
          </a:bodyPr>
          <a:lstStyle>
            <a:lvl1pPr marL="0" indent="0">
              <a:buNone/>
              <a:defRPr sz="1400"/>
            </a:lvl1pPr>
          </a:lstStyle>
          <a:p>
            <a:pPr lvl="0"/>
            <a:r>
              <a:rPr lang="en-US" dirty="0"/>
              <a:t>Lorem ipsum dolor sit </a:t>
            </a:r>
            <a:r>
              <a:rPr lang="en-US" dirty="0" err="1"/>
              <a:t>amet</a:t>
            </a:r>
            <a:r>
              <a:rPr lang="en-US" dirty="0"/>
              <a:t>, </a:t>
            </a:r>
            <a:r>
              <a:rPr lang="en-US" dirty="0" err="1"/>
              <a:t>eu</a:t>
            </a:r>
            <a:r>
              <a:rPr lang="en-US" dirty="0"/>
              <a:t> option </a:t>
            </a:r>
            <a:r>
              <a:rPr lang="en-US" dirty="0" err="1"/>
              <a:t>sapientem</a:t>
            </a:r>
            <a:r>
              <a:rPr lang="en-US" dirty="0"/>
              <a:t> vim. Cum choro </a:t>
            </a:r>
            <a:r>
              <a:rPr lang="en-US" dirty="0" err="1"/>
              <a:t>persequeris</a:t>
            </a:r>
            <a:r>
              <a:rPr lang="en-US" dirty="0"/>
              <a:t> an. Quo </a:t>
            </a:r>
            <a:r>
              <a:rPr lang="en-US" dirty="0" err="1"/>
              <a:t>purto</a:t>
            </a:r>
            <a:r>
              <a:rPr lang="en-US" dirty="0"/>
              <a:t> </a:t>
            </a:r>
            <a:r>
              <a:rPr lang="en-US" dirty="0" err="1"/>
              <a:t>putant</a:t>
            </a:r>
            <a:r>
              <a:rPr lang="en-US" dirty="0"/>
              <a:t> no, </a:t>
            </a:r>
            <a:r>
              <a:rPr lang="en-US" dirty="0" err="1"/>
              <a:t>omnesque</a:t>
            </a:r>
            <a:r>
              <a:rPr lang="en-US" dirty="0"/>
              <a:t> </a:t>
            </a:r>
            <a:r>
              <a:rPr lang="en-US" dirty="0" err="1"/>
              <a:t>accusamus</a:t>
            </a:r>
            <a:r>
              <a:rPr lang="en-US" dirty="0"/>
              <a:t> in mea. Cu duo </a:t>
            </a:r>
            <a:r>
              <a:rPr lang="en-US" dirty="0" err="1"/>
              <a:t>nobis</a:t>
            </a:r>
            <a:r>
              <a:rPr lang="en-US" dirty="0"/>
              <a:t> </a:t>
            </a:r>
            <a:r>
              <a:rPr lang="en-US" dirty="0" err="1"/>
              <a:t>indoctum</a:t>
            </a:r>
            <a:r>
              <a:rPr lang="en-US" dirty="0"/>
              <a:t> postulant.</a:t>
            </a:r>
          </a:p>
        </p:txBody>
      </p:sp>
      <p:sp>
        <p:nvSpPr>
          <p:cNvPr id="13" name="Content Placeholder 3"/>
          <p:cNvSpPr>
            <a:spLocks noGrp="1"/>
          </p:cNvSpPr>
          <p:nvPr>
            <p:ph sz="half" idx="15"/>
          </p:nvPr>
        </p:nvSpPr>
        <p:spPr>
          <a:xfrm>
            <a:off x="624000" y="1368000"/>
            <a:ext cx="10977752" cy="2368323"/>
          </a:xfrm>
        </p:spPr>
        <p:txBody>
          <a:bodyPr>
            <a:normAutofit/>
          </a:bodyPr>
          <a:lstStyle>
            <a:lvl1pPr marL="0" indent="0">
              <a:buNone/>
              <a:defRPr sz="1800"/>
            </a:lvl1pPr>
          </a:lstStyle>
          <a:p>
            <a:pPr lvl="0"/>
            <a:r>
              <a:rPr lang="en-US"/>
              <a:t>Click to edit Master text styles</a:t>
            </a:r>
          </a:p>
        </p:txBody>
      </p:sp>
    </p:spTree>
    <p:extLst>
      <p:ext uri="{BB962C8B-B14F-4D97-AF65-F5344CB8AC3E}">
        <p14:creationId xmlns:p14="http://schemas.microsoft.com/office/powerpoint/2010/main" val="30594613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7865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1.pn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theme" Target="../theme/theme2.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theme" Target="../theme/theme3.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image" Target="../media/image3.png"/><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5" Type="http://schemas.openxmlformats.org/officeDocument/2006/relationships/slideLayout" Target="../slideLayouts/slideLayout36.xml"/><Relationship Id="rId10" Type="http://schemas.openxmlformats.org/officeDocument/2006/relationships/theme" Target="../theme/theme4.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13426F-C57B-2740-A0EA-77F92F1BB44E}" type="datetimeFigureOut">
              <a:rPr lang="en-US" smtClean="0"/>
              <a:t>9/25/2023</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sp>
        <p:nvSpPr>
          <p:cNvPr id="8" name="Rectangle 7">
            <a:extLst>
              <a:ext uri="{FF2B5EF4-FFF2-40B4-BE49-F238E27FC236}">
                <a16:creationId xmlns:a16="http://schemas.microsoft.com/office/drawing/2014/main" id="{4146A114-B205-4D61-B4FC-B5E9DFFE1245}"/>
              </a:ext>
            </a:extLst>
          </p:cNvPr>
          <p:cNvSpPr/>
          <p:nvPr/>
        </p:nvSpPr>
        <p:spPr>
          <a:xfrm rot="16200000">
            <a:off x="-3327467" y="3327467"/>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10" name="Picture 2" descr="Shape&#10;&#10;Description automatically generated">
            <a:extLst>
              <a:ext uri="{FF2B5EF4-FFF2-40B4-BE49-F238E27FC236}">
                <a16:creationId xmlns:a16="http://schemas.microsoft.com/office/drawing/2014/main" id="{40B76994-7603-4230-9A54-FAF6E2866CB7}"/>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579758" y="5998442"/>
            <a:ext cx="1960258" cy="630958"/>
          </a:xfrm>
          <a:prstGeom prst="rect">
            <a:avLst/>
          </a:prstGeom>
          <a:noFill/>
          <a:effectLst/>
        </p:spPr>
      </p:pic>
    </p:spTree>
    <p:extLst>
      <p:ext uri="{BB962C8B-B14F-4D97-AF65-F5344CB8AC3E}">
        <p14:creationId xmlns:p14="http://schemas.microsoft.com/office/powerpoint/2010/main" val="1010446756"/>
      </p:ext>
    </p:extLst>
  </p:cSld>
  <p:clrMap bg1="lt1" tx1="dk1" bg2="lt2" tx2="dk2" accent1="accent1" accent2="accent2" accent3="accent3" accent4="accent4" accent5="accent5" accent6="accent6" hlink="hlink" folHlink="folHlink"/>
  <p:sldLayoutIdLst>
    <p:sldLayoutId id="2147484065" r:id="rId1"/>
    <p:sldLayoutId id="2147484066" r:id="rId2"/>
    <p:sldLayoutId id="2147484067" r:id="rId3"/>
    <p:sldLayoutId id="2147484068" r:id="rId4"/>
    <p:sldLayoutId id="2147484069" r:id="rId5"/>
    <p:sldLayoutId id="2147484070" r:id="rId6"/>
    <p:sldLayoutId id="2147484071" r:id="rId7"/>
    <p:sldLayoutId id="2147484073" r:id="rId8"/>
    <p:sldLayoutId id="2147484074" r:id="rId9"/>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accent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accent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098C8-093C-084F-9236-61D6E4A13E76}" type="datetime1">
              <a:rPr lang="en-GB" smtClean="0"/>
              <a:t>25/09/2023</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pic>
        <p:nvPicPr>
          <p:cNvPr id="9" name="Picture 2" descr="Shape&#10;&#10;Description automatically generated">
            <a:extLst>
              <a:ext uri="{FF2B5EF4-FFF2-40B4-BE49-F238E27FC236}">
                <a16:creationId xmlns:a16="http://schemas.microsoft.com/office/drawing/2014/main" id="{E1F4B9D3-DDBD-4FC9-8310-767BE3D92F02}"/>
              </a:ext>
            </a:extLst>
          </p:cNvPr>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10003141" y="347519"/>
            <a:ext cx="1960258" cy="630958"/>
          </a:xfrm>
          <a:prstGeom prst="rect">
            <a:avLst/>
          </a:prstGeom>
          <a:noFill/>
          <a:effectLst/>
        </p:spPr>
      </p:pic>
    </p:spTree>
    <p:extLst>
      <p:ext uri="{BB962C8B-B14F-4D97-AF65-F5344CB8AC3E}">
        <p14:creationId xmlns:p14="http://schemas.microsoft.com/office/powerpoint/2010/main" val="1742929718"/>
      </p:ext>
    </p:extLst>
  </p:cSld>
  <p:clrMap bg1="lt1" tx1="dk1" bg2="lt2" tx2="dk2" accent1="accent1" accent2="accent2" accent3="accent3" accent4="accent4" accent5="accent5" accent6="accent6" hlink="hlink" folHlink="folHlink"/>
  <p:sldLayoutIdLst>
    <p:sldLayoutId id="2147484095" r:id="rId1"/>
    <p:sldLayoutId id="2147484096" r:id="rId2"/>
    <p:sldLayoutId id="2147484097" r:id="rId3"/>
    <p:sldLayoutId id="2147484098" r:id="rId4"/>
    <p:sldLayoutId id="2147484099" r:id="rId5"/>
    <p:sldLayoutId id="2147484100" r:id="rId6"/>
    <p:sldLayoutId id="2147484101" r:id="rId7"/>
    <p:sldLayoutId id="2147484102" r:id="rId8"/>
    <p:sldLayoutId id="2147484103" r:id="rId9"/>
    <p:sldLayoutId id="2147484187" r:id="rId10"/>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accent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accent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8F5F4"/>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13426F-C57B-2740-A0EA-77F92F1BB44E}" type="datetimeFigureOut">
              <a:rPr lang="en-US" smtClean="0"/>
              <a:t>9/25/2023</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pic>
        <p:nvPicPr>
          <p:cNvPr id="7" name="Picture 6">
            <a:extLst>
              <a:ext uri="{FF2B5EF4-FFF2-40B4-BE49-F238E27FC236}">
                <a16:creationId xmlns:a16="http://schemas.microsoft.com/office/drawing/2014/main" id="{22284EC1-544F-AD4C-AD14-B7AF8FEF0C3A}"/>
              </a:ext>
            </a:extLst>
          </p:cNvPr>
          <p:cNvPicPr>
            <a:picLocks noChangeAspect="1"/>
          </p:cNvPicPr>
          <p:nvPr userDrawn="1"/>
        </p:nvPicPr>
        <p:blipFill>
          <a:blip r:embed="rId14" cstate="screen">
            <a:extLst>
              <a:ext uri="{28A0092B-C50C-407E-A947-70E740481C1C}">
                <a14:useLocalDpi xmlns:a14="http://schemas.microsoft.com/office/drawing/2010/main"/>
              </a:ext>
            </a:extLst>
          </a:blip>
          <a:stretch>
            <a:fillRect/>
          </a:stretch>
        </p:blipFill>
        <p:spPr>
          <a:xfrm>
            <a:off x="515940" y="5802309"/>
            <a:ext cx="1682753" cy="539751"/>
          </a:xfrm>
          <a:prstGeom prst="rect">
            <a:avLst/>
          </a:prstGeom>
        </p:spPr>
      </p:pic>
      <p:pic>
        <p:nvPicPr>
          <p:cNvPr id="11" name="Picture 10" descr="Icon&#10;&#10;Description automatically generated">
            <a:extLst>
              <a:ext uri="{FF2B5EF4-FFF2-40B4-BE49-F238E27FC236}">
                <a16:creationId xmlns:a16="http://schemas.microsoft.com/office/drawing/2014/main" id="{59513CF0-1324-F249-BF9F-2452F82BF72B}"/>
              </a:ext>
            </a:extLst>
          </p:cNvPr>
          <p:cNvPicPr>
            <a:picLocks noChangeAspect="1"/>
          </p:cNvPicPr>
          <p:nvPr userDrawn="1"/>
        </p:nvPicPr>
        <p:blipFill>
          <a:blip r:embed="rId15" cstate="screen">
            <a:extLst>
              <a:ext uri="{28A0092B-C50C-407E-A947-70E740481C1C}">
                <a14:useLocalDpi xmlns:a14="http://schemas.microsoft.com/office/drawing/2010/main"/>
              </a:ext>
            </a:extLst>
          </a:blip>
          <a:stretch>
            <a:fillRect/>
          </a:stretch>
        </p:blipFill>
        <p:spPr>
          <a:xfrm>
            <a:off x="11308080" y="334645"/>
            <a:ext cx="555090" cy="557058"/>
          </a:xfrm>
          <a:prstGeom prst="rect">
            <a:avLst/>
          </a:prstGeom>
        </p:spPr>
      </p:pic>
    </p:spTree>
    <p:extLst>
      <p:ext uri="{BB962C8B-B14F-4D97-AF65-F5344CB8AC3E}">
        <p14:creationId xmlns:p14="http://schemas.microsoft.com/office/powerpoint/2010/main" val="1026676104"/>
      </p:ext>
    </p:extLst>
  </p:cSld>
  <p:clrMap bg1="lt1" tx1="dk1" bg2="lt2" tx2="dk2" accent1="accent1" accent2="accent2" accent3="accent3" accent4="accent4" accent5="accent5" accent6="accent6" hlink="hlink" folHlink="folHlink"/>
  <p:sldLayoutIdLst>
    <p:sldLayoutId id="2147484189" r:id="rId1"/>
    <p:sldLayoutId id="2147484190" r:id="rId2"/>
    <p:sldLayoutId id="2147484191" r:id="rId3"/>
    <p:sldLayoutId id="2147484192" r:id="rId4"/>
    <p:sldLayoutId id="2147484193" r:id="rId5"/>
    <p:sldLayoutId id="2147484194" r:id="rId6"/>
    <p:sldLayoutId id="2147484195" r:id="rId7"/>
    <p:sldLayoutId id="2147484196" r:id="rId8"/>
    <p:sldLayoutId id="2147484197" r:id="rId9"/>
    <p:sldLayoutId id="2147484198" r:id="rId10"/>
    <p:sldLayoutId id="2147484199" r:id="rId11"/>
    <p:sldLayoutId id="2147484200" r:id="rId12"/>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F8F5F4"/>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098C8-093C-084F-9236-61D6E4A13E76}" type="datetime1">
              <a:rPr lang="en-GB" smtClean="0"/>
              <a:t>25/09/2023</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spTree>
    <p:extLst>
      <p:ext uri="{BB962C8B-B14F-4D97-AF65-F5344CB8AC3E}">
        <p14:creationId xmlns:p14="http://schemas.microsoft.com/office/powerpoint/2010/main" val="2484393852"/>
      </p:ext>
    </p:extLst>
  </p:cSld>
  <p:clrMap bg1="lt1" tx1="dk1" bg2="lt2" tx2="dk2" accent1="accent1" accent2="accent2" accent3="accent3" accent4="accent4" accent5="accent5" accent6="accent6" hlink="hlink" folHlink="folHlink"/>
  <p:sldLayoutIdLst>
    <p:sldLayoutId id="2147484202" r:id="rId1"/>
    <p:sldLayoutId id="2147484203" r:id="rId2"/>
    <p:sldLayoutId id="2147484204" r:id="rId3"/>
    <p:sldLayoutId id="2147484205" r:id="rId4"/>
    <p:sldLayoutId id="2147484206" r:id="rId5"/>
    <p:sldLayoutId id="2147484207" r:id="rId6"/>
    <p:sldLayoutId id="2147484208" r:id="rId7"/>
    <p:sldLayoutId id="2147484209" r:id="rId8"/>
    <p:sldLayoutId id="2147484210" r:id="rId9"/>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accent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accent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jpeg"/><Relationship Id="rId12" Type="http://schemas.openxmlformats.org/officeDocument/2006/relationships/image" Target="../media/image19.png"/><Relationship Id="rId2" Type="http://schemas.openxmlformats.org/officeDocument/2006/relationships/hyperlink" Target="https://www.ukri.org/publications/innovate-uk-action-plan-for-business-innovation-2021-to-2025/" TargetMode="External"/><Relationship Id="rId1" Type="http://schemas.openxmlformats.org/officeDocument/2006/relationships/slideLayout" Target="../slideLayouts/slideLayout19.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jpeg"/><Relationship Id="rId4" Type="http://schemas.openxmlformats.org/officeDocument/2006/relationships/image" Target="../media/image11.png"/><Relationship Id="rId9"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1.xml"/><Relationship Id="rId5" Type="http://schemas.openxmlformats.org/officeDocument/2006/relationships/image" Target="../media/image34.png"/><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xml"/><Relationship Id="rId1" Type="http://schemas.openxmlformats.org/officeDocument/2006/relationships/slideLayout" Target="../slideLayouts/slideLayout11.xml"/><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hyperlink" Target="mailto:simon.hart@iuk.ukri.org" TargetMode="External"/><Relationship Id="rId2" Type="http://schemas.openxmlformats.org/officeDocument/2006/relationships/hyperlink" Target="mailto:simon.hart@innovateuk.gov.uk" TargetMode="Externa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8F5F4"/>
        </a:solidFill>
        <a:effectLst/>
      </p:bgPr>
    </p:bg>
    <p:spTree>
      <p:nvGrpSpPr>
        <p:cNvPr id="1" name=""/>
        <p:cNvGrpSpPr/>
        <p:nvPr/>
      </p:nvGrpSpPr>
      <p:grpSpPr>
        <a:xfrm>
          <a:off x="0" y="0"/>
          <a:ext cx="0" cy="0"/>
          <a:chOff x="0" y="0"/>
          <a:chExt cx="0" cy="0"/>
        </a:xfrm>
      </p:grpSpPr>
      <p:pic>
        <p:nvPicPr>
          <p:cNvPr id="4" name="Picture 3" descr="A group of people climbing a mountain&#10;&#10;Description automatically generated with medium confidence">
            <a:extLst>
              <a:ext uri="{FF2B5EF4-FFF2-40B4-BE49-F238E27FC236}">
                <a16:creationId xmlns:a16="http://schemas.microsoft.com/office/drawing/2014/main" id="{F58209EF-83B3-4749-9B93-D570003D099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279804" y="-12767"/>
            <a:ext cx="5922580" cy="6858000"/>
          </a:xfrm>
          <a:prstGeom prst="rect">
            <a:avLst/>
          </a:prstGeom>
        </p:spPr>
      </p:pic>
      <p:sp>
        <p:nvSpPr>
          <p:cNvPr id="16" name="Title 15">
            <a:extLst>
              <a:ext uri="{FF2B5EF4-FFF2-40B4-BE49-F238E27FC236}">
                <a16:creationId xmlns:a16="http://schemas.microsoft.com/office/drawing/2014/main" id="{614F9BC9-4E19-1C41-A24D-EBD80BDAB228}"/>
              </a:ext>
            </a:extLst>
          </p:cNvPr>
          <p:cNvSpPr>
            <a:spLocks noGrp="1"/>
          </p:cNvSpPr>
          <p:nvPr>
            <p:ph type="title"/>
          </p:nvPr>
        </p:nvSpPr>
        <p:spPr>
          <a:xfrm>
            <a:off x="654397" y="50489"/>
            <a:ext cx="5441603" cy="1325563"/>
          </a:xfrm>
        </p:spPr>
        <p:txBody>
          <a:bodyPr/>
          <a:lstStyle/>
          <a:p>
            <a:r>
              <a:rPr lang="en-US" dirty="0"/>
              <a:t>Innovate UK</a:t>
            </a:r>
          </a:p>
        </p:txBody>
      </p:sp>
      <p:sp>
        <p:nvSpPr>
          <p:cNvPr id="3" name="Content Placeholder 2">
            <a:extLst>
              <a:ext uri="{FF2B5EF4-FFF2-40B4-BE49-F238E27FC236}">
                <a16:creationId xmlns:a16="http://schemas.microsoft.com/office/drawing/2014/main" id="{B26CB555-D44A-E742-95D8-F0BBACFB7DC0}"/>
              </a:ext>
            </a:extLst>
          </p:cNvPr>
          <p:cNvSpPr>
            <a:spLocks noGrp="1"/>
          </p:cNvSpPr>
          <p:nvPr>
            <p:ph idx="1"/>
          </p:nvPr>
        </p:nvSpPr>
        <p:spPr>
          <a:xfrm>
            <a:off x="654397" y="1119927"/>
            <a:ext cx="5185611" cy="1658602"/>
          </a:xfrm>
        </p:spPr>
        <p:txBody>
          <a:bodyPr>
            <a:noAutofit/>
          </a:bodyPr>
          <a:lstStyle/>
          <a:p>
            <a:pPr lvl="0">
              <a:lnSpc>
                <a:spcPct val="100000"/>
              </a:lnSpc>
              <a:buClr>
                <a:srgbClr val="BE2BBB"/>
              </a:buClr>
            </a:pPr>
            <a:r>
              <a:rPr lang="en-GB" sz="2000" dirty="0">
                <a:solidFill>
                  <a:schemeClr val="tx1"/>
                </a:solidFill>
                <a:latin typeface="Calibri" panose="020F0502020204030204" pitchFamily="34" charset="0"/>
                <a:cs typeface="Calibri" panose="020F0502020204030204" pitchFamily="34" charset="0"/>
              </a:rPr>
              <a:t>We are the UK’s innovation agency</a:t>
            </a:r>
          </a:p>
          <a:p>
            <a:pPr lvl="0">
              <a:lnSpc>
                <a:spcPct val="100000"/>
              </a:lnSpc>
              <a:buClr>
                <a:srgbClr val="BE2BBB"/>
              </a:buClr>
            </a:pPr>
            <a:r>
              <a:rPr lang="en-GB" sz="2000" dirty="0">
                <a:solidFill>
                  <a:schemeClr val="tx1"/>
                </a:solidFill>
                <a:latin typeface="Calibri" panose="020F0502020204030204" pitchFamily="34" charset="0"/>
                <a:cs typeface="Calibri" panose="020F0502020204030204" pitchFamily="34" charset="0"/>
              </a:rPr>
              <a:t>We support business-led innovation in all sectors, technologies and UK regions</a:t>
            </a:r>
          </a:p>
          <a:p>
            <a:pPr lvl="0">
              <a:lnSpc>
                <a:spcPct val="100000"/>
              </a:lnSpc>
              <a:buClr>
                <a:srgbClr val="BE2BBB"/>
              </a:buClr>
            </a:pPr>
            <a:r>
              <a:rPr lang="en-GB" sz="2000" dirty="0">
                <a:solidFill>
                  <a:schemeClr val="tx1"/>
                </a:solidFill>
                <a:latin typeface="Calibri" panose="020F0502020204030204" pitchFamily="34" charset="0"/>
                <a:cs typeface="Calibri" panose="020F0502020204030204" pitchFamily="34" charset="0"/>
              </a:rPr>
              <a:t>A key delivery body of the Government’s Innovation Strategy</a:t>
            </a:r>
          </a:p>
          <a:p>
            <a:pPr lvl="0"/>
            <a:endParaRPr lang="en-GB" sz="2400" dirty="0">
              <a:solidFill>
                <a:schemeClr val="bg1"/>
              </a:solidFill>
            </a:endParaRPr>
          </a:p>
          <a:p>
            <a:pPr lvl="0"/>
            <a:endParaRPr lang="en-GB" sz="2400" dirty="0">
              <a:solidFill>
                <a:schemeClr val="bg1"/>
              </a:solidFill>
            </a:endParaRPr>
          </a:p>
          <a:p>
            <a:pPr lvl="0"/>
            <a:endParaRPr lang="en-GB" sz="2400" dirty="0">
              <a:solidFill>
                <a:schemeClr val="bg1"/>
              </a:solidFill>
            </a:endParaRPr>
          </a:p>
          <a:p>
            <a:pPr lvl="0"/>
            <a:endParaRPr lang="en-US" sz="2400" dirty="0">
              <a:solidFill>
                <a:schemeClr val="bg1"/>
              </a:solidFill>
            </a:endParaRPr>
          </a:p>
        </p:txBody>
      </p:sp>
      <p:sp>
        <p:nvSpPr>
          <p:cNvPr id="18" name="Rectangle 17">
            <a:extLst>
              <a:ext uri="{FF2B5EF4-FFF2-40B4-BE49-F238E27FC236}">
                <a16:creationId xmlns:a16="http://schemas.microsoft.com/office/drawing/2014/main" id="{2796BF50-2688-6149-84FB-248B6ECBC46A}"/>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2" descr="Shape&#10;&#10;Description automatically generated">
            <a:extLst>
              <a:ext uri="{FF2B5EF4-FFF2-40B4-BE49-F238E27FC236}">
                <a16:creationId xmlns:a16="http://schemas.microsoft.com/office/drawing/2014/main" id="{A6D47878-093D-410D-B12B-A7DEB98D0D19}"/>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79758" y="5998442"/>
            <a:ext cx="1960258" cy="630958"/>
          </a:xfrm>
          <a:prstGeom prst="rect">
            <a:avLst/>
          </a:prstGeom>
          <a:noFill/>
          <a:effectLst/>
        </p:spPr>
      </p:pic>
      <p:sp>
        <p:nvSpPr>
          <p:cNvPr id="12" name="TextBox 11">
            <a:extLst>
              <a:ext uri="{FF2B5EF4-FFF2-40B4-BE49-F238E27FC236}">
                <a16:creationId xmlns:a16="http://schemas.microsoft.com/office/drawing/2014/main" id="{87877612-52A9-490C-AA00-6340C715E9EE}"/>
              </a:ext>
            </a:extLst>
          </p:cNvPr>
          <p:cNvSpPr txBox="1"/>
          <p:nvPr/>
        </p:nvSpPr>
        <p:spPr>
          <a:xfrm>
            <a:off x="579758" y="3195851"/>
            <a:ext cx="5033643" cy="2385268"/>
          </a:xfrm>
          <a:prstGeom prst="rect">
            <a:avLst/>
          </a:prstGeom>
          <a:noFill/>
        </p:spPr>
        <p:txBody>
          <a:bodyPr wrap="square">
            <a:spAutoFit/>
          </a:bodyPr>
          <a:lstStyle/>
          <a:p>
            <a:pPr>
              <a:spcAft>
                <a:spcPts val="600"/>
              </a:spcAft>
            </a:pPr>
            <a:r>
              <a:rPr lang="en-GB" sz="4400" b="1" dirty="0">
                <a:latin typeface="Arial" panose="020B0604020202020204" pitchFamily="34" charset="0"/>
                <a:ea typeface="+mj-ea"/>
                <a:cs typeface="Arial" panose="020B0604020202020204" pitchFamily="34" charset="0"/>
              </a:rPr>
              <a:t>Our Mission</a:t>
            </a:r>
          </a:p>
          <a:p>
            <a:r>
              <a:rPr lang="en-GB" sz="2000" dirty="0">
                <a:latin typeface="Calibri" panose="020F0502020204030204" pitchFamily="34" charset="0"/>
                <a:cs typeface="Calibri" panose="020F0502020204030204" pitchFamily="34" charset="0"/>
              </a:rPr>
              <a:t>To help UK businesses grow through the development and commercialisation of new products, processes, and services, supported by an outstanding innovation ecosystem that is agile, inclusive, and easy to navigate.</a:t>
            </a:r>
          </a:p>
        </p:txBody>
      </p:sp>
      <p:sp>
        <p:nvSpPr>
          <p:cNvPr id="14" name="Rectangle 13">
            <a:extLst>
              <a:ext uri="{FF2B5EF4-FFF2-40B4-BE49-F238E27FC236}">
                <a16:creationId xmlns:a16="http://schemas.microsoft.com/office/drawing/2014/main" id="{357A6E54-48D0-4EB9-83E0-4CDD8379D627}"/>
              </a:ext>
            </a:extLst>
          </p:cNvPr>
          <p:cNvSpPr/>
          <p:nvPr/>
        </p:nvSpPr>
        <p:spPr>
          <a:xfrm>
            <a:off x="6279803" y="6629400"/>
            <a:ext cx="5922580"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39453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F5F4"/>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011D7AB0-3B5F-486A-ABDE-B79F4217D50B}"/>
              </a:ext>
            </a:extLst>
          </p:cNvPr>
          <p:cNvSpPr/>
          <p:nvPr/>
        </p:nvSpPr>
        <p:spPr>
          <a:xfrm rot="16200000">
            <a:off x="-3341467" y="3314700"/>
            <a:ext cx="6883534" cy="228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0" name="Title 1">
            <a:extLst>
              <a:ext uri="{FF2B5EF4-FFF2-40B4-BE49-F238E27FC236}">
                <a16:creationId xmlns:a16="http://schemas.microsoft.com/office/drawing/2014/main" id="{2827D49F-BB5B-4623-9217-59F24923DD66}"/>
              </a:ext>
            </a:extLst>
          </p:cNvPr>
          <p:cNvSpPr txBox="1">
            <a:spLocks/>
          </p:cNvSpPr>
          <p:nvPr/>
        </p:nvSpPr>
        <p:spPr>
          <a:xfrm>
            <a:off x="758432" y="273981"/>
            <a:ext cx="8196850" cy="707871"/>
          </a:xfrm>
          <a:prstGeom prst="rect">
            <a:avLst/>
          </a:prstGeom>
        </p:spPr>
        <p:txBody>
          <a:bodyPr>
            <a:noAutofit/>
          </a:bodyPr>
          <a:lst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a:lstStyle>
          <a:p>
            <a:r>
              <a:rPr lang="en-GB" sz="3200">
                <a:solidFill>
                  <a:schemeClr val="bg2">
                    <a:lumMod val="50000"/>
                  </a:schemeClr>
                </a:solidFill>
              </a:rPr>
              <a:t>Guide our actions</a:t>
            </a:r>
          </a:p>
          <a:p>
            <a:r>
              <a:rPr lang="en-GB" sz="4800"/>
              <a:t>Strategic Themes</a:t>
            </a:r>
            <a:endParaRPr lang="en-GB" sz="3600"/>
          </a:p>
        </p:txBody>
      </p:sp>
      <p:sp>
        <p:nvSpPr>
          <p:cNvPr id="52" name="TextBox 51">
            <a:extLst>
              <a:ext uri="{FF2B5EF4-FFF2-40B4-BE49-F238E27FC236}">
                <a16:creationId xmlns:a16="http://schemas.microsoft.com/office/drawing/2014/main" id="{5363F966-1C7C-4CAA-AC9A-FDBB49FC5123}"/>
              </a:ext>
            </a:extLst>
          </p:cNvPr>
          <p:cNvSpPr txBox="1"/>
          <p:nvPr/>
        </p:nvSpPr>
        <p:spPr>
          <a:xfrm>
            <a:off x="758432" y="1699579"/>
            <a:ext cx="10888136" cy="810478"/>
          </a:xfrm>
          <a:prstGeom prst="rect">
            <a:avLst/>
          </a:prstGeom>
          <a:noFill/>
        </p:spPr>
        <p:txBody>
          <a:bodyPr wrap="square">
            <a:spAutoFit/>
          </a:bodyPr>
          <a:lstStyle/>
          <a:p>
            <a:pPr marL="285750" lvl="0" indent="-285750">
              <a:spcAft>
                <a:spcPts val="800"/>
              </a:spcAft>
              <a:buClr>
                <a:schemeClr val="accent1"/>
              </a:buClr>
              <a:buFont typeface="Wingdings" panose="05000000000000000000" pitchFamily="2" charset="2"/>
              <a:buChar char="§"/>
            </a:pPr>
            <a:r>
              <a:rPr lang="en-GB" sz="2000">
                <a:latin typeface="Calibri" panose="020F0502020204030204" pitchFamily="34" charset="0"/>
                <a:ea typeface="Calibri" panose="020F0502020204030204" pitchFamily="34" charset="0"/>
                <a:cs typeface="Calibri" panose="020F0502020204030204" pitchFamily="34" charset="0"/>
              </a:rPr>
              <a:t>Areas where our work can have a significant impact on the returns for the UK economy </a:t>
            </a:r>
          </a:p>
          <a:p>
            <a:pPr marL="285750" lvl="0" indent="-285750">
              <a:spcAft>
                <a:spcPts val="800"/>
              </a:spcAft>
              <a:buClr>
                <a:schemeClr val="accent1"/>
              </a:buClr>
              <a:buFont typeface="Wingdings" panose="05000000000000000000" pitchFamily="2" charset="2"/>
              <a:buChar char="§"/>
            </a:pPr>
            <a:r>
              <a:rPr lang="en-GB" sz="2000">
                <a:latin typeface="Calibri" panose="020F0502020204030204" pitchFamily="34" charset="0"/>
                <a:ea typeface="Calibri" panose="020F0502020204030204" pitchFamily="34" charset="0"/>
                <a:cs typeface="Calibri" panose="020F0502020204030204" pitchFamily="34" charset="0"/>
              </a:rPr>
              <a:t>The themes allow us to draw upon the UK’s established sector and technology expertise</a:t>
            </a:r>
          </a:p>
        </p:txBody>
      </p:sp>
      <p:grpSp>
        <p:nvGrpSpPr>
          <p:cNvPr id="2" name="Group 1">
            <a:extLst>
              <a:ext uri="{FF2B5EF4-FFF2-40B4-BE49-F238E27FC236}">
                <a16:creationId xmlns:a16="http://schemas.microsoft.com/office/drawing/2014/main" id="{31F2F4C3-AC3F-4154-88D9-BBECF6990EA5}"/>
              </a:ext>
            </a:extLst>
          </p:cNvPr>
          <p:cNvGrpSpPr/>
          <p:nvPr/>
        </p:nvGrpSpPr>
        <p:grpSpPr>
          <a:xfrm>
            <a:off x="956767" y="2895227"/>
            <a:ext cx="1853984" cy="3128210"/>
            <a:chOff x="956767" y="3064043"/>
            <a:chExt cx="1853984" cy="3128210"/>
          </a:xfrm>
        </p:grpSpPr>
        <p:sp>
          <p:nvSpPr>
            <p:cNvPr id="127" name="Rectangle: Top Corners One Rounded and One Snipped 126">
              <a:extLst>
                <a:ext uri="{FF2B5EF4-FFF2-40B4-BE49-F238E27FC236}">
                  <a16:creationId xmlns:a16="http://schemas.microsoft.com/office/drawing/2014/main" id="{3E0444A0-D4A3-4F9F-998A-E0DF672A75FC}"/>
                </a:ext>
              </a:extLst>
            </p:cNvPr>
            <p:cNvSpPr/>
            <p:nvPr/>
          </p:nvSpPr>
          <p:spPr>
            <a:xfrm>
              <a:off x="956767" y="3064043"/>
              <a:ext cx="1821899" cy="3128210"/>
            </a:xfrm>
            <a:prstGeom prst="snipRoundRect">
              <a:avLst>
                <a:gd name="adj1" fmla="val 0"/>
                <a:gd name="adj2" fmla="val 20620"/>
              </a:avLst>
            </a:prstGeom>
            <a:solidFill>
              <a:srgbClr val="F8F5F4"/>
            </a:solidFill>
            <a:ln w="38100">
              <a:solidFill>
                <a:srgbClr val="308D2E"/>
              </a:solidFill>
            </a:ln>
            <a:effectLst/>
          </p:spPr>
          <p:txBody>
            <a:bodyPr wrap="square" lIns="91440" tIns="45720" rIns="91440" bIns="4572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50" normalizeH="0" baseline="0" noProof="0">
                <a:ln w="0"/>
                <a:effectLst>
                  <a:innerShdw blurRad="63500" dist="50800" dir="13500000">
                    <a:srgbClr val="000000">
                      <a:alpha val="50000"/>
                    </a:srgbClr>
                  </a:innerShdw>
                </a:effectLst>
                <a:uLnTx/>
                <a:uFillTx/>
                <a:latin typeface="Arial" panose="020B0604020202020204"/>
                <a:ea typeface="+mn-ea"/>
                <a:cs typeface="+mn-cs"/>
              </a:endParaRPr>
            </a:p>
          </p:txBody>
        </p:sp>
        <p:sp>
          <p:nvSpPr>
            <p:cNvPr id="118" name="TextBox 117">
              <a:extLst>
                <a:ext uri="{FF2B5EF4-FFF2-40B4-BE49-F238E27FC236}">
                  <a16:creationId xmlns:a16="http://schemas.microsoft.com/office/drawing/2014/main" id="{E357BC78-E866-4EE6-AE06-0A4C0FAEA361}"/>
                </a:ext>
              </a:extLst>
            </p:cNvPr>
            <p:cNvSpPr txBox="1"/>
            <p:nvPr/>
          </p:nvSpPr>
          <p:spPr>
            <a:xfrm>
              <a:off x="988850" y="4468297"/>
              <a:ext cx="1386323" cy="646331"/>
            </a:xfrm>
            <a:prstGeom prst="rect">
              <a:avLst/>
            </a:prstGeom>
            <a:noFill/>
          </p:spPr>
          <p:txBody>
            <a:bodyPr wrap="square">
              <a:spAutoFit/>
            </a:bodyPr>
            <a:lstStyle/>
            <a:p>
              <a:r>
                <a:rPr lang="en-GB"/>
                <a:t>Future economy</a:t>
              </a:r>
            </a:p>
          </p:txBody>
        </p:sp>
        <p:sp>
          <p:nvSpPr>
            <p:cNvPr id="25" name="TextBox 24">
              <a:extLst>
                <a:ext uri="{FF2B5EF4-FFF2-40B4-BE49-F238E27FC236}">
                  <a16:creationId xmlns:a16="http://schemas.microsoft.com/office/drawing/2014/main" id="{C938826B-2C70-4FE6-8757-CFE8BC35167A}"/>
                </a:ext>
              </a:extLst>
            </p:cNvPr>
            <p:cNvSpPr txBox="1"/>
            <p:nvPr/>
          </p:nvSpPr>
          <p:spPr>
            <a:xfrm>
              <a:off x="988851" y="5114628"/>
              <a:ext cx="1821900"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2E2D62"/>
                  </a:solidFill>
                  <a:latin typeface="Calibri" panose="020F0502020204030204" pitchFamily="34" charset="0"/>
                  <a:cs typeface="Calibri" panose="020F0502020204030204" pitchFamily="34" charset="0"/>
                </a:rPr>
                <a:t>Deliver purpose-driven programmes across net zero, health &amp; wellbeing, priority technologies, and horizon scanning</a:t>
              </a:r>
              <a:endParaRPr kumimoji="0" lang="en-GB" sz="1200" b="0" i="0" u="none" strike="noStrike" kern="1200" cap="none" spc="0" normalizeH="0" baseline="0" noProof="0">
                <a:ln>
                  <a:noFill/>
                </a:ln>
                <a:effectLst/>
                <a:uLnTx/>
                <a:uFillTx/>
                <a:latin typeface="Arial" panose="020B0604020202020204"/>
                <a:ea typeface="+mn-ea"/>
                <a:cs typeface="+mn-cs"/>
              </a:endParaRPr>
            </a:p>
          </p:txBody>
        </p:sp>
        <p:pic>
          <p:nvPicPr>
            <p:cNvPr id="34" name="Picture 33" descr="Icon&#10;&#10;Description automatically generated">
              <a:extLst>
                <a:ext uri="{FF2B5EF4-FFF2-40B4-BE49-F238E27FC236}">
                  <a16:creationId xmlns:a16="http://schemas.microsoft.com/office/drawing/2014/main" id="{31104826-C7A3-4168-B72A-840BFD89C7F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70923" y="3177915"/>
              <a:ext cx="828000" cy="828000"/>
            </a:xfrm>
            <a:prstGeom prst="rect">
              <a:avLst/>
            </a:prstGeom>
          </p:spPr>
        </p:pic>
      </p:grpSp>
      <p:grpSp>
        <p:nvGrpSpPr>
          <p:cNvPr id="4" name="Group 3">
            <a:extLst>
              <a:ext uri="{FF2B5EF4-FFF2-40B4-BE49-F238E27FC236}">
                <a16:creationId xmlns:a16="http://schemas.microsoft.com/office/drawing/2014/main" id="{17A5C79E-1E5B-4D3F-BD55-1CCAD1920C11}"/>
              </a:ext>
            </a:extLst>
          </p:cNvPr>
          <p:cNvGrpSpPr/>
          <p:nvPr/>
        </p:nvGrpSpPr>
        <p:grpSpPr>
          <a:xfrm>
            <a:off x="5279393" y="2900976"/>
            <a:ext cx="1824537" cy="3128210"/>
            <a:chOff x="5279393" y="3069792"/>
            <a:chExt cx="1824537" cy="3128210"/>
          </a:xfrm>
        </p:grpSpPr>
        <p:sp>
          <p:nvSpPr>
            <p:cNvPr id="39" name="Rectangle: Top Corners One Rounded and One Snipped 38">
              <a:extLst>
                <a:ext uri="{FF2B5EF4-FFF2-40B4-BE49-F238E27FC236}">
                  <a16:creationId xmlns:a16="http://schemas.microsoft.com/office/drawing/2014/main" id="{6897BDAB-F009-40D1-B30E-72E625B28B96}"/>
                </a:ext>
              </a:extLst>
            </p:cNvPr>
            <p:cNvSpPr/>
            <p:nvPr/>
          </p:nvSpPr>
          <p:spPr>
            <a:xfrm>
              <a:off x="5279393" y="3069792"/>
              <a:ext cx="1821899" cy="3128210"/>
            </a:xfrm>
            <a:prstGeom prst="snipRoundRect">
              <a:avLst>
                <a:gd name="adj1" fmla="val 0"/>
                <a:gd name="adj2" fmla="val 20620"/>
              </a:avLst>
            </a:prstGeom>
            <a:solidFill>
              <a:srgbClr val="F8F5F4"/>
            </a:solidFill>
            <a:ln w="38100">
              <a:solidFill>
                <a:srgbClr val="00B2CC"/>
              </a:solidFill>
            </a:ln>
            <a:effectLst/>
          </p:spPr>
          <p:txBody>
            <a:bodyPr wrap="square" lIns="91440" tIns="45720" rIns="91440" bIns="4572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50" normalizeH="0" baseline="0" noProof="0" err="1">
                <a:ln w="0"/>
                <a:effectLst>
                  <a:innerShdw blurRad="63500" dist="50800" dir="13500000">
                    <a:srgbClr val="000000">
                      <a:alpha val="50000"/>
                    </a:srgbClr>
                  </a:innerShdw>
                </a:effectLst>
                <a:uLnTx/>
                <a:uFillTx/>
                <a:latin typeface="Arial" panose="020B0604020202020204"/>
                <a:ea typeface="+mn-ea"/>
                <a:cs typeface="+mn-cs"/>
              </a:endParaRPr>
            </a:p>
          </p:txBody>
        </p:sp>
        <p:sp>
          <p:nvSpPr>
            <p:cNvPr id="44" name="TextBox 43">
              <a:extLst>
                <a:ext uri="{FF2B5EF4-FFF2-40B4-BE49-F238E27FC236}">
                  <a16:creationId xmlns:a16="http://schemas.microsoft.com/office/drawing/2014/main" id="{F26EAA29-CC94-44A4-82C4-76E669D15EBC}"/>
                </a:ext>
              </a:extLst>
            </p:cNvPr>
            <p:cNvSpPr txBox="1"/>
            <p:nvPr/>
          </p:nvSpPr>
          <p:spPr>
            <a:xfrm>
              <a:off x="5294850" y="4474046"/>
              <a:ext cx="1710279" cy="646331"/>
            </a:xfrm>
            <a:prstGeom prst="rect">
              <a:avLst/>
            </a:prstGeom>
            <a:noFill/>
          </p:spPr>
          <p:txBody>
            <a:bodyPr wrap="square">
              <a:spAutoFit/>
            </a:bodyPr>
            <a:lstStyle/>
            <a:p>
              <a:r>
                <a:rPr lang="en-GB"/>
                <a:t>Global opportunities</a:t>
              </a:r>
            </a:p>
          </p:txBody>
        </p:sp>
        <p:sp>
          <p:nvSpPr>
            <p:cNvPr id="46" name="TextBox 45">
              <a:extLst>
                <a:ext uri="{FF2B5EF4-FFF2-40B4-BE49-F238E27FC236}">
                  <a16:creationId xmlns:a16="http://schemas.microsoft.com/office/drawing/2014/main" id="{C5756108-79B0-4884-BD3E-79836DBC9338}"/>
                </a:ext>
              </a:extLst>
            </p:cNvPr>
            <p:cNvSpPr txBox="1"/>
            <p:nvPr/>
          </p:nvSpPr>
          <p:spPr>
            <a:xfrm>
              <a:off x="5282030" y="5120377"/>
              <a:ext cx="1821900"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2E2D62"/>
                  </a:solidFill>
                  <a:latin typeface="Calibri" panose="020F0502020204030204" pitchFamily="34" charset="0"/>
                  <a:cs typeface="Calibri" panose="020F0502020204030204" pitchFamily="34" charset="0"/>
                </a:rPr>
                <a:t>Enable businesses to build the global supply chains of the future, access markets and attract inward investment</a:t>
              </a:r>
              <a:endParaRPr kumimoji="0" lang="en-GB" sz="1200" b="0" i="0" u="none" strike="noStrike" kern="1200" cap="none" spc="0" normalizeH="0" baseline="0" noProof="0">
                <a:ln>
                  <a:noFill/>
                </a:ln>
                <a:effectLst/>
                <a:uLnTx/>
                <a:uFillTx/>
                <a:latin typeface="Arial" panose="020B0604020202020204"/>
                <a:ea typeface="+mn-ea"/>
                <a:cs typeface="+mn-cs"/>
              </a:endParaRPr>
            </a:p>
          </p:txBody>
        </p:sp>
        <p:pic>
          <p:nvPicPr>
            <p:cNvPr id="59" name="Picture 58" descr="Icon&#10;&#10;Description automatically generated">
              <a:extLst>
                <a:ext uri="{FF2B5EF4-FFF2-40B4-BE49-F238E27FC236}">
                  <a16:creationId xmlns:a16="http://schemas.microsoft.com/office/drawing/2014/main" id="{83091F0D-D21B-4F5E-8BAA-4301E805EED5}"/>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414357" y="3187612"/>
              <a:ext cx="805847" cy="807793"/>
            </a:xfrm>
            <a:prstGeom prst="rect">
              <a:avLst/>
            </a:prstGeom>
          </p:spPr>
        </p:pic>
      </p:grpSp>
      <p:grpSp>
        <p:nvGrpSpPr>
          <p:cNvPr id="3" name="Group 2">
            <a:extLst>
              <a:ext uri="{FF2B5EF4-FFF2-40B4-BE49-F238E27FC236}">
                <a16:creationId xmlns:a16="http://schemas.microsoft.com/office/drawing/2014/main" id="{3ACB3E9D-0124-4A0D-9024-2E1C5C833E6B}"/>
              </a:ext>
            </a:extLst>
          </p:cNvPr>
          <p:cNvGrpSpPr/>
          <p:nvPr/>
        </p:nvGrpSpPr>
        <p:grpSpPr>
          <a:xfrm>
            <a:off x="3096765" y="2900976"/>
            <a:ext cx="1836804" cy="3128210"/>
            <a:chOff x="3096765" y="3069792"/>
            <a:chExt cx="1836804" cy="3128210"/>
          </a:xfrm>
        </p:grpSpPr>
        <p:sp>
          <p:nvSpPr>
            <p:cNvPr id="55" name="Rectangle: Top Corners One Rounded and One Snipped 54">
              <a:extLst>
                <a:ext uri="{FF2B5EF4-FFF2-40B4-BE49-F238E27FC236}">
                  <a16:creationId xmlns:a16="http://schemas.microsoft.com/office/drawing/2014/main" id="{EDCD9CB5-408D-4B26-B314-3B17BC4B9768}"/>
                </a:ext>
              </a:extLst>
            </p:cNvPr>
            <p:cNvSpPr/>
            <p:nvPr/>
          </p:nvSpPr>
          <p:spPr>
            <a:xfrm>
              <a:off x="3096765" y="3069792"/>
              <a:ext cx="1821899" cy="3128210"/>
            </a:xfrm>
            <a:prstGeom prst="snipRoundRect">
              <a:avLst>
                <a:gd name="adj1" fmla="val 0"/>
                <a:gd name="adj2" fmla="val 20620"/>
              </a:avLst>
            </a:prstGeom>
            <a:solidFill>
              <a:srgbClr val="F8F5F4"/>
            </a:solidFill>
            <a:ln w="38100">
              <a:solidFill>
                <a:srgbClr val="EC6707"/>
              </a:solidFill>
            </a:ln>
            <a:effectLst/>
          </p:spPr>
          <p:txBody>
            <a:bodyPr wrap="square" lIns="91440" tIns="45720" rIns="91440" bIns="4572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50" normalizeH="0" baseline="0" noProof="0" err="1">
                <a:ln w="0"/>
                <a:effectLst>
                  <a:innerShdw blurRad="63500" dist="50800" dir="13500000">
                    <a:srgbClr val="000000">
                      <a:alpha val="50000"/>
                    </a:srgbClr>
                  </a:innerShdw>
                </a:effectLst>
                <a:uLnTx/>
                <a:uFillTx/>
                <a:latin typeface="Arial" panose="020B0604020202020204"/>
                <a:ea typeface="+mn-ea"/>
                <a:cs typeface="+mn-cs"/>
              </a:endParaRPr>
            </a:p>
          </p:txBody>
        </p:sp>
        <p:sp>
          <p:nvSpPr>
            <p:cNvPr id="56" name="TextBox 55">
              <a:extLst>
                <a:ext uri="{FF2B5EF4-FFF2-40B4-BE49-F238E27FC236}">
                  <a16:creationId xmlns:a16="http://schemas.microsoft.com/office/drawing/2014/main" id="{A151FEE9-F17E-4443-AC13-00694A4199FA}"/>
                </a:ext>
              </a:extLst>
            </p:cNvPr>
            <p:cNvSpPr txBox="1"/>
            <p:nvPr/>
          </p:nvSpPr>
          <p:spPr>
            <a:xfrm>
              <a:off x="3112222" y="4474046"/>
              <a:ext cx="1386323" cy="646331"/>
            </a:xfrm>
            <a:prstGeom prst="rect">
              <a:avLst/>
            </a:prstGeom>
            <a:noFill/>
          </p:spPr>
          <p:txBody>
            <a:bodyPr wrap="square">
              <a:spAutoFit/>
            </a:bodyPr>
            <a:lstStyle/>
            <a:p>
              <a:r>
                <a:rPr lang="en-GB"/>
                <a:t>Growth at scale</a:t>
              </a:r>
            </a:p>
          </p:txBody>
        </p:sp>
        <p:sp>
          <p:nvSpPr>
            <p:cNvPr id="57" name="TextBox 56">
              <a:extLst>
                <a:ext uri="{FF2B5EF4-FFF2-40B4-BE49-F238E27FC236}">
                  <a16:creationId xmlns:a16="http://schemas.microsoft.com/office/drawing/2014/main" id="{303D6A8F-0BBE-454D-BB75-58334F47D2BA}"/>
                </a:ext>
              </a:extLst>
            </p:cNvPr>
            <p:cNvSpPr txBox="1"/>
            <p:nvPr/>
          </p:nvSpPr>
          <p:spPr>
            <a:xfrm>
              <a:off x="3127128" y="5120377"/>
              <a:ext cx="1806441"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2E2D62"/>
                  </a:solidFill>
                  <a:latin typeface="Calibri" panose="020F0502020204030204" pitchFamily="34" charset="0"/>
                  <a:cs typeface="Calibri" panose="020F0502020204030204" pitchFamily="34" charset="0"/>
                </a:rPr>
                <a:t>Support businesses to develop their leadership, skills and commercial capabilities to scale up and attract investment</a:t>
              </a:r>
              <a:endParaRPr kumimoji="0" lang="en-GB" sz="1200" b="0" i="0" u="none" strike="noStrike" kern="1200" cap="none" spc="0" normalizeH="0" baseline="0" noProof="0">
                <a:ln>
                  <a:noFill/>
                </a:ln>
                <a:effectLst/>
                <a:uLnTx/>
                <a:uFillTx/>
                <a:latin typeface="Arial" panose="020B0604020202020204"/>
                <a:ea typeface="+mn-ea"/>
                <a:cs typeface="+mn-cs"/>
              </a:endParaRPr>
            </a:p>
          </p:txBody>
        </p:sp>
        <p:pic>
          <p:nvPicPr>
            <p:cNvPr id="60" name="Picture 59" descr="Logo&#10;&#10;Description automatically generated">
              <a:extLst>
                <a:ext uri="{FF2B5EF4-FFF2-40B4-BE49-F238E27FC236}">
                  <a16:creationId xmlns:a16="http://schemas.microsoft.com/office/drawing/2014/main" id="{BD642688-55FE-4DC8-919F-052B90F1221C}"/>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265516" y="3241454"/>
              <a:ext cx="781434" cy="700108"/>
            </a:xfrm>
            <a:prstGeom prst="rect">
              <a:avLst/>
            </a:prstGeom>
          </p:spPr>
        </p:pic>
      </p:grpSp>
      <p:grpSp>
        <p:nvGrpSpPr>
          <p:cNvPr id="5" name="Group 4">
            <a:extLst>
              <a:ext uri="{FF2B5EF4-FFF2-40B4-BE49-F238E27FC236}">
                <a16:creationId xmlns:a16="http://schemas.microsoft.com/office/drawing/2014/main" id="{C718F374-23AE-4439-99FE-2D089A223A3C}"/>
              </a:ext>
            </a:extLst>
          </p:cNvPr>
          <p:cNvGrpSpPr/>
          <p:nvPr/>
        </p:nvGrpSpPr>
        <p:grpSpPr>
          <a:xfrm>
            <a:off x="7440706" y="2895227"/>
            <a:ext cx="1833585" cy="3128210"/>
            <a:chOff x="7440706" y="3064043"/>
            <a:chExt cx="1833585" cy="3128210"/>
          </a:xfrm>
        </p:grpSpPr>
        <p:sp>
          <p:nvSpPr>
            <p:cNvPr id="41" name="Rectangle: Top Corners One Rounded and One Snipped 40">
              <a:extLst>
                <a:ext uri="{FF2B5EF4-FFF2-40B4-BE49-F238E27FC236}">
                  <a16:creationId xmlns:a16="http://schemas.microsoft.com/office/drawing/2014/main" id="{2CC73ACD-54D0-45B8-8A59-F02ABB52DE63}"/>
                </a:ext>
              </a:extLst>
            </p:cNvPr>
            <p:cNvSpPr/>
            <p:nvPr/>
          </p:nvSpPr>
          <p:spPr>
            <a:xfrm>
              <a:off x="7440706" y="3064043"/>
              <a:ext cx="1821899" cy="3128210"/>
            </a:xfrm>
            <a:prstGeom prst="snipRoundRect">
              <a:avLst>
                <a:gd name="adj1" fmla="val 0"/>
                <a:gd name="adj2" fmla="val 20620"/>
              </a:avLst>
            </a:prstGeom>
            <a:solidFill>
              <a:srgbClr val="F8F5F4"/>
            </a:solidFill>
            <a:ln w="38100">
              <a:solidFill>
                <a:srgbClr val="E8462C"/>
              </a:solidFill>
            </a:ln>
            <a:effectLst/>
          </p:spPr>
          <p:txBody>
            <a:bodyPr wrap="square" lIns="91440" tIns="45720" rIns="91440" bIns="4572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50" normalizeH="0" baseline="0" noProof="0" err="1">
                <a:ln w="0"/>
                <a:effectLst>
                  <a:innerShdw blurRad="63500" dist="50800" dir="13500000">
                    <a:srgbClr val="000000">
                      <a:alpha val="50000"/>
                    </a:srgbClr>
                  </a:innerShdw>
                </a:effectLst>
                <a:uLnTx/>
                <a:uFillTx/>
                <a:latin typeface="Arial" panose="020B0604020202020204"/>
                <a:ea typeface="+mn-ea"/>
                <a:cs typeface="+mn-cs"/>
              </a:endParaRPr>
            </a:p>
          </p:txBody>
        </p:sp>
        <p:sp>
          <p:nvSpPr>
            <p:cNvPr id="61" name="TextBox 60">
              <a:extLst>
                <a:ext uri="{FF2B5EF4-FFF2-40B4-BE49-F238E27FC236}">
                  <a16:creationId xmlns:a16="http://schemas.microsoft.com/office/drawing/2014/main" id="{77AF3B6D-E4E7-48F7-ADFD-7B0D311E56A9}"/>
                </a:ext>
              </a:extLst>
            </p:cNvPr>
            <p:cNvSpPr txBox="1"/>
            <p:nvPr/>
          </p:nvSpPr>
          <p:spPr>
            <a:xfrm>
              <a:off x="7456165" y="4474046"/>
              <a:ext cx="1710279" cy="646331"/>
            </a:xfrm>
            <a:prstGeom prst="rect">
              <a:avLst/>
            </a:prstGeom>
            <a:noFill/>
          </p:spPr>
          <p:txBody>
            <a:bodyPr wrap="square">
              <a:spAutoFit/>
            </a:bodyPr>
            <a:lstStyle/>
            <a:p>
              <a:r>
                <a:rPr lang="en-GB"/>
                <a:t>Innovation ecosystem</a:t>
              </a:r>
            </a:p>
          </p:txBody>
        </p:sp>
        <p:sp>
          <p:nvSpPr>
            <p:cNvPr id="62" name="TextBox 61">
              <a:extLst>
                <a:ext uri="{FF2B5EF4-FFF2-40B4-BE49-F238E27FC236}">
                  <a16:creationId xmlns:a16="http://schemas.microsoft.com/office/drawing/2014/main" id="{029CCB12-3A43-4A06-9F6A-BA9FE77DA0B8}"/>
                </a:ext>
              </a:extLst>
            </p:cNvPr>
            <p:cNvSpPr txBox="1"/>
            <p:nvPr/>
          </p:nvSpPr>
          <p:spPr>
            <a:xfrm>
              <a:off x="7452391" y="5120377"/>
              <a:ext cx="1821900"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2E2D62"/>
                  </a:solidFill>
                  <a:latin typeface="Calibri" panose="020F0502020204030204" pitchFamily="34" charset="0"/>
                  <a:cs typeface="Calibri" panose="020F0502020204030204" pitchFamily="34" charset="0"/>
                </a:rPr>
                <a:t>Increase responsiveness, agility, and co-ordination to support innovating businesses from idea to commercialisation</a:t>
              </a:r>
              <a:endParaRPr kumimoji="0" lang="en-GB" sz="1200" b="0" i="0" u="none" strike="noStrike" kern="1200" cap="none" spc="0" normalizeH="0" baseline="0" noProof="0">
                <a:ln>
                  <a:noFill/>
                </a:ln>
                <a:effectLst/>
                <a:uLnTx/>
                <a:uFillTx/>
                <a:latin typeface="Arial" panose="020B0604020202020204"/>
                <a:ea typeface="+mn-ea"/>
                <a:cs typeface="+mn-cs"/>
              </a:endParaRPr>
            </a:p>
          </p:txBody>
        </p:sp>
        <p:pic>
          <p:nvPicPr>
            <p:cNvPr id="63" name="Picture 62" descr="Icon&#10;&#10;Description automatically generated">
              <a:extLst>
                <a:ext uri="{FF2B5EF4-FFF2-40B4-BE49-F238E27FC236}">
                  <a16:creationId xmlns:a16="http://schemas.microsoft.com/office/drawing/2014/main" id="{8780EBC1-928C-4C8C-84AB-E6C331C8DC44}"/>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587611" y="3209515"/>
              <a:ext cx="763987" cy="763987"/>
            </a:xfrm>
            <a:prstGeom prst="rect">
              <a:avLst/>
            </a:prstGeom>
          </p:spPr>
        </p:pic>
      </p:grpSp>
      <p:grpSp>
        <p:nvGrpSpPr>
          <p:cNvPr id="6" name="Group 5">
            <a:extLst>
              <a:ext uri="{FF2B5EF4-FFF2-40B4-BE49-F238E27FC236}">
                <a16:creationId xmlns:a16="http://schemas.microsoft.com/office/drawing/2014/main" id="{E35F8D38-D419-4A85-8430-F17659FD964A}"/>
              </a:ext>
            </a:extLst>
          </p:cNvPr>
          <p:cNvGrpSpPr/>
          <p:nvPr/>
        </p:nvGrpSpPr>
        <p:grpSpPr>
          <a:xfrm>
            <a:off x="9602020" y="2895227"/>
            <a:ext cx="1842632" cy="3128210"/>
            <a:chOff x="9602020" y="3064043"/>
            <a:chExt cx="1842632" cy="3128210"/>
          </a:xfrm>
        </p:grpSpPr>
        <p:sp>
          <p:nvSpPr>
            <p:cNvPr id="42" name="Rectangle: Top Corners One Rounded and One Snipped 41">
              <a:extLst>
                <a:ext uri="{FF2B5EF4-FFF2-40B4-BE49-F238E27FC236}">
                  <a16:creationId xmlns:a16="http://schemas.microsoft.com/office/drawing/2014/main" id="{58A689BE-A187-4AF9-9608-54FEA7A047E1}"/>
                </a:ext>
              </a:extLst>
            </p:cNvPr>
            <p:cNvSpPr/>
            <p:nvPr/>
          </p:nvSpPr>
          <p:spPr>
            <a:xfrm>
              <a:off x="9602020" y="3064043"/>
              <a:ext cx="1821899" cy="3128210"/>
            </a:xfrm>
            <a:prstGeom prst="snipRoundRect">
              <a:avLst>
                <a:gd name="adj1" fmla="val 0"/>
                <a:gd name="adj2" fmla="val 20620"/>
              </a:avLst>
            </a:prstGeom>
            <a:solidFill>
              <a:srgbClr val="F8F5F4"/>
            </a:solidFill>
            <a:ln w="38100">
              <a:solidFill>
                <a:srgbClr val="023F84"/>
              </a:solidFill>
            </a:ln>
            <a:effectLst/>
          </p:spPr>
          <p:txBody>
            <a:bodyPr wrap="square" lIns="91440" tIns="45720" rIns="91440" bIns="4572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50" normalizeH="0" baseline="0" noProof="0" err="1">
                <a:ln w="0"/>
                <a:effectLst>
                  <a:innerShdw blurRad="63500" dist="50800" dir="13500000">
                    <a:srgbClr val="000000">
                      <a:alpha val="50000"/>
                    </a:srgbClr>
                  </a:innerShdw>
                </a:effectLst>
                <a:uLnTx/>
                <a:uFillTx/>
                <a:latin typeface="Arial" panose="020B0604020202020204"/>
                <a:ea typeface="+mn-ea"/>
                <a:cs typeface="+mn-cs"/>
              </a:endParaRPr>
            </a:p>
          </p:txBody>
        </p:sp>
        <p:sp>
          <p:nvSpPr>
            <p:cNvPr id="66" name="TextBox 65">
              <a:extLst>
                <a:ext uri="{FF2B5EF4-FFF2-40B4-BE49-F238E27FC236}">
                  <a16:creationId xmlns:a16="http://schemas.microsoft.com/office/drawing/2014/main" id="{E3DD1A77-6A91-4347-AE40-7C0B53B3FDC1}"/>
                </a:ext>
              </a:extLst>
            </p:cNvPr>
            <p:cNvSpPr txBox="1"/>
            <p:nvPr/>
          </p:nvSpPr>
          <p:spPr>
            <a:xfrm>
              <a:off x="9622751" y="4474046"/>
              <a:ext cx="1710279" cy="646331"/>
            </a:xfrm>
            <a:prstGeom prst="rect">
              <a:avLst/>
            </a:prstGeom>
            <a:noFill/>
          </p:spPr>
          <p:txBody>
            <a:bodyPr wrap="square">
              <a:spAutoFit/>
            </a:bodyPr>
            <a:lstStyle/>
            <a:p>
              <a:r>
                <a:rPr lang="en-GB"/>
                <a:t>Government levers</a:t>
              </a:r>
            </a:p>
          </p:txBody>
        </p:sp>
        <p:sp>
          <p:nvSpPr>
            <p:cNvPr id="67" name="TextBox 66">
              <a:extLst>
                <a:ext uri="{FF2B5EF4-FFF2-40B4-BE49-F238E27FC236}">
                  <a16:creationId xmlns:a16="http://schemas.microsoft.com/office/drawing/2014/main" id="{14C53B32-E3DC-4F04-9933-F4E3BB0F9D2B}"/>
                </a:ext>
              </a:extLst>
            </p:cNvPr>
            <p:cNvSpPr txBox="1"/>
            <p:nvPr/>
          </p:nvSpPr>
          <p:spPr>
            <a:xfrm>
              <a:off x="9622752" y="5120377"/>
              <a:ext cx="1821900"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2E2D62"/>
                  </a:solidFill>
                  <a:latin typeface="Calibri" panose="020F0502020204030204" pitchFamily="34" charset="0"/>
                  <a:cs typeface="Calibri" panose="020F0502020204030204" pitchFamily="34" charset="0"/>
                </a:rPr>
                <a:t>Help stimulate innovation, through regulation, standards, intellectual property regimes, and public procurement</a:t>
              </a:r>
              <a:endParaRPr kumimoji="0" lang="en-GB" sz="1200" b="0" i="0" u="none" strike="noStrike" kern="1200" cap="none" spc="0" normalizeH="0" baseline="0" noProof="0">
                <a:ln>
                  <a:noFill/>
                </a:ln>
                <a:effectLst/>
                <a:uLnTx/>
                <a:uFillTx/>
                <a:latin typeface="Arial" panose="020B0604020202020204"/>
                <a:ea typeface="+mn-ea"/>
                <a:cs typeface="+mn-cs"/>
              </a:endParaRPr>
            </a:p>
          </p:txBody>
        </p:sp>
        <p:pic>
          <p:nvPicPr>
            <p:cNvPr id="68" name="Picture 67" descr="A picture containing icon&#10;&#10;Description automatically generated">
              <a:extLst>
                <a:ext uri="{FF2B5EF4-FFF2-40B4-BE49-F238E27FC236}">
                  <a16:creationId xmlns:a16="http://schemas.microsoft.com/office/drawing/2014/main" id="{9B96D5E3-987D-41EC-A110-8F73E321D908}"/>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9719003" y="3190124"/>
              <a:ext cx="644197" cy="802769"/>
            </a:xfrm>
            <a:prstGeom prst="rect">
              <a:avLst/>
            </a:prstGeom>
          </p:spPr>
        </p:pic>
      </p:grpSp>
    </p:spTree>
    <p:extLst>
      <p:ext uri="{BB962C8B-B14F-4D97-AF65-F5344CB8AC3E}">
        <p14:creationId xmlns:p14="http://schemas.microsoft.com/office/powerpoint/2010/main" val="115265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8F5F4"/>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DD396A8-E6C3-442D-8564-ADD70E2367FF}"/>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3F49791-0E0F-6F48-9263-E03152832469}"/>
              </a:ext>
            </a:extLst>
          </p:cNvPr>
          <p:cNvSpPr/>
          <p:nvPr/>
        </p:nvSpPr>
        <p:spPr>
          <a:xfrm>
            <a:off x="614483" y="2560328"/>
            <a:ext cx="5204840" cy="2461365"/>
          </a:xfrm>
          <a:prstGeom prst="rect">
            <a:avLst/>
          </a:prstGeom>
        </p:spPr>
        <p:txBody>
          <a:bodyPr vert="horz" lIns="91440" tIns="45720" rIns="91440" bIns="45720" rtlCol="0" anchor="t">
            <a:noAutofit/>
          </a:bodyPr>
          <a:lstStyle/>
          <a:p>
            <a:pPr marL="495290" marR="0" lvl="0" indent="-342900" algn="l" defTabSz="914400" rtl="0" eaLnBrk="1" fontAlgn="base" latinLnBrk="0" hangingPunct="1">
              <a:lnSpc>
                <a:spcPct val="90000"/>
              </a:lnSpc>
              <a:spcBef>
                <a:spcPts val="0"/>
              </a:spcBef>
              <a:spcAft>
                <a:spcPts val="1600"/>
              </a:spcAft>
              <a:buClr>
                <a:srgbClr val="BE2BBB"/>
              </a:buClr>
              <a:buSzTx/>
              <a:buFont typeface="Wingdings" panose="05000000000000000000" pitchFamily="2" charset="2"/>
              <a:buChar char="§"/>
              <a:tabLst/>
              <a:defRPr/>
            </a:pPr>
            <a:r>
              <a:rPr lang="en-GB" sz="2400" dirty="0">
                <a:solidFill>
                  <a:srgbClr val="2E2C61"/>
                </a:solidFill>
                <a:latin typeface="Calibri" panose="020F0502020204030204" pitchFamily="34" charset="0"/>
                <a:cs typeface="Calibri" panose="020F0502020204030204" pitchFamily="34" charset="0"/>
              </a:rPr>
              <a:t>Business innovation is difficult</a:t>
            </a:r>
          </a:p>
          <a:p>
            <a:pPr marL="495290" marR="0" lvl="0" indent="-342900" algn="l" defTabSz="914400" rtl="0" eaLnBrk="1" fontAlgn="base" latinLnBrk="0" hangingPunct="1">
              <a:lnSpc>
                <a:spcPct val="90000"/>
              </a:lnSpc>
              <a:spcBef>
                <a:spcPts val="0"/>
              </a:spcBef>
              <a:spcAft>
                <a:spcPts val="1600"/>
              </a:spcAft>
              <a:buClr>
                <a:srgbClr val="BE2BBB"/>
              </a:buClr>
              <a:buSzTx/>
              <a:buFont typeface="Wingdings" panose="05000000000000000000" pitchFamily="2" charset="2"/>
              <a:buChar char="§"/>
              <a:tabLst/>
              <a:defRPr/>
            </a:pPr>
            <a:r>
              <a:rPr lang="en-GB" sz="2400" dirty="0">
                <a:solidFill>
                  <a:srgbClr val="2E2C61"/>
                </a:solidFill>
                <a:latin typeface="Calibri" panose="020F0502020204030204" pitchFamily="34" charset="0"/>
                <a:cs typeface="Calibri" panose="020F0502020204030204" pitchFamily="34" charset="0"/>
              </a:rPr>
              <a:t>Help and expertise are available from multiple places</a:t>
            </a:r>
          </a:p>
          <a:p>
            <a:pPr marL="495290" marR="0" lvl="0" indent="-342900" algn="l" defTabSz="914400" rtl="0" eaLnBrk="1" fontAlgn="base" latinLnBrk="0" hangingPunct="1">
              <a:lnSpc>
                <a:spcPct val="90000"/>
              </a:lnSpc>
              <a:spcBef>
                <a:spcPts val="0"/>
              </a:spcBef>
              <a:spcAft>
                <a:spcPts val="1600"/>
              </a:spcAft>
              <a:buClr>
                <a:srgbClr val="BE2BBB"/>
              </a:buClr>
              <a:buSzTx/>
              <a:buFont typeface="Wingdings" panose="05000000000000000000" pitchFamily="2" charset="2"/>
              <a:buChar char="§"/>
              <a:tabLst/>
              <a:defRPr/>
            </a:pPr>
            <a:r>
              <a:rPr lang="en-GB" sz="2400" dirty="0">
                <a:solidFill>
                  <a:srgbClr val="2E2C61"/>
                </a:solidFill>
                <a:latin typeface="Calibri" panose="020F0502020204030204" pitchFamily="34" charset="0"/>
                <a:cs typeface="Calibri" panose="020F0502020204030204" pitchFamily="34" charset="0"/>
              </a:rPr>
              <a:t>We are working with partners to deliver the </a:t>
            </a:r>
            <a:r>
              <a:rPr lang="en-GB" sz="2400" dirty="0">
                <a:solidFill>
                  <a:schemeClr val="accent1"/>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Plan for Action</a:t>
            </a:r>
            <a:endParaRPr lang="en-GB" sz="2400" dirty="0">
              <a:solidFill>
                <a:schemeClr val="accent1"/>
              </a:solidFill>
              <a:latin typeface="Calibri" panose="020F0502020204030204" pitchFamily="34" charset="0"/>
              <a:cs typeface="Calibri" panose="020F0502020204030204" pitchFamily="34" charset="0"/>
            </a:endParaRPr>
          </a:p>
        </p:txBody>
      </p:sp>
      <p:grpSp>
        <p:nvGrpSpPr>
          <p:cNvPr id="22" name="Group 21">
            <a:extLst>
              <a:ext uri="{FF2B5EF4-FFF2-40B4-BE49-F238E27FC236}">
                <a16:creationId xmlns:a16="http://schemas.microsoft.com/office/drawing/2014/main" id="{D585F109-30BF-F64F-9266-985A5BB76BCA}"/>
              </a:ext>
            </a:extLst>
          </p:cNvPr>
          <p:cNvGrpSpPr/>
          <p:nvPr/>
        </p:nvGrpSpPr>
        <p:grpSpPr>
          <a:xfrm>
            <a:off x="6372679" y="2560328"/>
            <a:ext cx="5110658" cy="2235926"/>
            <a:chOff x="8151573" y="2857228"/>
            <a:chExt cx="5025216" cy="2191559"/>
          </a:xfrm>
        </p:grpSpPr>
        <p:pic>
          <p:nvPicPr>
            <p:cNvPr id="23" name="Picture 2" descr="A picture containing text&#10;&#10;Description automatically generated">
              <a:extLst>
                <a:ext uri="{FF2B5EF4-FFF2-40B4-BE49-F238E27FC236}">
                  <a16:creationId xmlns:a16="http://schemas.microsoft.com/office/drawing/2014/main" id="{EFB71B74-9967-D244-92F2-56739421A9E9}"/>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647298" y="2876556"/>
              <a:ext cx="2016756" cy="626620"/>
            </a:xfrm>
            <a:prstGeom prst="rect">
              <a:avLst/>
            </a:prstGeom>
            <a:noFill/>
          </p:spPr>
        </p:pic>
        <p:pic>
          <p:nvPicPr>
            <p:cNvPr id="24" name="Picture 2">
              <a:extLst>
                <a:ext uri="{FF2B5EF4-FFF2-40B4-BE49-F238E27FC236}">
                  <a16:creationId xmlns:a16="http://schemas.microsoft.com/office/drawing/2014/main" id="{1FEC25B0-3096-A349-ADB0-E9D651967CD4}"/>
                </a:ext>
              </a:extLst>
            </p:cNvPr>
            <p:cNvPicPr>
              <a:picLocks noChangeAspect="1" noChangeArrowheads="1"/>
            </p:cNvPicPr>
            <p:nvPr/>
          </p:nvPicPr>
          <p:blipFill>
            <a:blip r:embed="rId4"/>
            <a:srcRect/>
            <a:stretch/>
          </p:blipFill>
          <p:spPr bwMode="auto">
            <a:xfrm>
              <a:off x="8151573" y="4507265"/>
              <a:ext cx="1307730" cy="486668"/>
            </a:xfrm>
            <a:prstGeom prst="rect">
              <a:avLst/>
            </a:prstGeom>
            <a:noFill/>
          </p:spPr>
        </p:pic>
        <p:pic>
          <p:nvPicPr>
            <p:cNvPr id="25" name="Picture 2" descr="BSI Group - Wikipedia">
              <a:extLst>
                <a:ext uri="{FF2B5EF4-FFF2-40B4-BE49-F238E27FC236}">
                  <a16:creationId xmlns:a16="http://schemas.microsoft.com/office/drawing/2014/main" id="{463A14E2-4D55-224D-B946-586958B8A9D9}"/>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9623836" y="3753842"/>
              <a:ext cx="623147" cy="407491"/>
            </a:xfrm>
            <a:prstGeom prst="rect">
              <a:avLst/>
            </a:prstGeom>
            <a:noFill/>
          </p:spPr>
        </p:pic>
        <p:pic>
          <p:nvPicPr>
            <p:cNvPr id="26" name="Picture 2" descr="A picture containing shape&#10;&#10;Description automatically generated">
              <a:extLst>
                <a:ext uri="{FF2B5EF4-FFF2-40B4-BE49-F238E27FC236}">
                  <a16:creationId xmlns:a16="http://schemas.microsoft.com/office/drawing/2014/main" id="{4134D3FA-8307-C944-B00A-3A554B4EEA28}"/>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9852500" y="4452412"/>
              <a:ext cx="595456" cy="596375"/>
            </a:xfrm>
            <a:prstGeom prst="rect">
              <a:avLst/>
            </a:prstGeom>
            <a:noFill/>
          </p:spPr>
        </p:pic>
        <p:pic>
          <p:nvPicPr>
            <p:cNvPr id="27" name="Picture 2" descr="Logo, company name&#10;&#10;Description automatically generated">
              <a:extLst>
                <a:ext uri="{FF2B5EF4-FFF2-40B4-BE49-F238E27FC236}">
                  <a16:creationId xmlns:a16="http://schemas.microsoft.com/office/drawing/2014/main" id="{7F82CA42-B988-EA44-93B3-65DC3F453ED5}"/>
                </a:ext>
              </a:extLst>
            </p:cNvPr>
            <p:cNvPicPr>
              <a:picLocks noChangeAspect="1" noChangeArrowheads="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11697205" y="4452678"/>
              <a:ext cx="1479584" cy="595844"/>
            </a:xfrm>
            <a:prstGeom prst="rect">
              <a:avLst/>
            </a:prstGeom>
            <a:noFill/>
          </p:spPr>
        </p:pic>
        <p:pic>
          <p:nvPicPr>
            <p:cNvPr id="28" name="Picture 2" descr="A picture containing night sky&#10;&#10;Description automatically generated">
              <a:extLst>
                <a:ext uri="{FF2B5EF4-FFF2-40B4-BE49-F238E27FC236}">
                  <a16:creationId xmlns:a16="http://schemas.microsoft.com/office/drawing/2014/main" id="{82F6CE40-C56B-0248-8577-64C7773F7FF2}"/>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8151574" y="2857228"/>
              <a:ext cx="1171515" cy="660521"/>
            </a:xfrm>
            <a:prstGeom prst="rect">
              <a:avLst/>
            </a:prstGeom>
            <a:noFill/>
          </p:spPr>
        </p:pic>
        <p:pic>
          <p:nvPicPr>
            <p:cNvPr id="29" name="Picture 2" descr="Graphical user interface, text&#10;&#10;Description automatically generated">
              <a:extLst>
                <a:ext uri="{FF2B5EF4-FFF2-40B4-BE49-F238E27FC236}">
                  <a16:creationId xmlns:a16="http://schemas.microsoft.com/office/drawing/2014/main" id="{B3E93E6D-981B-FD47-A592-D2E9961EB628}"/>
                </a:ext>
              </a:extLst>
            </p:cNvPr>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0552984" y="3681421"/>
              <a:ext cx="1169115" cy="531025"/>
            </a:xfrm>
            <a:prstGeom prst="rect">
              <a:avLst/>
            </a:prstGeom>
            <a:noFill/>
          </p:spPr>
        </p:pic>
        <p:pic>
          <p:nvPicPr>
            <p:cNvPr id="30" name="Picture 2" descr="Graphical user interface, text, application&#10;&#10;Description automatically generated">
              <a:extLst>
                <a:ext uri="{FF2B5EF4-FFF2-40B4-BE49-F238E27FC236}">
                  <a16:creationId xmlns:a16="http://schemas.microsoft.com/office/drawing/2014/main" id="{56BD97CF-8E47-274B-9142-A2E965DA49BE}"/>
                </a:ext>
              </a:extLst>
            </p:cNvPr>
            <p:cNvPicPr>
              <a:picLocks noChangeAspect="1" noChangeArrowheads="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11860805" y="2863239"/>
              <a:ext cx="1282833" cy="621070"/>
            </a:xfrm>
            <a:prstGeom prst="rect">
              <a:avLst/>
            </a:prstGeom>
            <a:noFill/>
          </p:spPr>
        </p:pic>
        <p:pic>
          <p:nvPicPr>
            <p:cNvPr id="31" name="Picture 2" descr="Logo&#10;&#10;Description automatically generated">
              <a:extLst>
                <a:ext uri="{FF2B5EF4-FFF2-40B4-BE49-F238E27FC236}">
                  <a16:creationId xmlns:a16="http://schemas.microsoft.com/office/drawing/2014/main" id="{27F576DB-C160-EB4B-9806-1745D71721B0}"/>
                </a:ext>
              </a:extLst>
            </p:cNvPr>
            <p:cNvPicPr>
              <a:picLocks noChangeAspect="1" noChangeArrowheads="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2028099" y="3707412"/>
              <a:ext cx="1115539" cy="545855"/>
            </a:xfrm>
            <a:prstGeom prst="rect">
              <a:avLst/>
            </a:prstGeom>
            <a:noFill/>
          </p:spPr>
        </p:pic>
        <p:pic>
          <p:nvPicPr>
            <p:cNvPr id="32" name="Picture 2" descr="Icon&#10;&#10;Description automatically generated with low confidence">
              <a:extLst>
                <a:ext uri="{FF2B5EF4-FFF2-40B4-BE49-F238E27FC236}">
                  <a16:creationId xmlns:a16="http://schemas.microsoft.com/office/drawing/2014/main" id="{261F5E43-DBE2-E84C-838F-C50ECF578A13}"/>
                </a:ext>
              </a:extLst>
            </p:cNvPr>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10785902" y="4452873"/>
              <a:ext cx="595455" cy="595455"/>
            </a:xfrm>
            <a:prstGeom prst="rect">
              <a:avLst/>
            </a:prstGeom>
            <a:noFill/>
          </p:spPr>
        </p:pic>
        <p:pic>
          <p:nvPicPr>
            <p:cNvPr id="33" name="Picture 2" descr="Logo&#10;&#10;Description automatically generated">
              <a:extLst>
                <a:ext uri="{FF2B5EF4-FFF2-40B4-BE49-F238E27FC236}">
                  <a16:creationId xmlns:a16="http://schemas.microsoft.com/office/drawing/2014/main" id="{B165BCAC-4622-5B4D-9F45-C14B7C4AC217}"/>
                </a:ext>
              </a:extLst>
            </p:cNvPr>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8151574" y="3791376"/>
              <a:ext cx="1166262" cy="377928"/>
            </a:xfrm>
            <a:prstGeom prst="rect">
              <a:avLst/>
            </a:prstGeom>
            <a:noFill/>
          </p:spPr>
        </p:pic>
      </p:grpSp>
      <p:sp>
        <p:nvSpPr>
          <p:cNvPr id="34" name="Rectangle 33">
            <a:extLst>
              <a:ext uri="{FF2B5EF4-FFF2-40B4-BE49-F238E27FC236}">
                <a16:creationId xmlns:a16="http://schemas.microsoft.com/office/drawing/2014/main" id="{61003204-027E-2748-B1FA-C80228F438CB}"/>
              </a:ext>
            </a:extLst>
          </p:cNvPr>
          <p:cNvSpPr/>
          <p:nvPr/>
        </p:nvSpPr>
        <p:spPr>
          <a:xfrm>
            <a:off x="5326992" y="6666118"/>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itle 1">
            <a:extLst>
              <a:ext uri="{FF2B5EF4-FFF2-40B4-BE49-F238E27FC236}">
                <a16:creationId xmlns:a16="http://schemas.microsoft.com/office/drawing/2014/main" id="{ADABFE38-72C6-4A77-A3D2-D9519A24CA2D}"/>
              </a:ext>
            </a:extLst>
          </p:cNvPr>
          <p:cNvSpPr txBox="1">
            <a:spLocks/>
          </p:cNvSpPr>
          <p:nvPr/>
        </p:nvSpPr>
        <p:spPr>
          <a:xfrm>
            <a:off x="780009" y="265937"/>
            <a:ext cx="8196850" cy="707871"/>
          </a:xfrm>
          <a:prstGeom prst="rect">
            <a:avLst/>
          </a:prstGeom>
        </p:spPr>
        <p:txBody>
          <a:bodyPr>
            <a:noAutofit/>
          </a:bodyPr>
          <a:lst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a:t>Working in Partnership</a:t>
            </a:r>
          </a:p>
          <a:p>
            <a:r>
              <a:rPr lang="en-GB" sz="2800">
                <a:solidFill>
                  <a:schemeClr val="bg2">
                    <a:lumMod val="50000"/>
                  </a:schemeClr>
                </a:solidFill>
              </a:rPr>
              <a:t>Making it easier for businesses to go faster</a:t>
            </a:r>
          </a:p>
        </p:txBody>
      </p:sp>
    </p:spTree>
    <p:extLst>
      <p:ext uri="{BB962C8B-B14F-4D97-AF65-F5344CB8AC3E}">
        <p14:creationId xmlns:p14="http://schemas.microsoft.com/office/powerpoint/2010/main" val="3200359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5F4"/>
        </a:solidFill>
        <a:effectLst/>
      </p:bgPr>
    </p:bg>
    <p:spTree>
      <p:nvGrpSpPr>
        <p:cNvPr id="1" name=""/>
        <p:cNvGrpSpPr/>
        <p:nvPr/>
      </p:nvGrpSpPr>
      <p:grpSpPr>
        <a:xfrm>
          <a:off x="0" y="0"/>
          <a:ext cx="0" cy="0"/>
          <a:chOff x="0" y="0"/>
          <a:chExt cx="0" cy="0"/>
        </a:xfrm>
      </p:grpSpPr>
      <p:sp>
        <p:nvSpPr>
          <p:cNvPr id="50" name="Title 1">
            <a:extLst>
              <a:ext uri="{FF2B5EF4-FFF2-40B4-BE49-F238E27FC236}">
                <a16:creationId xmlns:a16="http://schemas.microsoft.com/office/drawing/2014/main" id="{2827D49F-BB5B-4623-9217-59F24923DD66}"/>
              </a:ext>
            </a:extLst>
          </p:cNvPr>
          <p:cNvSpPr txBox="1">
            <a:spLocks/>
          </p:cNvSpPr>
          <p:nvPr/>
        </p:nvSpPr>
        <p:spPr>
          <a:xfrm>
            <a:off x="773110" y="44173"/>
            <a:ext cx="8196850" cy="707871"/>
          </a:xfrm>
          <a:prstGeom prst="rect">
            <a:avLst/>
          </a:prstGeom>
        </p:spPr>
        <p:txBody>
          <a:bodyPr>
            <a:noAutofit/>
          </a:bodyPr>
          <a:lst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a:t>Our</a:t>
            </a:r>
            <a:r>
              <a:rPr kumimoji="0" lang="en-GB" sz="5400" i="0" u="none" strike="noStrike" kern="1200" cap="none" spc="0" normalizeH="0" baseline="0" noProof="0">
                <a:ln>
                  <a:noFill/>
                </a:ln>
                <a:solidFill>
                  <a:srgbClr val="2E2C61"/>
                </a:solidFill>
                <a:effectLst/>
                <a:uLnTx/>
                <a:uFillTx/>
                <a:latin typeface="Arial" panose="020B0604020202020204"/>
                <a:ea typeface="+mn-ea"/>
                <a:cs typeface="+mn-cs"/>
              </a:rPr>
              <a:t> </a:t>
            </a:r>
            <a:r>
              <a:rPr lang="en-GB" sz="4800"/>
              <a:t>Impact</a:t>
            </a:r>
          </a:p>
          <a:p>
            <a:r>
              <a:rPr lang="en-GB" sz="2800">
                <a:solidFill>
                  <a:schemeClr val="bg2">
                    <a:lumMod val="50000"/>
                  </a:schemeClr>
                </a:solidFill>
              </a:rPr>
              <a:t>Confidence in the Plan for Action</a:t>
            </a:r>
          </a:p>
        </p:txBody>
      </p:sp>
      <p:grpSp>
        <p:nvGrpSpPr>
          <p:cNvPr id="9" name="Group 8">
            <a:extLst>
              <a:ext uri="{FF2B5EF4-FFF2-40B4-BE49-F238E27FC236}">
                <a16:creationId xmlns:a16="http://schemas.microsoft.com/office/drawing/2014/main" id="{3F3A08A3-CBF9-484E-816F-79B8994F3F5A}"/>
              </a:ext>
            </a:extLst>
          </p:cNvPr>
          <p:cNvGrpSpPr/>
          <p:nvPr/>
        </p:nvGrpSpPr>
        <p:grpSpPr>
          <a:xfrm>
            <a:off x="7366477" y="3752001"/>
            <a:ext cx="2055600" cy="2335212"/>
            <a:chOff x="7413367" y="2961374"/>
            <a:chExt cx="2055600" cy="2335212"/>
          </a:xfrm>
        </p:grpSpPr>
        <p:sp>
          <p:nvSpPr>
            <p:cNvPr id="17" name="Rectangle 16">
              <a:extLst>
                <a:ext uri="{FF2B5EF4-FFF2-40B4-BE49-F238E27FC236}">
                  <a16:creationId xmlns:a16="http://schemas.microsoft.com/office/drawing/2014/main" id="{475F6369-8A85-4D42-B852-DD5FEDDA18D1}"/>
                </a:ext>
              </a:extLst>
            </p:cNvPr>
            <p:cNvSpPr/>
            <p:nvPr/>
          </p:nvSpPr>
          <p:spPr>
            <a:xfrm>
              <a:off x="7413367" y="3046242"/>
              <a:ext cx="2052938" cy="22503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A picture containing indoor, person, stage&#10;&#10;Description automatically generated">
              <a:extLst>
                <a:ext uri="{FF2B5EF4-FFF2-40B4-BE49-F238E27FC236}">
                  <a16:creationId xmlns:a16="http://schemas.microsoft.com/office/drawing/2014/main" id="{BCFCB5AD-5A92-4EC5-A8D7-7947EC4F31AB}"/>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7413367" y="2961374"/>
              <a:ext cx="2055600" cy="1269639"/>
            </a:xfrm>
            <a:prstGeom prst="rect">
              <a:avLst/>
            </a:prstGeom>
            <a:noFill/>
            <a:ln>
              <a:noFill/>
            </a:ln>
          </p:spPr>
        </p:pic>
      </p:grpSp>
      <p:grpSp>
        <p:nvGrpSpPr>
          <p:cNvPr id="2" name="Group 1">
            <a:extLst>
              <a:ext uri="{FF2B5EF4-FFF2-40B4-BE49-F238E27FC236}">
                <a16:creationId xmlns:a16="http://schemas.microsoft.com/office/drawing/2014/main" id="{F5C35243-B388-4C86-8D88-3DFBFFB005C0}"/>
              </a:ext>
            </a:extLst>
          </p:cNvPr>
          <p:cNvGrpSpPr/>
          <p:nvPr/>
        </p:nvGrpSpPr>
        <p:grpSpPr>
          <a:xfrm>
            <a:off x="813391" y="3752002"/>
            <a:ext cx="2055601" cy="2335211"/>
            <a:chOff x="860281" y="2961375"/>
            <a:chExt cx="2055601" cy="2335211"/>
          </a:xfrm>
        </p:grpSpPr>
        <p:sp>
          <p:nvSpPr>
            <p:cNvPr id="7" name="Rectangle 6">
              <a:extLst>
                <a:ext uri="{FF2B5EF4-FFF2-40B4-BE49-F238E27FC236}">
                  <a16:creationId xmlns:a16="http://schemas.microsoft.com/office/drawing/2014/main" id="{05738756-104F-4EFC-BC22-07281B3EFCCA}"/>
                </a:ext>
              </a:extLst>
            </p:cNvPr>
            <p:cNvSpPr/>
            <p:nvPr/>
          </p:nvSpPr>
          <p:spPr>
            <a:xfrm>
              <a:off x="860282" y="3046242"/>
              <a:ext cx="2055600" cy="2250344"/>
            </a:xfrm>
            <a:prstGeom prst="rect">
              <a:avLst/>
            </a:prstGeom>
            <a:solidFill>
              <a:srgbClr val="BE2B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picture containing sky, outdoor, windmill, outdoor object&#10;&#10;Description automatically generated">
              <a:extLst>
                <a:ext uri="{FF2B5EF4-FFF2-40B4-BE49-F238E27FC236}">
                  <a16:creationId xmlns:a16="http://schemas.microsoft.com/office/drawing/2014/main" id="{CBDD87A2-9310-453E-9082-F594AA83E498}"/>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860281" y="2961375"/>
              <a:ext cx="2055600" cy="1266299"/>
            </a:xfrm>
            <a:prstGeom prst="rect">
              <a:avLst/>
            </a:prstGeom>
            <a:ln>
              <a:noFill/>
            </a:ln>
          </p:spPr>
        </p:pic>
        <p:sp>
          <p:nvSpPr>
            <p:cNvPr id="25" name="TextBox 24">
              <a:extLst>
                <a:ext uri="{FF2B5EF4-FFF2-40B4-BE49-F238E27FC236}">
                  <a16:creationId xmlns:a16="http://schemas.microsoft.com/office/drawing/2014/main" id="{4084DC28-7F25-4679-8785-B978E3DC86C6}"/>
                </a:ext>
              </a:extLst>
            </p:cNvPr>
            <p:cNvSpPr txBox="1"/>
            <p:nvPr/>
          </p:nvSpPr>
          <p:spPr>
            <a:xfrm>
              <a:off x="860281" y="4280923"/>
              <a:ext cx="2055600" cy="830997"/>
            </a:xfrm>
            <a:prstGeom prst="rect">
              <a:avLst/>
            </a:prstGeom>
            <a:noFill/>
          </p:spPr>
          <p:txBody>
            <a:bodyPr wrap="square">
              <a:spAutoFit/>
            </a:bodyPr>
            <a:lstStyle/>
            <a:p>
              <a:r>
                <a:rPr lang="en-US" sz="1200">
                  <a:solidFill>
                    <a:schemeClr val="bg1"/>
                  </a:solidFill>
                  <a:effectLst/>
                  <a:latin typeface="Calibri" panose="020F0502020204030204" pitchFamily="34" charset="0"/>
                  <a:ea typeface="Calibri" panose="020F0502020204030204" pitchFamily="34" charset="0"/>
                </a:rPr>
                <a:t>We helped make the UK a world leader in offshore wind – now </a:t>
              </a:r>
              <a:r>
                <a:rPr lang="en-GB" sz="1200">
                  <a:solidFill>
                    <a:schemeClr val="bg1"/>
                  </a:solidFill>
                  <a:effectLst/>
                  <a:latin typeface="Calibri" panose="020F0502020204030204" pitchFamily="34" charset="0"/>
                  <a:ea typeface="Calibri" panose="020F0502020204030204" pitchFamily="34" charset="0"/>
                </a:rPr>
                <a:t>generating more than 10% of UK electricity.</a:t>
              </a:r>
              <a:endParaRPr lang="en-GB" sz="1200">
                <a:solidFill>
                  <a:schemeClr val="bg1"/>
                </a:solidFill>
              </a:endParaRPr>
            </a:p>
          </p:txBody>
        </p:sp>
      </p:grpSp>
      <p:grpSp>
        <p:nvGrpSpPr>
          <p:cNvPr id="6" name="Group 5">
            <a:extLst>
              <a:ext uri="{FF2B5EF4-FFF2-40B4-BE49-F238E27FC236}">
                <a16:creationId xmlns:a16="http://schemas.microsoft.com/office/drawing/2014/main" id="{3121F702-9751-404E-BE4E-6538F626C8F1}"/>
              </a:ext>
            </a:extLst>
          </p:cNvPr>
          <p:cNvGrpSpPr/>
          <p:nvPr/>
        </p:nvGrpSpPr>
        <p:grpSpPr>
          <a:xfrm>
            <a:off x="2998744" y="3752001"/>
            <a:ext cx="2057007" cy="2335212"/>
            <a:chOff x="3045634" y="2961374"/>
            <a:chExt cx="2057007" cy="2335212"/>
          </a:xfrm>
        </p:grpSpPr>
        <p:sp>
          <p:nvSpPr>
            <p:cNvPr id="23" name="Rectangle 22">
              <a:extLst>
                <a:ext uri="{FF2B5EF4-FFF2-40B4-BE49-F238E27FC236}">
                  <a16:creationId xmlns:a16="http://schemas.microsoft.com/office/drawing/2014/main" id="{50E0BBD2-9D44-4528-8F67-F600460007FA}"/>
                </a:ext>
              </a:extLst>
            </p:cNvPr>
            <p:cNvSpPr/>
            <p:nvPr/>
          </p:nvSpPr>
          <p:spPr>
            <a:xfrm>
              <a:off x="3047042" y="3046242"/>
              <a:ext cx="2054192" cy="2250344"/>
            </a:xfrm>
            <a:prstGeom prst="rect">
              <a:avLst/>
            </a:prstGeom>
            <a:solidFill>
              <a:srgbClr val="BE2B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Diagram&#10;&#10;Description automatically generated with medium confidence">
              <a:extLst>
                <a:ext uri="{FF2B5EF4-FFF2-40B4-BE49-F238E27FC236}">
                  <a16:creationId xmlns:a16="http://schemas.microsoft.com/office/drawing/2014/main" id="{353DEC6C-1BD5-47C1-8E6E-B078DD398215}"/>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045634" y="2961374"/>
              <a:ext cx="2055600" cy="1266298"/>
            </a:xfrm>
            <a:prstGeom prst="rect">
              <a:avLst/>
            </a:prstGeom>
            <a:ln>
              <a:noFill/>
            </a:ln>
          </p:spPr>
        </p:pic>
        <p:sp>
          <p:nvSpPr>
            <p:cNvPr id="27" name="TextBox 26">
              <a:extLst>
                <a:ext uri="{FF2B5EF4-FFF2-40B4-BE49-F238E27FC236}">
                  <a16:creationId xmlns:a16="http://schemas.microsoft.com/office/drawing/2014/main" id="{899D8230-F3F3-44EA-AF7D-F1A46463D791}"/>
                </a:ext>
              </a:extLst>
            </p:cNvPr>
            <p:cNvSpPr txBox="1"/>
            <p:nvPr/>
          </p:nvSpPr>
          <p:spPr>
            <a:xfrm>
              <a:off x="3047041" y="4280923"/>
              <a:ext cx="2055600" cy="830997"/>
            </a:xfrm>
            <a:prstGeom prst="rect">
              <a:avLst/>
            </a:prstGeom>
            <a:noFill/>
          </p:spPr>
          <p:txBody>
            <a:bodyPr wrap="square">
              <a:spAutoFit/>
            </a:bodyPr>
            <a:lstStyle/>
            <a:p>
              <a:r>
                <a:rPr lang="en-GB" sz="1200">
                  <a:solidFill>
                    <a:schemeClr val="bg1"/>
                  </a:solidFill>
                  <a:effectLst/>
                  <a:latin typeface="Calibri" panose="020F0502020204030204" pitchFamily="34" charset="0"/>
                  <a:ea typeface="Calibri" panose="020F0502020204030204" pitchFamily="34" charset="0"/>
                </a:rPr>
                <a:t>We helped build the third largest cluster of cell and gene therapy companies in the world.</a:t>
              </a:r>
              <a:endParaRPr lang="en-GB" sz="1200">
                <a:solidFill>
                  <a:schemeClr val="bg1"/>
                </a:solidFill>
              </a:endParaRPr>
            </a:p>
          </p:txBody>
        </p:sp>
      </p:grpSp>
      <p:grpSp>
        <p:nvGrpSpPr>
          <p:cNvPr id="8" name="Group 7">
            <a:extLst>
              <a:ext uri="{FF2B5EF4-FFF2-40B4-BE49-F238E27FC236}">
                <a16:creationId xmlns:a16="http://schemas.microsoft.com/office/drawing/2014/main" id="{DA3FF9FD-260F-4A80-AECE-FBD0E87CEA02}"/>
              </a:ext>
            </a:extLst>
          </p:cNvPr>
          <p:cNvGrpSpPr/>
          <p:nvPr/>
        </p:nvGrpSpPr>
        <p:grpSpPr>
          <a:xfrm>
            <a:off x="5184098" y="3752001"/>
            <a:ext cx="2059830" cy="2335212"/>
            <a:chOff x="5230988" y="2961374"/>
            <a:chExt cx="2059830" cy="2335212"/>
          </a:xfrm>
        </p:grpSpPr>
        <p:sp>
          <p:nvSpPr>
            <p:cNvPr id="24" name="Rectangle 23">
              <a:extLst>
                <a:ext uri="{FF2B5EF4-FFF2-40B4-BE49-F238E27FC236}">
                  <a16:creationId xmlns:a16="http://schemas.microsoft.com/office/drawing/2014/main" id="{66D31832-EA95-4CBF-BF61-0255F0499A83}"/>
                </a:ext>
              </a:extLst>
            </p:cNvPr>
            <p:cNvSpPr/>
            <p:nvPr/>
          </p:nvSpPr>
          <p:spPr>
            <a:xfrm>
              <a:off x="5230988" y="3038508"/>
              <a:ext cx="2055600" cy="2258078"/>
            </a:xfrm>
            <a:prstGeom prst="rect">
              <a:avLst/>
            </a:prstGeom>
            <a:solidFill>
              <a:srgbClr val="BE2B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7" name="Picture 46" descr="A picture containing beverage, blue, drinking water&#10;&#10;Description automatically generated">
              <a:extLst>
                <a:ext uri="{FF2B5EF4-FFF2-40B4-BE49-F238E27FC236}">
                  <a16:creationId xmlns:a16="http://schemas.microsoft.com/office/drawing/2014/main" id="{483F7965-57EC-44B1-A409-02C37BAF8838}"/>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5230988" y="2961374"/>
              <a:ext cx="2055600" cy="1266299"/>
            </a:xfrm>
            <a:prstGeom prst="rect">
              <a:avLst/>
            </a:prstGeom>
            <a:ln>
              <a:noFill/>
            </a:ln>
          </p:spPr>
        </p:pic>
        <p:sp>
          <p:nvSpPr>
            <p:cNvPr id="29" name="TextBox 28">
              <a:extLst>
                <a:ext uri="{FF2B5EF4-FFF2-40B4-BE49-F238E27FC236}">
                  <a16:creationId xmlns:a16="http://schemas.microsoft.com/office/drawing/2014/main" id="{64B5DBC9-4212-48A3-B926-FD22F6950931}"/>
                </a:ext>
              </a:extLst>
            </p:cNvPr>
            <p:cNvSpPr txBox="1"/>
            <p:nvPr/>
          </p:nvSpPr>
          <p:spPr>
            <a:xfrm>
              <a:off x="5232394" y="4280923"/>
              <a:ext cx="2058424" cy="1015663"/>
            </a:xfrm>
            <a:prstGeom prst="rect">
              <a:avLst/>
            </a:prstGeom>
            <a:noFill/>
          </p:spPr>
          <p:txBody>
            <a:bodyPr wrap="square">
              <a:spAutoFit/>
            </a:bodyPr>
            <a:lstStyle/>
            <a:p>
              <a:r>
                <a:rPr lang="en-GB" sz="1200">
                  <a:solidFill>
                    <a:schemeClr val="bg1"/>
                  </a:solidFill>
                  <a:effectLst/>
                  <a:latin typeface="Calibri" panose="020F0502020204030204" pitchFamily="34" charset="0"/>
                  <a:ea typeface="Calibri" panose="020F0502020204030204" pitchFamily="34" charset="0"/>
                </a:rPr>
                <a:t>We helped attract more than £1.8 billion private investment  for synthetic biology start-ups between 2014 and 2019.</a:t>
              </a:r>
              <a:endParaRPr lang="en-GB" sz="1200">
                <a:solidFill>
                  <a:schemeClr val="bg1"/>
                </a:solidFill>
              </a:endParaRPr>
            </a:p>
          </p:txBody>
        </p:sp>
      </p:grpSp>
      <p:sp>
        <p:nvSpPr>
          <p:cNvPr id="30" name="TextBox 29">
            <a:extLst>
              <a:ext uri="{FF2B5EF4-FFF2-40B4-BE49-F238E27FC236}">
                <a16:creationId xmlns:a16="http://schemas.microsoft.com/office/drawing/2014/main" id="{B2CE19C5-E2B2-4DD8-B199-97F61F90D903}"/>
              </a:ext>
            </a:extLst>
          </p:cNvPr>
          <p:cNvSpPr txBox="1"/>
          <p:nvPr/>
        </p:nvSpPr>
        <p:spPr>
          <a:xfrm>
            <a:off x="7368044" y="5071550"/>
            <a:ext cx="2171257" cy="830997"/>
          </a:xfrm>
          <a:prstGeom prst="rect">
            <a:avLst/>
          </a:prstGeom>
          <a:noFill/>
        </p:spPr>
        <p:txBody>
          <a:bodyPr wrap="square">
            <a:spAutoFit/>
          </a:bodyPr>
          <a:lstStyle/>
          <a:p>
            <a:r>
              <a:rPr lang="en-GB" sz="1200">
                <a:solidFill>
                  <a:schemeClr val="bg1"/>
                </a:solidFill>
                <a:effectLst/>
                <a:latin typeface="Calibri" panose="020F0502020204030204" pitchFamily="34" charset="0"/>
                <a:ea typeface="Calibri" panose="020F0502020204030204" pitchFamily="34" charset="0"/>
              </a:rPr>
              <a:t>We helped London grow into a world centre for the visual effects industry and open new studios across the UK.</a:t>
            </a:r>
            <a:endParaRPr lang="en-GB" sz="1200">
              <a:solidFill>
                <a:schemeClr val="bg1"/>
              </a:solidFill>
            </a:endParaRPr>
          </a:p>
        </p:txBody>
      </p:sp>
      <p:grpSp>
        <p:nvGrpSpPr>
          <p:cNvPr id="10" name="Group 9">
            <a:extLst>
              <a:ext uri="{FF2B5EF4-FFF2-40B4-BE49-F238E27FC236}">
                <a16:creationId xmlns:a16="http://schemas.microsoft.com/office/drawing/2014/main" id="{C9BC3F0A-A911-42A0-8C9B-895F9ED230C3}"/>
              </a:ext>
            </a:extLst>
          </p:cNvPr>
          <p:cNvGrpSpPr/>
          <p:nvPr/>
        </p:nvGrpSpPr>
        <p:grpSpPr>
          <a:xfrm>
            <a:off x="9539301" y="3752001"/>
            <a:ext cx="2065468" cy="2335212"/>
            <a:chOff x="9586191" y="2961374"/>
            <a:chExt cx="2065468" cy="2335212"/>
          </a:xfrm>
        </p:grpSpPr>
        <p:sp>
          <p:nvSpPr>
            <p:cNvPr id="18" name="Rectangle 17">
              <a:extLst>
                <a:ext uri="{FF2B5EF4-FFF2-40B4-BE49-F238E27FC236}">
                  <a16:creationId xmlns:a16="http://schemas.microsoft.com/office/drawing/2014/main" id="{B15C0529-0CAB-4239-B40A-FA3240C7F7CF}"/>
                </a:ext>
              </a:extLst>
            </p:cNvPr>
            <p:cNvSpPr/>
            <p:nvPr/>
          </p:nvSpPr>
          <p:spPr>
            <a:xfrm>
              <a:off x="9593084" y="3046242"/>
              <a:ext cx="2056141" cy="22503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Background pattern&#10;&#10;Description automatically generated">
              <a:extLst>
                <a:ext uri="{FF2B5EF4-FFF2-40B4-BE49-F238E27FC236}">
                  <a16:creationId xmlns:a16="http://schemas.microsoft.com/office/drawing/2014/main" id="{7743D8AF-2B68-4229-8CE3-F53E41D9CFFA}"/>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9586191" y="2961374"/>
              <a:ext cx="2063034" cy="1269639"/>
            </a:xfrm>
            <a:prstGeom prst="rect">
              <a:avLst/>
            </a:prstGeom>
            <a:ln>
              <a:noFill/>
            </a:ln>
          </p:spPr>
        </p:pic>
        <p:sp>
          <p:nvSpPr>
            <p:cNvPr id="31" name="TextBox 30">
              <a:extLst>
                <a:ext uri="{FF2B5EF4-FFF2-40B4-BE49-F238E27FC236}">
                  <a16:creationId xmlns:a16="http://schemas.microsoft.com/office/drawing/2014/main" id="{D47BE99C-B54B-4B50-87B8-362BE364A652}"/>
                </a:ext>
              </a:extLst>
            </p:cNvPr>
            <p:cNvSpPr txBox="1"/>
            <p:nvPr/>
          </p:nvSpPr>
          <p:spPr>
            <a:xfrm>
              <a:off x="9596059" y="4280923"/>
              <a:ext cx="2055600" cy="1015663"/>
            </a:xfrm>
            <a:prstGeom prst="rect">
              <a:avLst/>
            </a:prstGeom>
            <a:noFill/>
          </p:spPr>
          <p:txBody>
            <a:bodyPr wrap="square">
              <a:spAutoFit/>
            </a:bodyPr>
            <a:lstStyle/>
            <a:p>
              <a:r>
                <a:rPr lang="en-GB" sz="1200">
                  <a:solidFill>
                    <a:schemeClr val="bg1"/>
                  </a:solidFill>
                  <a:effectLst/>
                  <a:latin typeface="Calibri" panose="020F0502020204030204" pitchFamily="34" charset="0"/>
                  <a:ea typeface="Calibri" panose="020F0502020204030204" pitchFamily="34" charset="0"/>
                </a:rPr>
                <a:t>We helped a </a:t>
              </a:r>
              <a:r>
                <a:rPr lang="en-GB" sz="1200">
                  <a:solidFill>
                    <a:schemeClr val="bg1"/>
                  </a:solidFill>
                  <a:latin typeface="Calibri" panose="020F0502020204030204" pitchFamily="34" charset="0"/>
                  <a:ea typeface="Calibri" panose="020F0502020204030204" pitchFamily="34" charset="0"/>
                </a:rPr>
                <a:t>semiconductor cluster </a:t>
              </a:r>
              <a:r>
                <a:rPr lang="en-GB" sz="1200">
                  <a:solidFill>
                    <a:schemeClr val="bg1"/>
                  </a:solidFill>
                  <a:effectLst/>
                  <a:latin typeface="Calibri" panose="020F0502020204030204" pitchFamily="34" charset="0"/>
                  <a:ea typeface="Calibri" panose="020F0502020204030204" pitchFamily="34" charset="0"/>
                </a:rPr>
                <a:t>in Wales contribute £172 million to the Welsh economy in 2020 and is supporting 2,100 jobs.</a:t>
              </a:r>
              <a:endParaRPr lang="en-GB" sz="1200">
                <a:solidFill>
                  <a:schemeClr val="bg1"/>
                </a:solidFill>
              </a:endParaRPr>
            </a:p>
          </p:txBody>
        </p:sp>
      </p:grpSp>
      <p:sp>
        <p:nvSpPr>
          <p:cNvPr id="32" name="TextBox 31">
            <a:extLst>
              <a:ext uri="{FF2B5EF4-FFF2-40B4-BE49-F238E27FC236}">
                <a16:creationId xmlns:a16="http://schemas.microsoft.com/office/drawing/2014/main" id="{73E985B7-4A31-4B75-97DF-47E7D8523059}"/>
              </a:ext>
            </a:extLst>
          </p:cNvPr>
          <p:cNvSpPr txBox="1"/>
          <p:nvPr/>
        </p:nvSpPr>
        <p:spPr>
          <a:xfrm>
            <a:off x="758432" y="1599769"/>
            <a:ext cx="10887509" cy="1077218"/>
          </a:xfrm>
          <a:prstGeom prst="rect">
            <a:avLst/>
          </a:prstGeom>
          <a:noFill/>
        </p:spPr>
        <p:txBody>
          <a:bodyPr wrap="square">
            <a:spAutoFit/>
          </a:bodyPr>
          <a:lstStyle/>
          <a:p>
            <a:pPr lvl="0">
              <a:buClr>
                <a:srgbClr val="BE2BBB"/>
              </a:buClr>
            </a:pPr>
            <a:r>
              <a:rPr lang="en-GB" sz="2400" dirty="0">
                <a:solidFill>
                  <a:schemeClr val="accent1"/>
                </a:solidFill>
                <a:latin typeface="+mj-lt"/>
                <a:ea typeface="Calibri" panose="020F0502020204030204" pitchFamily="34" charset="0"/>
                <a:cs typeface="Calibri" panose="020F0502020204030204" pitchFamily="34" charset="0"/>
              </a:rPr>
              <a:t>Growing Companies</a:t>
            </a:r>
          </a:p>
          <a:p>
            <a:pPr lvl="0">
              <a:spcAft>
                <a:spcPts val="800"/>
              </a:spcAft>
              <a:buClr>
                <a:srgbClr val="BE2BBB"/>
              </a:buClr>
            </a:pPr>
            <a:r>
              <a:rPr lang="en-GB" sz="2000" dirty="0">
                <a:latin typeface="Calibri" panose="020F0502020204030204" pitchFamily="34" charset="0"/>
                <a:ea typeface="Calibri" panose="020F0502020204030204" pitchFamily="34" charset="0"/>
                <a:cs typeface="Calibri" panose="020F0502020204030204" pitchFamily="34" charset="0"/>
              </a:rPr>
              <a:t>Through our programmes, we have invested £4.6bn in 12,000 companies, helping to create over 100,000 jobs and contribute £32.2bn in added value to the UK economy (a 7:1 return).</a:t>
            </a:r>
          </a:p>
        </p:txBody>
      </p:sp>
      <p:sp>
        <p:nvSpPr>
          <p:cNvPr id="28" name="Rectangle 27">
            <a:extLst>
              <a:ext uri="{FF2B5EF4-FFF2-40B4-BE49-F238E27FC236}">
                <a16:creationId xmlns:a16="http://schemas.microsoft.com/office/drawing/2014/main" id="{0DF02C87-266A-4D73-AE6F-250D9973F70A}"/>
              </a:ext>
            </a:extLst>
          </p:cNvPr>
          <p:cNvSpPr/>
          <p:nvPr/>
        </p:nvSpPr>
        <p:spPr>
          <a:xfrm>
            <a:off x="6108192" y="6629400"/>
            <a:ext cx="6094191"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9AFAC868-3030-48A5-A2F6-BCF0F6FA0993}"/>
              </a:ext>
            </a:extLst>
          </p:cNvPr>
          <p:cNvSpPr/>
          <p:nvPr/>
        </p:nvSpPr>
        <p:spPr>
          <a:xfrm rot="16200000">
            <a:off x="-3341467" y="3314700"/>
            <a:ext cx="6883534" cy="228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3" name="TextBox 32">
            <a:extLst>
              <a:ext uri="{FF2B5EF4-FFF2-40B4-BE49-F238E27FC236}">
                <a16:creationId xmlns:a16="http://schemas.microsoft.com/office/drawing/2014/main" id="{679F154E-4715-450F-BB00-2832E1EBC589}"/>
              </a:ext>
            </a:extLst>
          </p:cNvPr>
          <p:cNvSpPr txBox="1"/>
          <p:nvPr/>
        </p:nvSpPr>
        <p:spPr>
          <a:xfrm>
            <a:off x="758432" y="2875935"/>
            <a:ext cx="10887509" cy="769441"/>
          </a:xfrm>
          <a:prstGeom prst="rect">
            <a:avLst/>
          </a:prstGeom>
          <a:noFill/>
        </p:spPr>
        <p:txBody>
          <a:bodyPr wrap="square">
            <a:spAutoFit/>
          </a:bodyPr>
          <a:lstStyle/>
          <a:p>
            <a:pPr lvl="0">
              <a:buClr>
                <a:srgbClr val="BE2BBB"/>
              </a:buClr>
            </a:pPr>
            <a:r>
              <a:rPr lang="en-GB" sz="2400">
                <a:solidFill>
                  <a:schemeClr val="accent1"/>
                </a:solidFill>
                <a:latin typeface="+mj-lt"/>
                <a:ea typeface="Calibri" panose="020F0502020204030204" pitchFamily="34" charset="0"/>
                <a:cs typeface="Calibri" panose="020F0502020204030204" pitchFamily="34" charset="0"/>
              </a:rPr>
              <a:t>Building Sectors</a:t>
            </a:r>
          </a:p>
          <a:p>
            <a:pPr lvl="0">
              <a:spcAft>
                <a:spcPts val="800"/>
              </a:spcAft>
              <a:buClr>
                <a:srgbClr val="BE2BBB"/>
              </a:buClr>
            </a:pPr>
            <a:r>
              <a:rPr lang="en-US" sz="2000">
                <a:latin typeface="Calibri" panose="020F0502020204030204" pitchFamily="34" charset="0"/>
                <a:cs typeface="Calibri" panose="020F0502020204030204" pitchFamily="34" charset="0"/>
              </a:rPr>
              <a:t>We have helped the UK lead the way in new industries that are fundamental to our future prosperity.</a:t>
            </a:r>
            <a:endParaRPr lang="en-GB" sz="20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33361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657F0-B9E8-494C-A0B9-942859721CFF}"/>
              </a:ext>
            </a:extLst>
          </p:cNvPr>
          <p:cNvSpPr>
            <a:spLocks noGrp="1"/>
          </p:cNvSpPr>
          <p:nvPr>
            <p:ph type="title"/>
          </p:nvPr>
        </p:nvSpPr>
        <p:spPr/>
        <p:txBody>
          <a:bodyPr/>
          <a:lstStyle/>
          <a:p>
            <a:r>
              <a:rPr lang="en-GB" dirty="0"/>
              <a:t>The KTN</a:t>
            </a:r>
          </a:p>
        </p:txBody>
      </p:sp>
      <p:pic>
        <p:nvPicPr>
          <p:cNvPr id="5" name="Picture 4">
            <a:extLst>
              <a:ext uri="{FF2B5EF4-FFF2-40B4-BE49-F238E27FC236}">
                <a16:creationId xmlns:a16="http://schemas.microsoft.com/office/drawing/2014/main" id="{4E3D4DFA-99CD-40AE-9A86-9513730F51D9}"/>
              </a:ext>
            </a:extLst>
          </p:cNvPr>
          <p:cNvPicPr>
            <a:picLocks noChangeAspect="1"/>
          </p:cNvPicPr>
          <p:nvPr/>
        </p:nvPicPr>
        <p:blipFill>
          <a:blip r:embed="rId2"/>
          <a:stretch>
            <a:fillRect/>
          </a:stretch>
        </p:blipFill>
        <p:spPr>
          <a:xfrm>
            <a:off x="1122745" y="1552472"/>
            <a:ext cx="9726592" cy="4940403"/>
          </a:xfrm>
          <a:prstGeom prst="rect">
            <a:avLst/>
          </a:prstGeom>
        </p:spPr>
      </p:pic>
    </p:spTree>
    <p:extLst>
      <p:ext uri="{BB962C8B-B14F-4D97-AF65-F5344CB8AC3E}">
        <p14:creationId xmlns:p14="http://schemas.microsoft.com/office/powerpoint/2010/main" val="3242277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F6A24-6075-4346-9C14-B5EF14470DEB}"/>
              </a:ext>
            </a:extLst>
          </p:cNvPr>
          <p:cNvSpPr>
            <a:spLocks noGrp="1"/>
          </p:cNvSpPr>
          <p:nvPr>
            <p:ph type="title"/>
          </p:nvPr>
        </p:nvSpPr>
        <p:spPr/>
        <p:txBody>
          <a:bodyPr/>
          <a:lstStyle/>
          <a:p>
            <a:r>
              <a:rPr lang="en-GB" dirty="0"/>
              <a:t>Catapults</a:t>
            </a:r>
          </a:p>
        </p:txBody>
      </p:sp>
      <p:pic>
        <p:nvPicPr>
          <p:cNvPr id="5" name="Picture 4">
            <a:extLst>
              <a:ext uri="{FF2B5EF4-FFF2-40B4-BE49-F238E27FC236}">
                <a16:creationId xmlns:a16="http://schemas.microsoft.com/office/drawing/2014/main" id="{D6478F6E-3140-4234-84C4-E3AB83671F37}"/>
              </a:ext>
            </a:extLst>
          </p:cNvPr>
          <p:cNvPicPr>
            <a:picLocks noChangeAspect="1"/>
          </p:cNvPicPr>
          <p:nvPr/>
        </p:nvPicPr>
        <p:blipFill>
          <a:blip r:embed="rId2"/>
          <a:stretch>
            <a:fillRect/>
          </a:stretch>
        </p:blipFill>
        <p:spPr>
          <a:xfrm>
            <a:off x="140796" y="1690688"/>
            <a:ext cx="11910407" cy="4862538"/>
          </a:xfrm>
          <a:prstGeom prst="rect">
            <a:avLst/>
          </a:prstGeom>
        </p:spPr>
      </p:pic>
    </p:spTree>
    <p:extLst>
      <p:ext uri="{BB962C8B-B14F-4D97-AF65-F5344CB8AC3E}">
        <p14:creationId xmlns:p14="http://schemas.microsoft.com/office/powerpoint/2010/main" val="1198063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0F725-F6D4-42D4-A5CA-B7223296E172}"/>
              </a:ext>
            </a:extLst>
          </p:cNvPr>
          <p:cNvSpPr>
            <a:spLocks noGrp="1"/>
          </p:cNvSpPr>
          <p:nvPr>
            <p:ph type="title"/>
          </p:nvPr>
        </p:nvSpPr>
        <p:spPr/>
        <p:txBody>
          <a:bodyPr/>
          <a:lstStyle/>
          <a:p>
            <a:r>
              <a:rPr lang="en-GB" dirty="0"/>
              <a:t>Funding!</a:t>
            </a:r>
          </a:p>
        </p:txBody>
      </p:sp>
      <p:sp>
        <p:nvSpPr>
          <p:cNvPr id="6" name="TextBox 5">
            <a:extLst>
              <a:ext uri="{FF2B5EF4-FFF2-40B4-BE49-F238E27FC236}">
                <a16:creationId xmlns:a16="http://schemas.microsoft.com/office/drawing/2014/main" id="{FF860E61-C6B3-413A-B2CE-B4755817257A}"/>
              </a:ext>
            </a:extLst>
          </p:cNvPr>
          <p:cNvSpPr txBox="1"/>
          <p:nvPr/>
        </p:nvSpPr>
        <p:spPr>
          <a:xfrm>
            <a:off x="472440" y="6029332"/>
            <a:ext cx="8308368" cy="369332"/>
          </a:xfrm>
          <a:prstGeom prst="rect">
            <a:avLst/>
          </a:prstGeom>
          <a:noFill/>
        </p:spPr>
        <p:txBody>
          <a:bodyPr wrap="square">
            <a:spAutoFit/>
          </a:bodyPr>
          <a:lstStyle/>
          <a:p>
            <a:r>
              <a:rPr lang="en-GB" dirty="0"/>
              <a:t>https://apply-for-innovation-funding.service.gov.uk/competition/search</a:t>
            </a:r>
          </a:p>
        </p:txBody>
      </p:sp>
      <p:pic>
        <p:nvPicPr>
          <p:cNvPr id="8" name="Picture 7">
            <a:extLst>
              <a:ext uri="{FF2B5EF4-FFF2-40B4-BE49-F238E27FC236}">
                <a16:creationId xmlns:a16="http://schemas.microsoft.com/office/drawing/2014/main" id="{E65DD588-96B9-424B-932F-33FE2A2D26C9}"/>
              </a:ext>
            </a:extLst>
          </p:cNvPr>
          <p:cNvPicPr>
            <a:picLocks noChangeAspect="1"/>
          </p:cNvPicPr>
          <p:nvPr/>
        </p:nvPicPr>
        <p:blipFill>
          <a:blip r:embed="rId2"/>
          <a:stretch>
            <a:fillRect/>
          </a:stretch>
        </p:blipFill>
        <p:spPr>
          <a:xfrm>
            <a:off x="657547" y="1690688"/>
            <a:ext cx="6349803" cy="3959208"/>
          </a:xfrm>
          <a:prstGeom prst="rect">
            <a:avLst/>
          </a:prstGeom>
        </p:spPr>
      </p:pic>
    </p:spTree>
    <p:extLst>
      <p:ext uri="{BB962C8B-B14F-4D97-AF65-F5344CB8AC3E}">
        <p14:creationId xmlns:p14="http://schemas.microsoft.com/office/powerpoint/2010/main" val="1275619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0F725-F6D4-42D4-A5CA-B7223296E172}"/>
              </a:ext>
            </a:extLst>
          </p:cNvPr>
          <p:cNvSpPr>
            <a:spLocks noGrp="1"/>
          </p:cNvSpPr>
          <p:nvPr>
            <p:ph type="title"/>
          </p:nvPr>
        </p:nvSpPr>
        <p:spPr>
          <a:xfrm>
            <a:off x="601377" y="35976"/>
            <a:ext cx="10515600" cy="1325563"/>
          </a:xfrm>
        </p:spPr>
        <p:txBody>
          <a:bodyPr/>
          <a:lstStyle/>
          <a:p>
            <a:r>
              <a:rPr lang="en-GB" dirty="0"/>
              <a:t>Funding….</a:t>
            </a:r>
          </a:p>
        </p:txBody>
      </p:sp>
      <p:sp>
        <p:nvSpPr>
          <p:cNvPr id="6" name="TextBox 5">
            <a:extLst>
              <a:ext uri="{FF2B5EF4-FFF2-40B4-BE49-F238E27FC236}">
                <a16:creationId xmlns:a16="http://schemas.microsoft.com/office/drawing/2014/main" id="{FF860E61-C6B3-413A-B2CE-B4755817257A}"/>
              </a:ext>
            </a:extLst>
          </p:cNvPr>
          <p:cNvSpPr txBox="1"/>
          <p:nvPr/>
        </p:nvSpPr>
        <p:spPr>
          <a:xfrm>
            <a:off x="472440" y="6029332"/>
            <a:ext cx="8308368" cy="369332"/>
          </a:xfrm>
          <a:prstGeom prst="rect">
            <a:avLst/>
          </a:prstGeom>
          <a:noFill/>
        </p:spPr>
        <p:txBody>
          <a:bodyPr wrap="square">
            <a:spAutoFit/>
          </a:bodyPr>
          <a:lstStyle/>
          <a:p>
            <a:r>
              <a:rPr lang="en-GB" dirty="0"/>
              <a:t>https://apply-for-innovation-funding.service.gov.uk/competition/search</a:t>
            </a:r>
          </a:p>
        </p:txBody>
      </p:sp>
      <p:pic>
        <p:nvPicPr>
          <p:cNvPr id="4" name="Picture 3">
            <a:extLst>
              <a:ext uri="{FF2B5EF4-FFF2-40B4-BE49-F238E27FC236}">
                <a16:creationId xmlns:a16="http://schemas.microsoft.com/office/drawing/2014/main" id="{DD60087B-2251-4F05-BC87-EAB1F39743DC}"/>
              </a:ext>
            </a:extLst>
          </p:cNvPr>
          <p:cNvPicPr>
            <a:picLocks noChangeAspect="1"/>
          </p:cNvPicPr>
          <p:nvPr/>
        </p:nvPicPr>
        <p:blipFill>
          <a:blip r:embed="rId2"/>
          <a:stretch>
            <a:fillRect/>
          </a:stretch>
        </p:blipFill>
        <p:spPr>
          <a:xfrm>
            <a:off x="271767" y="1585223"/>
            <a:ext cx="6583474" cy="4220425"/>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69B40FDB-84A8-4C3D-A483-7663CD3E264D}"/>
              </a:ext>
            </a:extLst>
          </p:cNvPr>
          <p:cNvPicPr>
            <a:picLocks noChangeAspect="1"/>
          </p:cNvPicPr>
          <p:nvPr/>
        </p:nvPicPr>
        <p:blipFill>
          <a:blip r:embed="rId3"/>
          <a:stretch>
            <a:fillRect/>
          </a:stretch>
        </p:blipFill>
        <p:spPr>
          <a:xfrm>
            <a:off x="5638462" y="1046413"/>
            <a:ext cx="6077168" cy="432667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4112908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0F725-F6D4-42D4-A5CA-B7223296E172}"/>
              </a:ext>
            </a:extLst>
          </p:cNvPr>
          <p:cNvSpPr>
            <a:spLocks noGrp="1"/>
          </p:cNvSpPr>
          <p:nvPr>
            <p:ph type="title"/>
          </p:nvPr>
        </p:nvSpPr>
        <p:spPr>
          <a:xfrm>
            <a:off x="294823" y="-770"/>
            <a:ext cx="10515600" cy="1325563"/>
          </a:xfrm>
        </p:spPr>
        <p:txBody>
          <a:bodyPr/>
          <a:lstStyle/>
          <a:p>
            <a:r>
              <a:rPr lang="en-GB" dirty="0"/>
              <a:t>Bridge AI</a:t>
            </a:r>
          </a:p>
        </p:txBody>
      </p:sp>
      <p:pic>
        <p:nvPicPr>
          <p:cNvPr id="2050" name="Picture 2">
            <a:extLst>
              <a:ext uri="{FF2B5EF4-FFF2-40B4-BE49-F238E27FC236}">
                <a16:creationId xmlns:a16="http://schemas.microsoft.com/office/drawing/2014/main" id="{B8C50A63-49FC-4A04-958E-66F2EA0AD2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538" y="4332564"/>
            <a:ext cx="3199660" cy="239974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B25D089-814B-42DA-989F-2BEE64829559}"/>
              </a:ext>
            </a:extLst>
          </p:cNvPr>
          <p:cNvPicPr>
            <a:picLocks noChangeAspect="1"/>
          </p:cNvPicPr>
          <p:nvPr/>
        </p:nvPicPr>
        <p:blipFill>
          <a:blip r:embed="rId3"/>
          <a:stretch>
            <a:fillRect/>
          </a:stretch>
        </p:blipFill>
        <p:spPr>
          <a:xfrm>
            <a:off x="8910962" y="5052211"/>
            <a:ext cx="1539538" cy="1153744"/>
          </a:xfrm>
          <a:prstGeom prst="rect">
            <a:avLst/>
          </a:prstGeom>
        </p:spPr>
      </p:pic>
      <p:pic>
        <p:nvPicPr>
          <p:cNvPr id="9" name="Picture 8">
            <a:extLst>
              <a:ext uri="{FF2B5EF4-FFF2-40B4-BE49-F238E27FC236}">
                <a16:creationId xmlns:a16="http://schemas.microsoft.com/office/drawing/2014/main" id="{7A2B7737-4050-4D5F-AD58-53AFE5E1C349}"/>
              </a:ext>
            </a:extLst>
          </p:cNvPr>
          <p:cNvPicPr>
            <a:picLocks noChangeAspect="1"/>
          </p:cNvPicPr>
          <p:nvPr/>
        </p:nvPicPr>
        <p:blipFill rotWithShape="1">
          <a:blip r:embed="rId4"/>
          <a:srcRect b="28558"/>
          <a:stretch/>
        </p:blipFill>
        <p:spPr>
          <a:xfrm>
            <a:off x="3986412" y="4958986"/>
            <a:ext cx="3651084" cy="1773324"/>
          </a:xfrm>
          <a:prstGeom prst="rect">
            <a:avLst/>
          </a:prstGeom>
        </p:spPr>
      </p:pic>
      <p:pic>
        <p:nvPicPr>
          <p:cNvPr id="5" name="Picture 4">
            <a:extLst>
              <a:ext uri="{FF2B5EF4-FFF2-40B4-BE49-F238E27FC236}">
                <a16:creationId xmlns:a16="http://schemas.microsoft.com/office/drawing/2014/main" id="{DEF809DA-0DCF-4C89-AA47-5C13AD07E954}"/>
              </a:ext>
            </a:extLst>
          </p:cNvPr>
          <p:cNvPicPr>
            <a:picLocks noChangeAspect="1"/>
          </p:cNvPicPr>
          <p:nvPr/>
        </p:nvPicPr>
        <p:blipFill>
          <a:blip r:embed="rId5">
            <a:alphaModFix amt="85000"/>
          </a:blip>
          <a:stretch>
            <a:fillRect/>
          </a:stretch>
        </p:blipFill>
        <p:spPr>
          <a:xfrm>
            <a:off x="142287" y="1032182"/>
            <a:ext cx="11907426" cy="4020029"/>
          </a:xfrm>
          <a:prstGeom prst="rect">
            <a:avLst/>
          </a:prstGeom>
        </p:spPr>
      </p:pic>
      <p:sp>
        <p:nvSpPr>
          <p:cNvPr id="10" name="TextBox 9">
            <a:extLst>
              <a:ext uri="{FF2B5EF4-FFF2-40B4-BE49-F238E27FC236}">
                <a16:creationId xmlns:a16="http://schemas.microsoft.com/office/drawing/2014/main" id="{7B197ADA-8CA0-4B06-A5C5-A201E7611D3C}"/>
              </a:ext>
            </a:extLst>
          </p:cNvPr>
          <p:cNvSpPr txBox="1"/>
          <p:nvPr/>
        </p:nvSpPr>
        <p:spPr>
          <a:xfrm>
            <a:off x="10373923" y="6362978"/>
            <a:ext cx="1539539" cy="369332"/>
          </a:xfrm>
          <a:prstGeom prst="rect">
            <a:avLst/>
          </a:prstGeom>
          <a:noFill/>
        </p:spPr>
        <p:txBody>
          <a:bodyPr wrap="square">
            <a:spAutoFit/>
          </a:bodyPr>
          <a:lstStyle/>
          <a:p>
            <a:r>
              <a:rPr lang="en-GB" dirty="0"/>
              <a:t>bridgeai.net</a:t>
            </a:r>
          </a:p>
        </p:txBody>
      </p:sp>
    </p:spTree>
    <p:extLst>
      <p:ext uri="{BB962C8B-B14F-4D97-AF65-F5344CB8AC3E}">
        <p14:creationId xmlns:p14="http://schemas.microsoft.com/office/powerpoint/2010/main" val="413149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0F725-F6D4-42D4-A5CA-B7223296E172}"/>
              </a:ext>
            </a:extLst>
          </p:cNvPr>
          <p:cNvSpPr>
            <a:spLocks noGrp="1"/>
          </p:cNvSpPr>
          <p:nvPr>
            <p:ph type="title"/>
          </p:nvPr>
        </p:nvSpPr>
        <p:spPr>
          <a:xfrm>
            <a:off x="472440" y="141459"/>
            <a:ext cx="10515600" cy="1325563"/>
          </a:xfrm>
        </p:spPr>
        <p:txBody>
          <a:bodyPr/>
          <a:lstStyle/>
          <a:p>
            <a:r>
              <a:rPr lang="en-GB" dirty="0"/>
              <a:t>Collaboration Opportunities</a:t>
            </a:r>
          </a:p>
        </p:txBody>
      </p:sp>
      <p:sp>
        <p:nvSpPr>
          <p:cNvPr id="6" name="TextBox 5">
            <a:extLst>
              <a:ext uri="{FF2B5EF4-FFF2-40B4-BE49-F238E27FC236}">
                <a16:creationId xmlns:a16="http://schemas.microsoft.com/office/drawing/2014/main" id="{FF860E61-C6B3-413A-B2CE-B4755817257A}"/>
              </a:ext>
            </a:extLst>
          </p:cNvPr>
          <p:cNvSpPr txBox="1"/>
          <p:nvPr/>
        </p:nvSpPr>
        <p:spPr>
          <a:xfrm>
            <a:off x="472440" y="6029332"/>
            <a:ext cx="8308368" cy="369332"/>
          </a:xfrm>
          <a:prstGeom prst="rect">
            <a:avLst/>
          </a:prstGeom>
          <a:noFill/>
        </p:spPr>
        <p:txBody>
          <a:bodyPr wrap="square">
            <a:spAutoFit/>
          </a:bodyPr>
          <a:lstStyle/>
          <a:p>
            <a:r>
              <a:rPr lang="en-GB" dirty="0"/>
              <a:t>https://www.ktninnovationexchange.co.uk/</a:t>
            </a:r>
          </a:p>
        </p:txBody>
      </p:sp>
      <p:pic>
        <p:nvPicPr>
          <p:cNvPr id="8" name="Picture 7">
            <a:extLst>
              <a:ext uri="{FF2B5EF4-FFF2-40B4-BE49-F238E27FC236}">
                <a16:creationId xmlns:a16="http://schemas.microsoft.com/office/drawing/2014/main" id="{C97BA00B-611F-4707-B62E-4F2DAAD279C3}"/>
              </a:ext>
            </a:extLst>
          </p:cNvPr>
          <p:cNvPicPr>
            <a:picLocks noChangeAspect="1"/>
          </p:cNvPicPr>
          <p:nvPr/>
        </p:nvPicPr>
        <p:blipFill>
          <a:blip r:embed="rId2"/>
          <a:stretch>
            <a:fillRect/>
          </a:stretch>
        </p:blipFill>
        <p:spPr>
          <a:xfrm>
            <a:off x="476493" y="1708175"/>
            <a:ext cx="3086100" cy="657225"/>
          </a:xfrm>
          <a:prstGeom prst="rect">
            <a:avLst/>
          </a:prstGeom>
        </p:spPr>
      </p:pic>
      <p:pic>
        <p:nvPicPr>
          <p:cNvPr id="10" name="Picture 9">
            <a:extLst>
              <a:ext uri="{FF2B5EF4-FFF2-40B4-BE49-F238E27FC236}">
                <a16:creationId xmlns:a16="http://schemas.microsoft.com/office/drawing/2014/main" id="{E6740BE2-0266-4A4A-974C-A7C9E02AEBF7}"/>
              </a:ext>
            </a:extLst>
          </p:cNvPr>
          <p:cNvPicPr>
            <a:picLocks noChangeAspect="1"/>
          </p:cNvPicPr>
          <p:nvPr/>
        </p:nvPicPr>
        <p:blipFill>
          <a:blip r:embed="rId3"/>
          <a:stretch>
            <a:fillRect/>
          </a:stretch>
        </p:blipFill>
        <p:spPr>
          <a:xfrm>
            <a:off x="472439" y="2514875"/>
            <a:ext cx="9558251" cy="3174262"/>
          </a:xfrm>
          <a:prstGeom prst="rect">
            <a:avLst/>
          </a:prstGeom>
        </p:spPr>
      </p:pic>
    </p:spTree>
    <p:extLst>
      <p:ext uri="{BB962C8B-B14F-4D97-AF65-F5344CB8AC3E}">
        <p14:creationId xmlns:p14="http://schemas.microsoft.com/office/powerpoint/2010/main" val="32695282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4AD22-B3A6-4A70-93DE-969EAED35F58}"/>
              </a:ext>
            </a:extLst>
          </p:cNvPr>
          <p:cNvSpPr>
            <a:spLocks noGrp="1"/>
          </p:cNvSpPr>
          <p:nvPr>
            <p:ph type="title"/>
          </p:nvPr>
        </p:nvSpPr>
        <p:spPr>
          <a:xfrm>
            <a:off x="995218" y="2471015"/>
            <a:ext cx="10515600" cy="1325563"/>
          </a:xfrm>
        </p:spPr>
        <p:txBody>
          <a:bodyPr/>
          <a:lstStyle/>
          <a:p>
            <a:r>
              <a:rPr lang="en-GB" dirty="0"/>
              <a:t>Now the important bit…</a:t>
            </a:r>
          </a:p>
        </p:txBody>
      </p:sp>
    </p:spTree>
    <p:extLst>
      <p:ext uri="{BB962C8B-B14F-4D97-AF65-F5344CB8AC3E}">
        <p14:creationId xmlns:p14="http://schemas.microsoft.com/office/powerpoint/2010/main" val="2594873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0F725-F6D4-42D4-A5CA-B7223296E172}"/>
              </a:ext>
            </a:extLst>
          </p:cNvPr>
          <p:cNvSpPr>
            <a:spLocks noGrp="1"/>
          </p:cNvSpPr>
          <p:nvPr>
            <p:ph type="title"/>
          </p:nvPr>
        </p:nvSpPr>
        <p:spPr>
          <a:xfrm>
            <a:off x="472440" y="141459"/>
            <a:ext cx="10515600" cy="1325563"/>
          </a:xfrm>
        </p:spPr>
        <p:txBody>
          <a:bodyPr/>
          <a:lstStyle/>
          <a:p>
            <a:r>
              <a:rPr lang="en-GB" dirty="0"/>
              <a:t>International Opportunities</a:t>
            </a:r>
          </a:p>
        </p:txBody>
      </p:sp>
      <p:sp>
        <p:nvSpPr>
          <p:cNvPr id="6" name="TextBox 5">
            <a:extLst>
              <a:ext uri="{FF2B5EF4-FFF2-40B4-BE49-F238E27FC236}">
                <a16:creationId xmlns:a16="http://schemas.microsoft.com/office/drawing/2014/main" id="{FF860E61-C6B3-413A-B2CE-B4755817257A}"/>
              </a:ext>
            </a:extLst>
          </p:cNvPr>
          <p:cNvSpPr txBox="1"/>
          <p:nvPr/>
        </p:nvSpPr>
        <p:spPr>
          <a:xfrm>
            <a:off x="472440" y="6029332"/>
            <a:ext cx="10312292" cy="646331"/>
          </a:xfrm>
          <a:prstGeom prst="rect">
            <a:avLst/>
          </a:prstGeom>
          <a:noFill/>
        </p:spPr>
        <p:txBody>
          <a:bodyPr wrap="square">
            <a:spAutoFit/>
          </a:bodyPr>
          <a:lstStyle/>
          <a:p>
            <a:r>
              <a:rPr lang="en-GB" dirty="0"/>
              <a:t>https://iuk.ktn-uk.org/news/join-the-digital-revolution-innovate-uk-seeks-public-input-for-international-collaboration-on-digital-twins/</a:t>
            </a:r>
          </a:p>
        </p:txBody>
      </p:sp>
      <p:sp>
        <p:nvSpPr>
          <p:cNvPr id="7" name="TextBox 6">
            <a:extLst>
              <a:ext uri="{FF2B5EF4-FFF2-40B4-BE49-F238E27FC236}">
                <a16:creationId xmlns:a16="http://schemas.microsoft.com/office/drawing/2014/main" id="{394AAB76-9C2F-4396-A331-F70EF9F0B634}"/>
              </a:ext>
            </a:extLst>
          </p:cNvPr>
          <p:cNvSpPr txBox="1"/>
          <p:nvPr/>
        </p:nvSpPr>
        <p:spPr>
          <a:xfrm>
            <a:off x="1763950" y="1588513"/>
            <a:ext cx="9020782" cy="584775"/>
          </a:xfrm>
          <a:prstGeom prst="rect">
            <a:avLst/>
          </a:prstGeom>
          <a:noFill/>
        </p:spPr>
        <p:txBody>
          <a:bodyPr wrap="square">
            <a:spAutoFit/>
          </a:bodyPr>
          <a:lstStyle/>
          <a:p>
            <a:pPr algn="l"/>
            <a:r>
              <a:rPr lang="en-GB" sz="3200" b="1" i="0" dirty="0">
                <a:effectLst/>
                <a:latin typeface="moderat" panose="00000800000000000000" pitchFamily="50" charset="0"/>
              </a:rPr>
              <a:t>International Collaboration on Digital Twins</a:t>
            </a:r>
          </a:p>
        </p:txBody>
      </p:sp>
      <p:sp>
        <p:nvSpPr>
          <p:cNvPr id="8" name="TextBox 7">
            <a:extLst>
              <a:ext uri="{FF2B5EF4-FFF2-40B4-BE49-F238E27FC236}">
                <a16:creationId xmlns:a16="http://schemas.microsoft.com/office/drawing/2014/main" id="{C50B5A38-226E-4336-9DF1-52CA9C5E4AE3}"/>
              </a:ext>
            </a:extLst>
          </p:cNvPr>
          <p:cNvSpPr txBox="1"/>
          <p:nvPr/>
        </p:nvSpPr>
        <p:spPr>
          <a:xfrm>
            <a:off x="1033873" y="2473087"/>
            <a:ext cx="7925399" cy="646331"/>
          </a:xfrm>
          <a:prstGeom prst="rect">
            <a:avLst/>
          </a:prstGeom>
          <a:noFill/>
        </p:spPr>
        <p:txBody>
          <a:bodyPr wrap="square">
            <a:spAutoFit/>
          </a:bodyPr>
          <a:lstStyle/>
          <a:p>
            <a:r>
              <a:rPr lang="en-GB" b="0" i="0" dirty="0">
                <a:solidFill>
                  <a:srgbClr val="374151"/>
                </a:solidFill>
                <a:effectLst/>
                <a:latin typeface="ui-sans-serif"/>
              </a:rPr>
              <a:t>“ Innovate UK, the UK government’s innovation agency, is embarking on an exciting new initiative to accelerate the development of digital twins around the world. ”</a:t>
            </a:r>
            <a:endParaRPr lang="en-GB" dirty="0"/>
          </a:p>
        </p:txBody>
      </p:sp>
      <p:sp>
        <p:nvSpPr>
          <p:cNvPr id="10" name="TextBox 9">
            <a:extLst>
              <a:ext uri="{FF2B5EF4-FFF2-40B4-BE49-F238E27FC236}">
                <a16:creationId xmlns:a16="http://schemas.microsoft.com/office/drawing/2014/main" id="{B24DCFE1-4E26-4DBA-881D-ECAC2E247764}"/>
              </a:ext>
            </a:extLst>
          </p:cNvPr>
          <p:cNvSpPr txBox="1"/>
          <p:nvPr/>
        </p:nvSpPr>
        <p:spPr>
          <a:xfrm>
            <a:off x="5629073" y="3810296"/>
            <a:ext cx="6096000" cy="2031325"/>
          </a:xfrm>
          <a:prstGeom prst="rect">
            <a:avLst/>
          </a:prstGeom>
          <a:noFill/>
        </p:spPr>
        <p:txBody>
          <a:bodyPr wrap="square">
            <a:spAutoFit/>
          </a:bodyPr>
          <a:lstStyle/>
          <a:p>
            <a:pPr algn="l"/>
            <a:r>
              <a:rPr lang="en-GB" b="1" i="0" dirty="0">
                <a:effectLst/>
                <a:latin typeface="moderat" panose="00000800000000000000" pitchFamily="50" charset="0"/>
              </a:rPr>
              <a:t>Have a Voice in Shaping the Future</a:t>
            </a:r>
          </a:p>
          <a:p>
            <a:pPr algn="l"/>
            <a:r>
              <a:rPr lang="en-GB" b="0" i="0" u="sng" dirty="0">
                <a:solidFill>
                  <a:srgbClr val="374151"/>
                </a:solidFill>
                <a:effectLst/>
                <a:latin typeface="ui-sans-serif"/>
              </a:rPr>
              <a:t>Your input is crucial </a:t>
            </a:r>
            <a:r>
              <a:rPr lang="en-GB" b="0" i="0" dirty="0">
                <a:solidFill>
                  <a:srgbClr val="374151"/>
                </a:solidFill>
                <a:effectLst/>
                <a:latin typeface="ui-sans-serif"/>
              </a:rPr>
              <a:t>in helping Innovate UK identify the countries and areas where collaboration is most needed for digital twin innovation. </a:t>
            </a:r>
          </a:p>
          <a:p>
            <a:pPr algn="l"/>
            <a:r>
              <a:rPr lang="en-GB" b="0" i="0" dirty="0">
                <a:solidFill>
                  <a:srgbClr val="374151"/>
                </a:solidFill>
                <a:effectLst/>
                <a:latin typeface="ui-sans-serif"/>
              </a:rPr>
              <a:t>By completing the survey, you will provide valuable insights that will guide Innovate UK in deciding the focus areas and countries for collaboration. </a:t>
            </a:r>
          </a:p>
        </p:txBody>
      </p:sp>
      <p:sp>
        <p:nvSpPr>
          <p:cNvPr id="11" name="AutoShape 2">
            <a:extLst>
              <a:ext uri="{FF2B5EF4-FFF2-40B4-BE49-F238E27FC236}">
                <a16:creationId xmlns:a16="http://schemas.microsoft.com/office/drawing/2014/main" id="{BE160D7A-24A9-4777-AC88-F10B473ACD1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 name="Picture 13">
            <a:extLst>
              <a:ext uri="{FF2B5EF4-FFF2-40B4-BE49-F238E27FC236}">
                <a16:creationId xmlns:a16="http://schemas.microsoft.com/office/drawing/2014/main" id="{F8BA91CB-19A1-4203-B3BA-9CCF6300892A}"/>
              </a:ext>
            </a:extLst>
          </p:cNvPr>
          <p:cNvPicPr>
            <a:picLocks noChangeAspect="1"/>
          </p:cNvPicPr>
          <p:nvPr/>
        </p:nvPicPr>
        <p:blipFill>
          <a:blip r:embed="rId2"/>
          <a:stretch>
            <a:fillRect/>
          </a:stretch>
        </p:blipFill>
        <p:spPr>
          <a:xfrm>
            <a:off x="619202" y="3571921"/>
            <a:ext cx="4128397" cy="2281907"/>
          </a:xfrm>
          <a:prstGeom prst="rect">
            <a:avLst/>
          </a:prstGeom>
        </p:spPr>
      </p:pic>
    </p:spTree>
    <p:extLst>
      <p:ext uri="{BB962C8B-B14F-4D97-AF65-F5344CB8AC3E}">
        <p14:creationId xmlns:p14="http://schemas.microsoft.com/office/powerpoint/2010/main" val="787482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4AD22-B3A6-4A70-93DE-969EAED35F58}"/>
              </a:ext>
            </a:extLst>
          </p:cNvPr>
          <p:cNvSpPr>
            <a:spLocks noGrp="1"/>
          </p:cNvSpPr>
          <p:nvPr>
            <p:ph type="title"/>
          </p:nvPr>
        </p:nvSpPr>
        <p:spPr>
          <a:xfrm>
            <a:off x="995218" y="2471015"/>
            <a:ext cx="10515600" cy="1325563"/>
          </a:xfrm>
        </p:spPr>
        <p:txBody>
          <a:bodyPr/>
          <a:lstStyle/>
          <a:p>
            <a:r>
              <a:rPr lang="en-GB" dirty="0"/>
              <a:t>We need YOU!</a:t>
            </a:r>
          </a:p>
        </p:txBody>
      </p:sp>
    </p:spTree>
    <p:extLst>
      <p:ext uri="{BB962C8B-B14F-4D97-AF65-F5344CB8AC3E}">
        <p14:creationId xmlns:p14="http://schemas.microsoft.com/office/powerpoint/2010/main" val="737111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0F725-F6D4-42D4-A5CA-B7223296E172}"/>
              </a:ext>
            </a:extLst>
          </p:cNvPr>
          <p:cNvSpPr>
            <a:spLocks noGrp="1"/>
          </p:cNvSpPr>
          <p:nvPr>
            <p:ph type="title"/>
          </p:nvPr>
        </p:nvSpPr>
        <p:spPr>
          <a:xfrm>
            <a:off x="472440" y="0"/>
            <a:ext cx="10515600" cy="1325563"/>
          </a:xfrm>
        </p:spPr>
        <p:txBody>
          <a:bodyPr/>
          <a:lstStyle/>
          <a:p>
            <a:r>
              <a:rPr lang="en-GB" dirty="0"/>
              <a:t>Survey - its easy!</a:t>
            </a:r>
          </a:p>
        </p:txBody>
      </p:sp>
      <p:pic>
        <p:nvPicPr>
          <p:cNvPr id="4" name="Picture 3">
            <a:extLst>
              <a:ext uri="{FF2B5EF4-FFF2-40B4-BE49-F238E27FC236}">
                <a16:creationId xmlns:a16="http://schemas.microsoft.com/office/drawing/2014/main" id="{E40BE35D-EA1B-40AC-ABBE-9B35B56471CE}"/>
              </a:ext>
            </a:extLst>
          </p:cNvPr>
          <p:cNvPicPr>
            <a:picLocks noChangeAspect="1"/>
          </p:cNvPicPr>
          <p:nvPr/>
        </p:nvPicPr>
        <p:blipFill>
          <a:blip r:embed="rId3"/>
          <a:stretch>
            <a:fillRect/>
          </a:stretch>
        </p:blipFill>
        <p:spPr>
          <a:xfrm>
            <a:off x="573999" y="1325563"/>
            <a:ext cx="5757527" cy="3154809"/>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8541CF6A-6E1A-4652-8B0F-3794D729CB8F}"/>
              </a:ext>
            </a:extLst>
          </p:cNvPr>
          <p:cNvPicPr>
            <a:picLocks noChangeAspect="1"/>
          </p:cNvPicPr>
          <p:nvPr/>
        </p:nvPicPr>
        <p:blipFill>
          <a:blip r:embed="rId4"/>
          <a:stretch>
            <a:fillRect/>
          </a:stretch>
        </p:blipFill>
        <p:spPr>
          <a:xfrm>
            <a:off x="6516253" y="2782160"/>
            <a:ext cx="5393800" cy="2891102"/>
          </a:xfrm>
          <a:prstGeom prst="rect">
            <a:avLst/>
          </a:prstGeom>
          <a:effectLst>
            <a:outerShdw blurRad="50800" dist="38100" dir="2700000" algn="tl" rotWithShape="0">
              <a:prstClr val="black">
                <a:alpha val="40000"/>
              </a:prstClr>
            </a:outerShdw>
          </a:effectLst>
        </p:spPr>
      </p:pic>
      <p:sp>
        <p:nvSpPr>
          <p:cNvPr id="9" name="TextBox 8">
            <a:extLst>
              <a:ext uri="{FF2B5EF4-FFF2-40B4-BE49-F238E27FC236}">
                <a16:creationId xmlns:a16="http://schemas.microsoft.com/office/drawing/2014/main" id="{A46CE531-15FC-44B8-A2D7-A6EB5AB9E93C}"/>
              </a:ext>
            </a:extLst>
          </p:cNvPr>
          <p:cNvSpPr txBox="1"/>
          <p:nvPr/>
        </p:nvSpPr>
        <p:spPr>
          <a:xfrm>
            <a:off x="389272" y="5936969"/>
            <a:ext cx="10312292" cy="646331"/>
          </a:xfrm>
          <a:prstGeom prst="rect">
            <a:avLst/>
          </a:prstGeom>
          <a:noFill/>
        </p:spPr>
        <p:txBody>
          <a:bodyPr wrap="square">
            <a:spAutoFit/>
          </a:bodyPr>
          <a:lstStyle/>
          <a:p>
            <a:r>
              <a:rPr lang="en-GB" dirty="0"/>
              <a:t>https://iuk.ktn-uk.org/news/join-the-digital-revolution-innovate-uk-seeks-public-input-for-international-collaboration-on-digital-twins/</a:t>
            </a:r>
          </a:p>
        </p:txBody>
      </p:sp>
    </p:spTree>
    <p:extLst>
      <p:ext uri="{BB962C8B-B14F-4D97-AF65-F5344CB8AC3E}">
        <p14:creationId xmlns:p14="http://schemas.microsoft.com/office/powerpoint/2010/main" val="1867296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8E14B-9CB4-4C9A-846D-C23AD1141D8B}"/>
              </a:ext>
            </a:extLst>
          </p:cNvPr>
          <p:cNvSpPr>
            <a:spLocks noGrp="1"/>
          </p:cNvSpPr>
          <p:nvPr>
            <p:ph type="title"/>
          </p:nvPr>
        </p:nvSpPr>
        <p:spPr>
          <a:xfrm>
            <a:off x="687728" y="1696214"/>
            <a:ext cx="10528139" cy="2019259"/>
          </a:xfrm>
        </p:spPr>
        <p:txBody>
          <a:bodyPr>
            <a:normAutofit fontScale="90000"/>
          </a:bodyPr>
          <a:lstStyle/>
          <a:p>
            <a:r>
              <a:rPr lang="en-GB" dirty="0"/>
              <a:t>Thank you</a:t>
            </a:r>
            <a:br>
              <a:rPr lang="en-GB" dirty="0"/>
            </a:br>
            <a:br>
              <a:rPr lang="en-GB" dirty="0"/>
            </a:br>
            <a:r>
              <a:rPr lang="en-GB" sz="2800" b="0" dirty="0">
                <a:hlinkClick r:id="rId2"/>
              </a:rPr>
              <a:t>simon.hart@innovateuk.gov.uk</a:t>
            </a:r>
            <a:br>
              <a:rPr lang="en-GB" sz="2800" b="0" dirty="0"/>
            </a:br>
            <a:r>
              <a:rPr lang="en-GB" sz="2800" b="0" dirty="0">
                <a:hlinkClick r:id="rId3"/>
              </a:rPr>
              <a:t>simon.hart@iuk.ukri.org</a:t>
            </a:r>
            <a:br>
              <a:rPr lang="en-GB" sz="2800" b="0" dirty="0"/>
            </a:br>
            <a:br>
              <a:rPr lang="en-GB" sz="2800" b="0" dirty="0"/>
            </a:br>
            <a:r>
              <a:rPr lang="en-GB" sz="2800" b="0" dirty="0"/>
              <a:t>@SimonBIM</a:t>
            </a:r>
            <a:endParaRPr lang="en-GB" dirty="0"/>
          </a:p>
        </p:txBody>
      </p:sp>
    </p:spTree>
    <p:extLst>
      <p:ext uri="{BB962C8B-B14F-4D97-AF65-F5344CB8AC3E}">
        <p14:creationId xmlns:p14="http://schemas.microsoft.com/office/powerpoint/2010/main" val="2030666829"/>
      </p:ext>
    </p:extLst>
  </p:cSld>
  <p:clrMapOvr>
    <a:masterClrMapping/>
  </p:clrMapOvr>
</p:sld>
</file>

<file path=ppt/theme/theme1.xml><?xml version="1.0" encoding="utf-8"?>
<a:theme xmlns:a="http://schemas.openxmlformats.org/drawingml/2006/main" name="23_Font and logo maste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6_Font and logo maste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Font and logo maste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No Logo | No Side Ba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ate_x0020_Added xmlns="e2de4f89-ff38-4a8b-abf3-30b2728c50c0">2019-11-22T00:56:29+00:00</Date_x0020_Added>
    <Owner xmlns="e2de4f89-ff38-4a8b-abf3-30b2728c50c0">
      <UserInfo>
        <DisplayName/>
        <AccountId xsi:nil="true"/>
        <AccountType/>
      </UserInfo>
    </Owner>
    <Description0 xmlns="e2de4f89-ff38-4a8b-abf3-30b2728c50c0">Master template </Description0>
    <SharedWithUsers xmlns="5b500ee0-0ee8-4637-abd4-7aaa7a80eea8">
      <UserInfo>
        <DisplayName>Ben Aubrey - UKRI</DisplayName>
        <AccountId>921</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872DD09E27C284EAFAB9EC57206A16E" ma:contentTypeVersion="1" ma:contentTypeDescription="Create a new document." ma:contentTypeScope="" ma:versionID="89f07bfdb032bec06779eeaf404eed43">
  <xsd:schema xmlns:xsd="http://www.w3.org/2001/XMLSchema" xmlns:xs="http://www.w3.org/2001/XMLSchema" xmlns:p="http://schemas.microsoft.com/office/2006/metadata/properties" xmlns:ns2="e2de4f89-ff38-4a8b-abf3-30b2728c50c0" xmlns:ns3="5b500ee0-0ee8-4637-abd4-7aaa7a80eea8" targetNamespace="http://schemas.microsoft.com/office/2006/metadata/properties" ma:root="true" ma:fieldsID="01cf4af7b0a223875c5ec8da44c7d500" ns2:_="" ns3:_="">
    <xsd:import namespace="e2de4f89-ff38-4a8b-abf3-30b2728c50c0"/>
    <xsd:import namespace="5b500ee0-0ee8-4637-abd4-7aaa7a80eea8"/>
    <xsd:element name="properties">
      <xsd:complexType>
        <xsd:sequence>
          <xsd:element name="documentManagement">
            <xsd:complexType>
              <xsd:all>
                <xsd:element ref="ns2:Owner" minOccurs="0"/>
                <xsd:element ref="ns2:Description0"/>
                <xsd:element ref="ns2:MediaServiceMetadata" minOccurs="0"/>
                <xsd:element ref="ns2:MediaServiceFastMetadata" minOccurs="0"/>
                <xsd:element ref="ns2:Date_x0020_Added"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de4f89-ff38-4a8b-abf3-30b2728c50c0" elementFormDefault="qualified">
    <xsd:import namespace="http://schemas.microsoft.com/office/2006/documentManagement/types"/>
    <xsd:import namespace="http://schemas.microsoft.com/office/infopath/2007/PartnerControls"/>
    <xsd:element name="Owner" ma:index="8" nillable="true" ma:displayName="Owner" ma:format="Dropdown" ma:list="UserInfo" ma:SharePointGroup="0" ma:internalName="Owner">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scription0" ma:index="9" ma:displayName="Description" ma:format="Dropdown" ma:internalName="Description0">
      <xsd:simpleType>
        <xsd:restriction base="dms:Text">
          <xsd:maxLength value="255"/>
        </xsd:restriction>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Date_x0020_Added" ma:index="12" nillable="true" ma:displayName="Date Added" ma:default="[today]" ma:format="DateOnly" ma:internalName="Date_x0020_Added">
      <xsd:simpleType>
        <xsd:restriction base="dms:DateTime"/>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b500ee0-0ee8-4637-abd4-7aaa7a80eea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46147BD-BD12-45AB-871A-960E1A29B5FB}">
  <ds:schemaRefs>
    <ds:schemaRef ds:uri="http://schemas.microsoft.com/sharepoint/v3/contenttype/forms"/>
  </ds:schemaRefs>
</ds:datastoreItem>
</file>

<file path=customXml/itemProps2.xml><?xml version="1.0" encoding="utf-8"?>
<ds:datastoreItem xmlns:ds="http://schemas.openxmlformats.org/officeDocument/2006/customXml" ds:itemID="{A62D7404-2606-4E8A-A0E2-4942192F6EF9}">
  <ds:schemaRefs>
    <ds:schemaRef ds:uri="5b500ee0-0ee8-4637-abd4-7aaa7a80eea8"/>
    <ds:schemaRef ds:uri="e2de4f89-ff38-4a8b-abf3-30b2728c50c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802EA1A-FC6D-4877-8A50-EBC9CA3989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de4f89-ff38-4a8b-abf3-30b2728c50c0"/>
    <ds:schemaRef ds:uri="5b500ee0-0ee8-4637-abd4-7aaa7a80ee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2976</TotalTime>
  <Words>2632</Words>
  <Application>Microsoft Office PowerPoint</Application>
  <PresentationFormat>Widescreen</PresentationFormat>
  <Paragraphs>185</Paragraphs>
  <Slides>15</Slides>
  <Notes>4</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15</vt:i4>
      </vt:variant>
    </vt:vector>
  </HeadingPairs>
  <TitlesOfParts>
    <vt:vector size="26" baseType="lpstr">
      <vt:lpstr>Arial</vt:lpstr>
      <vt:lpstr>Calibri</vt:lpstr>
      <vt:lpstr>Calibri Light</vt:lpstr>
      <vt:lpstr>Consolas</vt:lpstr>
      <vt:lpstr>moderat</vt:lpstr>
      <vt:lpstr>ui-sans-serif</vt:lpstr>
      <vt:lpstr>Wingdings</vt:lpstr>
      <vt:lpstr>23_Font and logo master</vt:lpstr>
      <vt:lpstr>26_Font and logo master</vt:lpstr>
      <vt:lpstr>Font and logo master</vt:lpstr>
      <vt:lpstr>No Logo | No Side Bar</vt:lpstr>
      <vt:lpstr>Innovate UK</vt:lpstr>
      <vt:lpstr>PowerPoint Presentation</vt:lpstr>
      <vt:lpstr>PowerPoint Presentation</vt:lpstr>
      <vt:lpstr>PowerPoint Presentation</vt:lpstr>
      <vt:lpstr>The KTN</vt:lpstr>
      <vt:lpstr>Catapults</vt:lpstr>
      <vt:lpstr>Funding!</vt:lpstr>
      <vt:lpstr>Funding….</vt:lpstr>
      <vt:lpstr>Bridge AI</vt:lpstr>
      <vt:lpstr>Collaboration Opportunities</vt:lpstr>
      <vt:lpstr>Now the important bit…</vt:lpstr>
      <vt:lpstr>International Opportunities</vt:lpstr>
      <vt:lpstr>We need YOU!</vt:lpstr>
      <vt:lpstr>Survey - its easy!</vt:lpstr>
      <vt:lpstr>Thank you  simon.hart@innovateuk.gov.uk simon.hart@iuk.ukri.org  @SimonBIM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Millard</dc:creator>
  <cp:lastModifiedBy>Simon Hart - Innovate UK UKRI</cp:lastModifiedBy>
  <cp:revision>7</cp:revision>
  <dcterms:created xsi:type="dcterms:W3CDTF">2019-09-17T08:04:08Z</dcterms:created>
  <dcterms:modified xsi:type="dcterms:W3CDTF">2023-09-25T20:39:46Z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0x0101006872DD09E27C284EAFAB9EC57206A16E</vt:lpwstr>
  </property>
</Properties>
</file>