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60" r:id="rId2"/>
    <p:sldId id="293" r:id="rId3"/>
    <p:sldId id="1261" r:id="rId4"/>
    <p:sldId id="1262" r:id="rId5"/>
    <p:sldId id="1265" r:id="rId6"/>
    <p:sldId id="1266" r:id="rId7"/>
    <p:sldId id="1267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9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35076-D82F-4E69-8689-8AE0F98C28E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E22AF4C-9AE8-416B-9D15-A15E827EF12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C3F6BD-7154-43C4-8D96-064F4F775E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BFB5A-500B-49B9-B42A-C9E06F87E647}" type="datetimeFigureOut">
              <a:rPr lang="en-US" smtClean="0"/>
              <a:t>2/10/2023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06ECCA-78F7-44B9-BF47-A7D0467D6B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9144D5-7EC6-4AFD-AE33-0E90E195AD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33CC2-1368-445D-87C5-06A1872A71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23597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551C5A-8D27-4B56-B05A-2DE9D3CB11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36C7AB-B66E-49B5-A3E5-FC77ABC4E3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00CC9A-5516-46B0-A0D7-A05D82917C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BFB5A-500B-49B9-B42A-C9E06F87E647}" type="datetimeFigureOut">
              <a:rPr lang="en-US" smtClean="0"/>
              <a:t>2/10/2023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357470-65E7-4ED1-9561-C484BFF162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BC7C24-4FA8-4DE4-9BAA-6856E90BF2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33CC2-1368-445D-87C5-06A1872A71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42230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DCC619-C33A-4D2E-8BDE-D297B7B9FA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03A898D-14D1-409D-8923-A0B34E151C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638B95-00E8-4995-96BD-20E4B89AFA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BFB5A-500B-49B9-B42A-C9E06F87E647}" type="datetimeFigureOut">
              <a:rPr lang="en-US" smtClean="0"/>
              <a:t>2/10/2023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78B06A-AAAE-4CC1-AAF5-E5AF5BED64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48DE0B-FA96-44B2-BDBF-93ADE300E8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33CC2-1368-445D-87C5-06A1872A71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45588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D10699-DA42-4E43-860D-A8055DFAEE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7B9803-E9B4-42D5-A879-EDE96FC3DA8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3871022-16AB-4DBF-8FB7-E6FCB1E711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99EA4FA-750E-4489-B66E-C47460345F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BFB5A-500B-49B9-B42A-C9E06F87E647}" type="datetimeFigureOut">
              <a:rPr lang="en-US" smtClean="0"/>
              <a:t>2/10/2023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37BDCB0-572C-4D5B-946A-5B5A112735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393F964-0A36-44E8-B522-B69C1E306C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33CC2-1368-445D-87C5-06A1872A71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60057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482937-9C7B-448D-BB54-5810F66A7E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385C73-2872-4314-8EF4-89FAC5FE4A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AFB6113-42D5-4266-964E-C16D01189CE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65924A1-0736-44C8-B9DF-F6CAEC9745C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0789D13-BBA5-4344-99FB-048AE01E375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8E01F19-2063-4FE2-8FBE-25CAF9330C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BFB5A-500B-49B9-B42A-C9E06F87E647}" type="datetimeFigureOut">
              <a:rPr lang="en-US" smtClean="0"/>
              <a:t>2/10/2023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0EA009B-1B97-4031-924A-925F38B25C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FF4F996-9B52-4A87-A21F-3354083AB4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33CC2-1368-445D-87C5-06A1872A71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46880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2E31B4-95A4-40F7-BC57-938B73DE6E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6A45D70-8A26-4987-BE59-E14A07B780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BFB5A-500B-49B9-B42A-C9E06F87E647}" type="datetimeFigureOut">
              <a:rPr lang="en-US" smtClean="0"/>
              <a:t>2/10/2023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3B1342E-2D8D-4F05-92A7-B63F2625C5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771825D-EFFD-4219-B848-5FD4271FA9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33CC2-1368-445D-87C5-06A1872A71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73629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FE06FB0-A5A0-46D4-ADE9-2C072B53FC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BFB5A-500B-49B9-B42A-C9E06F87E647}" type="datetimeFigureOut">
              <a:rPr lang="en-US" smtClean="0"/>
              <a:t>2/10/2023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E6CEC70-7729-4BCB-9EF2-167494D933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604E745-2535-4BD6-A691-FD15FA415B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33CC2-1368-445D-87C5-06A1872A71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31443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9601E-4708-4135-B4B7-B87346B4C2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6F0288-644F-44FF-BCC7-70C4164325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2489C17-7AD6-48B2-BF18-FA221B57FBA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0DCA147-9E6F-4B3B-B5DD-9034637B20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BFB5A-500B-49B9-B42A-C9E06F87E647}" type="datetimeFigureOut">
              <a:rPr lang="en-US" smtClean="0"/>
              <a:t>2/10/2023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2AE936B-E373-477C-B8C6-2DED107874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63FF77-F96D-4192-B8E3-CD7DAC0382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33CC2-1368-445D-87C5-06A1872A71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71053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9BA7D9-A088-4410-93B8-56E271596E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F8E29A3-248B-4FA0-AD5D-C48C081BA7D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DB7AF3F-6DCC-488E-B87B-126E5A4F10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13BD66-C68E-4008-A150-F94EF4C258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BFB5A-500B-49B9-B42A-C9E06F87E647}" type="datetimeFigureOut">
              <a:rPr lang="en-US" smtClean="0"/>
              <a:t>2/10/2023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90C59EC-D38C-4FAD-A99E-357B09862A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AFD4044-26F0-4A4C-A7FF-1B08CFBD83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33CC2-1368-445D-87C5-06A1872A71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3036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FBF5C5-06C5-4D62-BBDB-E355711862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9609378-213B-4E7F-833B-CB6F5E062E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F9893B-6451-4728-97F3-39496177BB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BFB5A-500B-49B9-B42A-C9E06F87E647}" type="datetimeFigureOut">
              <a:rPr lang="en-US" smtClean="0"/>
              <a:t>2/10/2023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B74647-5BBF-4C91-9584-56F119EE9F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B7F52D-06B5-4C4E-BD3B-1F1143514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33CC2-1368-445D-87C5-06A1872A71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69949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72DAA55-CA8B-4EF3-A093-F3011519BAE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DC87808-222F-437B-9231-68685C37A09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AE84B6-C0D3-4B90-B243-FAECEC182F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BFB5A-500B-49B9-B42A-C9E06F87E647}" type="datetimeFigureOut">
              <a:rPr lang="en-US" smtClean="0"/>
              <a:t>2/10/2023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7E5841-E585-4710-84AD-C75DBF0AF6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4146F1-59E8-4851-9DF0-CD86BE3FD2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33CC2-1368-445D-87C5-06A1872A71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28929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 slide with dark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hteck 8"/>
          <p:cNvSpPr/>
          <p:nvPr userDrawn="1"/>
        </p:nvSpPr>
        <p:spPr bwMode="gray">
          <a:xfrm>
            <a:off x="11760000" y="0"/>
            <a:ext cx="432000" cy="6858000"/>
          </a:xfrm>
          <a:prstGeom prst="rect">
            <a:avLst/>
          </a:prstGeom>
          <a:gradFill flip="none" rotWithShape="1">
            <a:gsLst>
              <a:gs pos="100000">
                <a:srgbClr val="0C5BA4"/>
              </a:gs>
              <a:gs pos="0">
                <a:srgbClr val="01296A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" name="Bildplatzhalter 3"/>
          <p:cNvSpPr>
            <a:spLocks noGrp="1"/>
          </p:cNvSpPr>
          <p:nvPr>
            <p:ph type="pic" sz="quarter" idx="10"/>
          </p:nvPr>
        </p:nvSpPr>
        <p:spPr bwMode="gray">
          <a:xfrm>
            <a:off x="0" y="0"/>
            <a:ext cx="12192000" cy="6858000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 bwMode="gray">
          <a:xfrm>
            <a:off x="479425" y="6017342"/>
            <a:ext cx="10801350" cy="364408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Author / Speaker / Subtitle (1 line)</a:t>
            </a:r>
          </a:p>
        </p:txBody>
      </p:sp>
      <p:sp>
        <p:nvSpPr>
          <p:cNvPr id="6" name="Textplatzhalter 4"/>
          <p:cNvSpPr>
            <a:spLocks noGrp="1" noChangeAspect="1"/>
          </p:cNvSpPr>
          <p:nvPr>
            <p:ph type="body" sz="quarter" idx="11" hasCustomPrompt="1"/>
          </p:nvPr>
        </p:nvSpPr>
        <p:spPr bwMode="gray">
          <a:xfrm>
            <a:off x="10043588" y="728675"/>
            <a:ext cx="1237187" cy="201600"/>
          </a:xfrm>
          <a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>
              <a:defRPr sz="1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err="1"/>
              <a:t>i</a:t>
            </a:r>
            <a:endParaRPr lang="en-US"/>
          </a:p>
        </p:txBody>
      </p:sp>
      <p:sp>
        <p:nvSpPr>
          <p:cNvPr id="7" name="Titel 12"/>
          <p:cNvSpPr>
            <a:spLocks noGrp="1"/>
          </p:cNvSpPr>
          <p:nvPr>
            <p:ph type="ctrTitle" hasCustomPrompt="1"/>
          </p:nvPr>
        </p:nvSpPr>
        <p:spPr bwMode="gray">
          <a:xfrm>
            <a:off x="1" y="4270952"/>
            <a:ext cx="11280774" cy="1551200"/>
          </a:xfrm>
          <a:custGeom>
            <a:avLst/>
            <a:gdLst>
              <a:gd name="connsiteX0" fmla="*/ 1 w 11568112"/>
              <a:gd name="connsiteY0" fmla="*/ 0 h 1551200"/>
              <a:gd name="connsiteX1" fmla="*/ 11568112 w 11568112"/>
              <a:gd name="connsiteY1" fmla="*/ 0 h 1551200"/>
              <a:gd name="connsiteX2" fmla="*/ 11568112 w 11568112"/>
              <a:gd name="connsiteY2" fmla="*/ 349073 h 1551200"/>
              <a:gd name="connsiteX3" fmla="*/ 11568112 w 11568112"/>
              <a:gd name="connsiteY3" fmla="*/ 716186 h 1551200"/>
              <a:gd name="connsiteX4" fmla="*/ 11568112 w 11568112"/>
              <a:gd name="connsiteY4" fmla="*/ 1123252 h 1551200"/>
              <a:gd name="connsiteX5" fmla="*/ 11568112 w 11568112"/>
              <a:gd name="connsiteY5" fmla="*/ 1180333 h 1551200"/>
              <a:gd name="connsiteX6" fmla="*/ 11568112 w 11568112"/>
              <a:gd name="connsiteY6" fmla="*/ 1224164 h 1551200"/>
              <a:gd name="connsiteX7" fmla="*/ 11241076 w 11568112"/>
              <a:gd name="connsiteY7" fmla="*/ 1551200 h 1551200"/>
              <a:gd name="connsiteX8" fmla="*/ 11160844 w 11568112"/>
              <a:gd name="connsiteY8" fmla="*/ 1551200 h 1551200"/>
              <a:gd name="connsiteX9" fmla="*/ 10733098 w 11568112"/>
              <a:gd name="connsiteY9" fmla="*/ 1551200 h 1551200"/>
              <a:gd name="connsiteX10" fmla="*/ 0 w 11568112"/>
              <a:gd name="connsiteY10" fmla="*/ 1551200 h 1551200"/>
              <a:gd name="connsiteX11" fmla="*/ 0 w 11568112"/>
              <a:gd name="connsiteY11" fmla="*/ 349073 h 1551200"/>
              <a:gd name="connsiteX12" fmla="*/ 1 w 11568112"/>
              <a:gd name="connsiteY12" fmla="*/ 349073 h 1551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1568112" h="1551200">
                <a:moveTo>
                  <a:pt x="1" y="0"/>
                </a:moveTo>
                <a:lnTo>
                  <a:pt x="11568112" y="0"/>
                </a:lnTo>
                <a:lnTo>
                  <a:pt x="11568112" y="349073"/>
                </a:lnTo>
                <a:lnTo>
                  <a:pt x="11568112" y="716186"/>
                </a:lnTo>
                <a:lnTo>
                  <a:pt x="11568112" y="1123252"/>
                </a:lnTo>
                <a:lnTo>
                  <a:pt x="11568112" y="1180333"/>
                </a:lnTo>
                <a:lnTo>
                  <a:pt x="11568112" y="1224164"/>
                </a:lnTo>
                <a:cubicBezTo>
                  <a:pt x="11568112" y="1404781"/>
                  <a:pt x="11421693" y="1551200"/>
                  <a:pt x="11241076" y="1551200"/>
                </a:cubicBezTo>
                <a:lnTo>
                  <a:pt x="11160844" y="1551200"/>
                </a:lnTo>
                <a:lnTo>
                  <a:pt x="10733098" y="1551200"/>
                </a:lnTo>
                <a:lnTo>
                  <a:pt x="0" y="1551200"/>
                </a:lnTo>
                <a:lnTo>
                  <a:pt x="0" y="349073"/>
                </a:lnTo>
                <a:lnTo>
                  <a:pt x="1" y="349073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alpha val="75000"/>
                </a:schemeClr>
              </a:gs>
              <a:gs pos="100000">
                <a:schemeClr val="bg2">
                  <a:alpha val="75000"/>
                </a:schemeClr>
              </a:gs>
            </a:gsLst>
            <a:path path="circle">
              <a:fillToRect t="100000" r="100000"/>
            </a:path>
            <a:tileRect l="-100000" b="-100000"/>
          </a:gradFill>
        </p:spPr>
        <p:txBody>
          <a:bodyPr wrap="square" lIns="468000" tIns="72000" rIns="108000" bIns="72000" anchor="ctr">
            <a:noAutofit/>
          </a:bodyPr>
          <a:lstStyle>
            <a:lvl1pPr algn="l">
              <a:lnSpc>
                <a:spcPct val="80000"/>
              </a:lnSpc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US"/>
              <a:t>Presentation title </a:t>
            </a:r>
            <a:br>
              <a:rPr lang="en-US"/>
            </a:br>
            <a:r>
              <a:rPr lang="en-US"/>
              <a:t>(1 or 2 lines)</a:t>
            </a:r>
          </a:p>
        </p:txBody>
      </p:sp>
    </p:spTree>
    <p:extLst>
      <p:ext uri="{BB962C8B-B14F-4D97-AF65-F5344CB8AC3E}">
        <p14:creationId xmlns:p14="http://schemas.microsoft.com/office/powerpoint/2010/main" val="7320194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8977B6A-D96F-4955-A1E0-E0FC90F3DF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05F74D-0A35-48DD-BC56-CC99ADE6EE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141D03-31BC-4F41-8EA1-FE31F14B09D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7BFB5A-500B-49B9-B42A-C9E06F87E647}" type="datetimeFigureOut">
              <a:rPr lang="en-US" smtClean="0"/>
              <a:t>2/10/2023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BAAC60-7269-4C44-8136-FF30914C3BF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BCD509-0515-410C-A0F6-A9133EE52BE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33CC2-1368-445D-87C5-06A1872A71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43985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Placeholder 10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13" b="7813"/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1" y="4270952"/>
            <a:ext cx="11634952" cy="1551200"/>
          </a:xfrm>
          <a:gradFill flip="none" rotWithShape="1">
            <a:gsLst>
              <a:gs pos="0">
                <a:srgbClr val="115FA5">
                  <a:alpha val="22000"/>
                </a:srgbClr>
              </a:gs>
              <a:gs pos="100000">
                <a:srgbClr val="0C5BA4"/>
              </a:gs>
            </a:gsLst>
            <a:path path="circle">
              <a:fillToRect t="100000" r="100000"/>
            </a:path>
            <a:tileRect l="-100000" b="-100000"/>
          </a:gradFill>
        </p:spPr>
        <p:txBody>
          <a:bodyPr vert="horz" wrap="square" lIns="468000" tIns="72000" rIns="108000" bIns="72000" rtlCol="0" anchor="ctr">
            <a:noAutofit/>
          </a:bodyPr>
          <a:lstStyle/>
          <a:p>
            <a:r>
              <a:rPr lang="en-US" sz="2800" dirty="0" err="1">
                <a:solidFill>
                  <a:schemeClr val="bg1"/>
                </a:solidFill>
              </a:rPr>
              <a:t>Polysync</a:t>
            </a:r>
            <a:r>
              <a:rPr lang="en-US" sz="2800" dirty="0">
                <a:solidFill>
                  <a:schemeClr val="bg1"/>
                </a:solidFill>
              </a:rPr>
              <a:t> – using a digital twin approach to control </a:t>
            </a:r>
            <a:r>
              <a:rPr lang="en-US" sz="2800" dirty="0" err="1">
                <a:solidFill>
                  <a:schemeClr val="bg1"/>
                </a:solidFill>
              </a:rPr>
              <a:t>SuDS</a:t>
            </a:r>
            <a:r>
              <a:rPr lang="en-US" sz="2800" dirty="0">
                <a:solidFill>
                  <a:schemeClr val="bg1"/>
                </a:solidFill>
              </a:rPr>
              <a:t> infrastructure to mitigate the impacts of climate change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r="22537" b="-5675"/>
          <a:stretch/>
        </p:blipFill>
        <p:spPr>
          <a:xfrm>
            <a:off x="8308820" y="759318"/>
            <a:ext cx="3326133" cy="553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13439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8FCB0C-7185-679C-8796-D171319A7C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487576" y="-3792"/>
            <a:ext cx="10515600" cy="1325563"/>
          </a:xfrm>
        </p:spPr>
        <p:txBody>
          <a:bodyPr/>
          <a:lstStyle/>
          <a:p>
            <a:pPr algn="ctr"/>
            <a:r>
              <a:rPr lang="en-GB" dirty="0"/>
              <a:t>Small Scale Blue-green roof</a:t>
            </a:r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F9AD0F84-A728-43C6-7FF9-A7BB7289AC1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641169" y="58741"/>
            <a:ext cx="1425261" cy="1068946"/>
          </a:xfr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E1717F7-BAE5-5004-E0BB-E714FF3CE6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570" y="2428575"/>
            <a:ext cx="5083992" cy="381299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1DE8267-D821-1FD8-24FF-6FE4AD5045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85150" y="4335072"/>
            <a:ext cx="3693870" cy="246418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252958C-B256-B190-61D2-4E861579EA3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29498" y="2806365"/>
            <a:ext cx="2332480" cy="311532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698B3AB-2625-5A69-7FE5-1EC1CE387F5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88387" y="1421731"/>
            <a:ext cx="3679274" cy="276926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5B8CCD1-E47D-5F35-9EBF-1BED2E2769B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22192" y="1406834"/>
            <a:ext cx="1317736" cy="131773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AFDC5EB-B50D-4C2C-83D7-E71F4819817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05793" y="1406834"/>
            <a:ext cx="3323545" cy="55898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DC1A3AB-FC80-432C-BA0A-5C3EE6952A9C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t="26693" b="25355"/>
          <a:stretch/>
        </p:blipFill>
        <p:spPr>
          <a:xfrm>
            <a:off x="5272688" y="6004515"/>
            <a:ext cx="2762250" cy="79474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8B2E79F-54B4-424E-88CB-7447338AA48B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t="32689" b="36617"/>
          <a:stretch/>
        </p:blipFill>
        <p:spPr>
          <a:xfrm>
            <a:off x="8498044" y="362541"/>
            <a:ext cx="2143125" cy="657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41803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8FCB0C-7185-679C-8796-D171319A7C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7866"/>
            <a:ext cx="10515600" cy="1325563"/>
          </a:xfrm>
        </p:spPr>
        <p:txBody>
          <a:bodyPr/>
          <a:lstStyle/>
          <a:p>
            <a:pPr algn="ctr"/>
            <a:r>
              <a:rPr lang="en-GB" dirty="0"/>
              <a:t> Hydrological Benefits </a:t>
            </a:r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F9AD0F84-A728-43C6-7FF9-A7BB7289AC1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641169" y="128790"/>
            <a:ext cx="1425261" cy="1068946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59ECA5B-5EBD-47C5-DCB9-658DF6B69061}"/>
              </a:ext>
            </a:extLst>
          </p:cNvPr>
          <p:cNvSpPr txBox="1"/>
          <p:nvPr/>
        </p:nvSpPr>
        <p:spPr>
          <a:xfrm>
            <a:off x="125570" y="1062203"/>
            <a:ext cx="61051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Hot weather scenario – losses through evapotranspiration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A2190A8-B3B6-E934-29F2-4864F976F6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2879" y="1523868"/>
            <a:ext cx="10515599" cy="484351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4EF9EB8-6E6D-D21F-9E17-F24A199DD4C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83836" y="2387766"/>
            <a:ext cx="5619750" cy="3295650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C675281-23F2-AAD2-6758-A3489DB516F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64114" y="1600675"/>
            <a:ext cx="9144793" cy="5151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6787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8FCB0C-7185-679C-8796-D171319A7C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487576" y="-3792"/>
            <a:ext cx="10515600" cy="1325563"/>
          </a:xfrm>
        </p:spPr>
        <p:txBody>
          <a:bodyPr/>
          <a:lstStyle/>
          <a:p>
            <a:pPr algn="ctr"/>
            <a:r>
              <a:rPr lang="en-GB" dirty="0"/>
              <a:t>August 22</a:t>
            </a:r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F9AD0F84-A728-43C6-7FF9-A7BB7289AC1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539563" y="3523073"/>
            <a:ext cx="1425261" cy="1068946"/>
          </a:xfr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AFDC5EB-B50D-4C2C-83D7-E71F481981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44664" y="4742730"/>
            <a:ext cx="2047708" cy="34440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DC1A3AB-FC80-432C-BA0A-5C3EE6952A9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6693" b="25355"/>
          <a:stretch/>
        </p:blipFill>
        <p:spPr>
          <a:xfrm>
            <a:off x="9988618" y="5388556"/>
            <a:ext cx="2233858" cy="64271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8B2E79F-54B4-424E-88CB-7447338AA48B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32689" b="36617"/>
          <a:stretch/>
        </p:blipFill>
        <p:spPr>
          <a:xfrm>
            <a:off x="10028024" y="2865265"/>
            <a:ext cx="2143125" cy="65780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747994D-6EBB-488C-B8F0-92D95FCCD0E6}"/>
              </a:ext>
            </a:extLst>
          </p:cNvPr>
          <p:cNvPicPr/>
          <p:nvPr/>
        </p:nvPicPr>
        <p:blipFill>
          <a:blip r:embed="rId6"/>
          <a:stretch>
            <a:fillRect/>
          </a:stretch>
        </p:blipFill>
        <p:spPr>
          <a:xfrm>
            <a:off x="227176" y="1214526"/>
            <a:ext cx="9917488" cy="5363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77729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8FCB0C-7185-679C-8796-D171319A7C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487576" y="-3792"/>
            <a:ext cx="10515600" cy="1325563"/>
          </a:xfrm>
        </p:spPr>
        <p:txBody>
          <a:bodyPr/>
          <a:lstStyle/>
          <a:p>
            <a:pPr algn="ctr"/>
            <a:r>
              <a:rPr lang="en-GB" dirty="0"/>
              <a:t>September 22</a:t>
            </a:r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F9AD0F84-A728-43C6-7FF9-A7BB7289AC1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539563" y="3523073"/>
            <a:ext cx="1425261" cy="1068946"/>
          </a:xfr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AFDC5EB-B50D-4C2C-83D7-E71F481981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44664" y="4742730"/>
            <a:ext cx="2047708" cy="34440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DC1A3AB-FC80-432C-BA0A-5C3EE6952A9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6693" b="25355"/>
          <a:stretch/>
        </p:blipFill>
        <p:spPr>
          <a:xfrm>
            <a:off x="9988618" y="5388556"/>
            <a:ext cx="2233858" cy="64271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8B2E79F-54B4-424E-88CB-7447338AA48B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32689" b="36617"/>
          <a:stretch/>
        </p:blipFill>
        <p:spPr>
          <a:xfrm>
            <a:off x="10028024" y="2865265"/>
            <a:ext cx="2143125" cy="65780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876D5C9-89B4-49E3-A676-102F49423AE3}"/>
              </a:ext>
            </a:extLst>
          </p:cNvPr>
          <p:cNvPicPr/>
          <p:nvPr/>
        </p:nvPicPr>
        <p:blipFill>
          <a:blip r:embed="rId6"/>
          <a:stretch>
            <a:fillRect/>
          </a:stretch>
        </p:blipFill>
        <p:spPr>
          <a:xfrm>
            <a:off x="370937" y="944244"/>
            <a:ext cx="9325154" cy="5715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10656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8FCB0C-7185-679C-8796-D171319A7C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487576" y="-3792"/>
            <a:ext cx="10515600" cy="1325563"/>
          </a:xfrm>
        </p:spPr>
        <p:txBody>
          <a:bodyPr/>
          <a:lstStyle/>
          <a:p>
            <a:pPr algn="ctr"/>
            <a:r>
              <a:rPr lang="en-GB" dirty="0"/>
              <a:t>October 22</a:t>
            </a:r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F9AD0F84-A728-43C6-7FF9-A7BB7289AC1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539563" y="3523073"/>
            <a:ext cx="1425261" cy="1068946"/>
          </a:xfr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AFDC5EB-B50D-4C2C-83D7-E71F481981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44664" y="4742730"/>
            <a:ext cx="2047708" cy="34440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DC1A3AB-FC80-432C-BA0A-5C3EE6952A9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6693" b="25355"/>
          <a:stretch/>
        </p:blipFill>
        <p:spPr>
          <a:xfrm>
            <a:off x="9988618" y="5388556"/>
            <a:ext cx="2233858" cy="64271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8B2E79F-54B4-424E-88CB-7447338AA48B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32689" b="36617"/>
          <a:stretch/>
        </p:blipFill>
        <p:spPr>
          <a:xfrm>
            <a:off x="10028024" y="2865265"/>
            <a:ext cx="2143125" cy="65780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F9564F0-0A95-4FE2-9D73-C12F472F4462}"/>
              </a:ext>
            </a:extLst>
          </p:cNvPr>
          <p:cNvPicPr/>
          <p:nvPr/>
        </p:nvPicPr>
        <p:blipFill>
          <a:blip r:embed="rId6"/>
          <a:stretch>
            <a:fillRect/>
          </a:stretch>
        </p:blipFill>
        <p:spPr>
          <a:xfrm>
            <a:off x="431321" y="1081976"/>
            <a:ext cx="9350972" cy="5482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6142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8FCB0C-7185-679C-8796-D171319A7C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63531" y="190457"/>
            <a:ext cx="10515600" cy="1325563"/>
          </a:xfrm>
        </p:spPr>
        <p:txBody>
          <a:bodyPr/>
          <a:lstStyle/>
          <a:p>
            <a:pPr algn="ctr"/>
            <a:r>
              <a:rPr lang="en-GB" dirty="0"/>
              <a:t>Why does it matter?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AFDC5EB-B50D-4C2C-83D7-E71F481981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71431" y="681037"/>
            <a:ext cx="2047708" cy="344404"/>
          </a:xfrm>
          <a:prstGeom prst="rect">
            <a:avLst/>
          </a:prstGeom>
        </p:spPr>
      </p:pic>
      <p:pic>
        <p:nvPicPr>
          <p:cNvPr id="10" name="Content Placeholder 9">
            <a:extLst>
              <a:ext uri="{FF2B5EF4-FFF2-40B4-BE49-F238E27FC236}">
                <a16:creationId xmlns:a16="http://schemas.microsoft.com/office/drawing/2014/main" id="{945E63EE-751A-4CE2-9F76-FB588FDBF7DE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3"/>
          <a:stretch/>
        </p:blipFill>
        <p:spPr>
          <a:xfrm>
            <a:off x="1123939" y="1516020"/>
            <a:ext cx="9365782" cy="4764010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812244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43</Words>
  <Application>Microsoft Office PowerPoint</Application>
  <PresentationFormat>Widescreen</PresentationFormat>
  <Paragraphs>8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Polysync – using a digital twin approach to control SuDS infrastructure to mitigate the impacts of climate change</vt:lpstr>
      <vt:lpstr>Small Scale Blue-green roof</vt:lpstr>
      <vt:lpstr> Hydrological Benefits </vt:lpstr>
      <vt:lpstr>August 22</vt:lpstr>
      <vt:lpstr>September 22</vt:lpstr>
      <vt:lpstr>October 22</vt:lpstr>
      <vt:lpstr>Why does it matter?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Polysync – using a digital twin approach to control SuDS infrastructure to mitigate the impacts of climate change</dc:title>
  <dc:creator>John Griffiths</dc:creator>
  <cp:lastModifiedBy>John Griffiths</cp:lastModifiedBy>
  <cp:revision>1</cp:revision>
  <dcterms:created xsi:type="dcterms:W3CDTF">2023-02-10T16:34:17Z</dcterms:created>
  <dcterms:modified xsi:type="dcterms:W3CDTF">2023-02-10T16:42:33Z</dcterms:modified>
</cp:coreProperties>
</file>