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609" r:id="rId2"/>
    <p:sldId id="617" r:id="rId3"/>
    <p:sldId id="607" r:id="rId4"/>
    <p:sldId id="598" r:id="rId5"/>
    <p:sldId id="612" r:id="rId6"/>
    <p:sldId id="601" r:id="rId7"/>
    <p:sldId id="602" r:id="rId8"/>
    <p:sldId id="603" r:id="rId9"/>
    <p:sldId id="613" r:id="rId10"/>
    <p:sldId id="614" r:id="rId11"/>
    <p:sldId id="616" r:id="rId12"/>
    <p:sldId id="615" r:id="rId13"/>
    <p:sldId id="606" r:id="rId14"/>
    <p:sldId id="619" r:id="rId15"/>
  </p:sldIdLst>
  <p:sldSz cx="12192000" cy="6858000"/>
  <p:notesSz cx="6888163" cy="100218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72" userDrawn="1">
          <p15:clr>
            <a:srgbClr val="A4A3A4"/>
          </p15:clr>
        </p15:guide>
        <p15:guide id="2" pos="34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548"/>
    <a:srgbClr val="30455A"/>
    <a:srgbClr val="8CCAB6"/>
    <a:srgbClr val="FC5545"/>
    <a:srgbClr val="2E90B0"/>
    <a:srgbClr val="2D3648"/>
    <a:srgbClr val="52799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017" autoAdjust="0"/>
    <p:restoredTop sz="93792" autoAdjust="0"/>
  </p:normalViewPr>
  <p:slideViewPr>
    <p:cSldViewPr snapToGrid="0" showGuides="1">
      <p:cViewPr varScale="1">
        <p:scale>
          <a:sx n="67" d="100"/>
          <a:sy n="67" d="100"/>
        </p:scale>
        <p:origin x="756" y="32"/>
      </p:cViewPr>
      <p:guideLst>
        <p:guide orient="horz" pos="572"/>
        <p:guide pos="347"/>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835"/>
          </a:xfrm>
          <a:prstGeom prst="rect">
            <a:avLst/>
          </a:prstGeom>
        </p:spPr>
        <p:txBody>
          <a:bodyPr vert="horz" lIns="96625" tIns="48312" rIns="96625" bIns="48312" rtlCol="0"/>
          <a:lstStyle>
            <a:lvl1pPr algn="l">
              <a:defRPr sz="1300"/>
            </a:lvl1pPr>
          </a:lstStyle>
          <a:p>
            <a:endParaRPr lang="en-GB"/>
          </a:p>
        </p:txBody>
      </p:sp>
      <p:sp>
        <p:nvSpPr>
          <p:cNvPr id="3" name="Date Placeholder 2"/>
          <p:cNvSpPr>
            <a:spLocks noGrp="1"/>
          </p:cNvSpPr>
          <p:nvPr>
            <p:ph type="dt" idx="1"/>
          </p:nvPr>
        </p:nvSpPr>
        <p:spPr>
          <a:xfrm>
            <a:off x="3901698" y="0"/>
            <a:ext cx="2984871" cy="502835"/>
          </a:xfrm>
          <a:prstGeom prst="rect">
            <a:avLst/>
          </a:prstGeom>
        </p:spPr>
        <p:txBody>
          <a:bodyPr vert="horz" lIns="96625" tIns="48312" rIns="96625" bIns="48312" rtlCol="0"/>
          <a:lstStyle>
            <a:lvl1pPr algn="r">
              <a:defRPr sz="1300"/>
            </a:lvl1pPr>
          </a:lstStyle>
          <a:p>
            <a:fld id="{EF31443C-BDE6-45C6-8436-E9C0467402AE}" type="datetimeFigureOut">
              <a:rPr lang="en-GB" smtClean="0"/>
              <a:t>16/11/2022</a:t>
            </a:fld>
            <a:endParaRPr lang="en-GB"/>
          </a:p>
        </p:txBody>
      </p:sp>
      <p:sp>
        <p:nvSpPr>
          <p:cNvPr id="4" name="Slide Image Placeholder 3"/>
          <p:cNvSpPr>
            <a:spLocks noGrp="1" noRot="1" noChangeAspect="1"/>
          </p:cNvSpPr>
          <p:nvPr>
            <p:ph type="sldImg" idx="2"/>
          </p:nvPr>
        </p:nvSpPr>
        <p:spPr>
          <a:xfrm>
            <a:off x="438150" y="1252538"/>
            <a:ext cx="6011863" cy="3382962"/>
          </a:xfrm>
          <a:prstGeom prst="rect">
            <a:avLst/>
          </a:prstGeom>
          <a:noFill/>
          <a:ln w="12700">
            <a:solidFill>
              <a:prstClr val="black"/>
            </a:solidFill>
          </a:ln>
        </p:spPr>
        <p:txBody>
          <a:bodyPr vert="horz" lIns="96625" tIns="48312" rIns="96625" bIns="48312" rtlCol="0" anchor="ctr"/>
          <a:lstStyle/>
          <a:p>
            <a:endParaRPr lang="en-GB"/>
          </a:p>
        </p:txBody>
      </p:sp>
      <p:sp>
        <p:nvSpPr>
          <p:cNvPr id="5" name="Notes Placeholder 4"/>
          <p:cNvSpPr>
            <a:spLocks noGrp="1"/>
          </p:cNvSpPr>
          <p:nvPr>
            <p:ph type="body" sz="quarter" idx="3"/>
          </p:nvPr>
        </p:nvSpPr>
        <p:spPr>
          <a:xfrm>
            <a:off x="688817" y="4823034"/>
            <a:ext cx="5510530" cy="3946118"/>
          </a:xfrm>
          <a:prstGeom prst="rect">
            <a:avLst/>
          </a:prstGeom>
        </p:spPr>
        <p:txBody>
          <a:bodyPr vert="horz" lIns="96625" tIns="48312" rIns="96625" bIns="4831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9055"/>
            <a:ext cx="2984871" cy="502834"/>
          </a:xfrm>
          <a:prstGeom prst="rect">
            <a:avLst/>
          </a:prstGeom>
        </p:spPr>
        <p:txBody>
          <a:bodyPr vert="horz" lIns="96625" tIns="48312" rIns="96625" bIns="48312" rtlCol="0" anchor="b"/>
          <a:lstStyle>
            <a:lvl1pPr algn="l">
              <a:defRPr sz="1300"/>
            </a:lvl1pPr>
          </a:lstStyle>
          <a:p>
            <a:endParaRPr lang="en-GB"/>
          </a:p>
        </p:txBody>
      </p:sp>
      <p:sp>
        <p:nvSpPr>
          <p:cNvPr id="7" name="Slide Number Placeholder 6"/>
          <p:cNvSpPr>
            <a:spLocks noGrp="1"/>
          </p:cNvSpPr>
          <p:nvPr>
            <p:ph type="sldNum" sz="quarter" idx="5"/>
          </p:nvPr>
        </p:nvSpPr>
        <p:spPr>
          <a:xfrm>
            <a:off x="3901698" y="9519055"/>
            <a:ext cx="2984871" cy="502834"/>
          </a:xfrm>
          <a:prstGeom prst="rect">
            <a:avLst/>
          </a:prstGeom>
        </p:spPr>
        <p:txBody>
          <a:bodyPr vert="horz" lIns="96625" tIns="48312" rIns="96625" bIns="48312" rtlCol="0" anchor="b"/>
          <a:lstStyle>
            <a:lvl1pPr algn="r">
              <a:defRPr sz="1300"/>
            </a:lvl1pPr>
          </a:lstStyle>
          <a:p>
            <a:fld id="{4449DEAB-F9E7-4C6A-A484-1FCE63ADDE5C}" type="slidenum">
              <a:rPr lang="en-GB" smtClean="0"/>
              <a:t>‹#›</a:t>
            </a:fld>
            <a:endParaRPr lang="en-GB"/>
          </a:p>
        </p:txBody>
      </p:sp>
    </p:spTree>
    <p:extLst>
      <p:ext uri="{BB962C8B-B14F-4D97-AF65-F5344CB8AC3E}">
        <p14:creationId xmlns:p14="http://schemas.microsoft.com/office/powerpoint/2010/main" val="12102535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449DEAB-F9E7-4C6A-A484-1FCE63ADDE5C}" type="slidenum">
              <a:rPr lang="en-GB" smtClean="0"/>
              <a:t>3</a:t>
            </a:fld>
            <a:endParaRPr lang="en-GB"/>
          </a:p>
        </p:txBody>
      </p:sp>
    </p:spTree>
    <p:extLst>
      <p:ext uri="{BB962C8B-B14F-4D97-AF65-F5344CB8AC3E}">
        <p14:creationId xmlns:p14="http://schemas.microsoft.com/office/powerpoint/2010/main" val="13898216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449DEAB-F9E7-4C6A-A484-1FCE63ADDE5C}" type="slidenum">
              <a:rPr lang="en-GB" smtClean="0"/>
              <a:t>9</a:t>
            </a:fld>
            <a:endParaRPr lang="en-GB"/>
          </a:p>
        </p:txBody>
      </p:sp>
    </p:spTree>
    <p:extLst>
      <p:ext uri="{BB962C8B-B14F-4D97-AF65-F5344CB8AC3E}">
        <p14:creationId xmlns:p14="http://schemas.microsoft.com/office/powerpoint/2010/main" val="2717051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449DEAB-F9E7-4C6A-A484-1FCE63ADDE5C}" type="slidenum">
              <a:rPr lang="en-GB" smtClean="0"/>
              <a:t>10</a:t>
            </a:fld>
            <a:endParaRPr lang="en-GB"/>
          </a:p>
        </p:txBody>
      </p:sp>
    </p:spTree>
    <p:extLst>
      <p:ext uri="{BB962C8B-B14F-4D97-AF65-F5344CB8AC3E}">
        <p14:creationId xmlns:p14="http://schemas.microsoft.com/office/powerpoint/2010/main" val="34835984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449DEAB-F9E7-4C6A-A484-1FCE63ADDE5C}" type="slidenum">
              <a:rPr lang="en-GB" smtClean="0"/>
              <a:t>11</a:t>
            </a:fld>
            <a:endParaRPr lang="en-GB"/>
          </a:p>
        </p:txBody>
      </p:sp>
    </p:spTree>
    <p:extLst>
      <p:ext uri="{BB962C8B-B14F-4D97-AF65-F5344CB8AC3E}">
        <p14:creationId xmlns:p14="http://schemas.microsoft.com/office/powerpoint/2010/main" val="34371910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449DEAB-F9E7-4C6A-A484-1FCE63ADDE5C}" type="slidenum">
              <a:rPr lang="en-GB" smtClean="0"/>
              <a:t>12</a:t>
            </a:fld>
            <a:endParaRPr lang="en-GB"/>
          </a:p>
        </p:txBody>
      </p:sp>
    </p:spTree>
    <p:extLst>
      <p:ext uri="{BB962C8B-B14F-4D97-AF65-F5344CB8AC3E}">
        <p14:creationId xmlns:p14="http://schemas.microsoft.com/office/powerpoint/2010/main" val="7864050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3F387-E872-49C3-922D-BA5271DBE3B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6605B2B-D004-4075-9FE1-CCF98D62637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C1EF836-9686-438B-B50F-33BEDAE87BEC}"/>
              </a:ext>
            </a:extLst>
          </p:cNvPr>
          <p:cNvSpPr>
            <a:spLocks noGrp="1"/>
          </p:cNvSpPr>
          <p:nvPr>
            <p:ph type="dt" sz="half" idx="10"/>
          </p:nvPr>
        </p:nvSpPr>
        <p:spPr/>
        <p:txBody>
          <a:bodyPr/>
          <a:lstStyle/>
          <a:p>
            <a:fld id="{E31ADFD1-FA25-4EDF-A3F4-DF1585A1A4D1}" type="datetimeFigureOut">
              <a:rPr lang="en-GB" smtClean="0"/>
              <a:t>16/11/2022</a:t>
            </a:fld>
            <a:endParaRPr lang="en-GB"/>
          </a:p>
        </p:txBody>
      </p:sp>
      <p:sp>
        <p:nvSpPr>
          <p:cNvPr id="5" name="Footer Placeholder 4">
            <a:extLst>
              <a:ext uri="{FF2B5EF4-FFF2-40B4-BE49-F238E27FC236}">
                <a16:creationId xmlns:a16="http://schemas.microsoft.com/office/drawing/2014/main" id="{0E336E0D-F77A-4E87-B2E4-5212B230B2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F5719C-34C1-45B7-8097-8C6AC3B7A719}"/>
              </a:ext>
            </a:extLst>
          </p:cNvPr>
          <p:cNvSpPr>
            <a:spLocks noGrp="1"/>
          </p:cNvSpPr>
          <p:nvPr>
            <p:ph type="sldNum" sz="quarter" idx="12"/>
          </p:nvPr>
        </p:nvSpPr>
        <p:spPr/>
        <p:txBody>
          <a:bodyPr/>
          <a:lstStyle/>
          <a:p>
            <a:fld id="{7EE182C7-7538-4D6D-92AB-7A5BC78E021A}" type="slidenum">
              <a:rPr lang="en-GB" smtClean="0"/>
              <a:t>‹#›</a:t>
            </a:fld>
            <a:endParaRPr lang="en-GB"/>
          </a:p>
        </p:txBody>
      </p:sp>
    </p:spTree>
    <p:extLst>
      <p:ext uri="{BB962C8B-B14F-4D97-AF65-F5344CB8AC3E}">
        <p14:creationId xmlns:p14="http://schemas.microsoft.com/office/powerpoint/2010/main" val="1982802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A36CE-7C07-427B-BA93-7EC80F35777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B1287E8-32C4-45F6-A11A-3C42618ABB5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33F228-0EB5-4876-BB43-B7FC274B85EB}"/>
              </a:ext>
            </a:extLst>
          </p:cNvPr>
          <p:cNvSpPr>
            <a:spLocks noGrp="1"/>
          </p:cNvSpPr>
          <p:nvPr>
            <p:ph type="dt" sz="half" idx="10"/>
          </p:nvPr>
        </p:nvSpPr>
        <p:spPr/>
        <p:txBody>
          <a:bodyPr/>
          <a:lstStyle/>
          <a:p>
            <a:fld id="{E31ADFD1-FA25-4EDF-A3F4-DF1585A1A4D1}" type="datetimeFigureOut">
              <a:rPr lang="en-GB" smtClean="0"/>
              <a:t>16/11/2022</a:t>
            </a:fld>
            <a:endParaRPr lang="en-GB"/>
          </a:p>
        </p:txBody>
      </p:sp>
      <p:sp>
        <p:nvSpPr>
          <p:cNvPr id="5" name="Footer Placeholder 4">
            <a:extLst>
              <a:ext uri="{FF2B5EF4-FFF2-40B4-BE49-F238E27FC236}">
                <a16:creationId xmlns:a16="http://schemas.microsoft.com/office/drawing/2014/main" id="{996AEB1E-23B6-4CEA-B40F-8ECCA27CC8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3690F9-781F-447B-A354-29F68CA852D1}"/>
              </a:ext>
            </a:extLst>
          </p:cNvPr>
          <p:cNvSpPr>
            <a:spLocks noGrp="1"/>
          </p:cNvSpPr>
          <p:nvPr>
            <p:ph type="sldNum" sz="quarter" idx="12"/>
          </p:nvPr>
        </p:nvSpPr>
        <p:spPr/>
        <p:txBody>
          <a:bodyPr/>
          <a:lstStyle/>
          <a:p>
            <a:fld id="{7EE182C7-7538-4D6D-92AB-7A5BC78E021A}" type="slidenum">
              <a:rPr lang="en-GB" smtClean="0"/>
              <a:t>‹#›</a:t>
            </a:fld>
            <a:endParaRPr lang="en-GB"/>
          </a:p>
        </p:txBody>
      </p:sp>
    </p:spTree>
    <p:extLst>
      <p:ext uri="{BB962C8B-B14F-4D97-AF65-F5344CB8AC3E}">
        <p14:creationId xmlns:p14="http://schemas.microsoft.com/office/powerpoint/2010/main" val="2942073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C89AC-0DF2-4CCF-931E-DFCA49D2243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BEE85DA-650D-45FE-81EE-BCB5635F14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DA7E8F-3889-4B78-A9D6-B87F40DC9C15}"/>
              </a:ext>
            </a:extLst>
          </p:cNvPr>
          <p:cNvSpPr>
            <a:spLocks noGrp="1"/>
          </p:cNvSpPr>
          <p:nvPr>
            <p:ph type="dt" sz="half" idx="10"/>
          </p:nvPr>
        </p:nvSpPr>
        <p:spPr/>
        <p:txBody>
          <a:bodyPr/>
          <a:lstStyle/>
          <a:p>
            <a:fld id="{E31ADFD1-FA25-4EDF-A3F4-DF1585A1A4D1}" type="datetimeFigureOut">
              <a:rPr lang="en-GB" smtClean="0"/>
              <a:t>16/11/2022</a:t>
            </a:fld>
            <a:endParaRPr lang="en-GB"/>
          </a:p>
        </p:txBody>
      </p:sp>
      <p:sp>
        <p:nvSpPr>
          <p:cNvPr id="5" name="Footer Placeholder 4">
            <a:extLst>
              <a:ext uri="{FF2B5EF4-FFF2-40B4-BE49-F238E27FC236}">
                <a16:creationId xmlns:a16="http://schemas.microsoft.com/office/drawing/2014/main" id="{716A20AA-EFB1-4A76-947C-743F3FF06F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ECF418-65A9-4527-B6E9-03EC62F28DBF}"/>
              </a:ext>
            </a:extLst>
          </p:cNvPr>
          <p:cNvSpPr>
            <a:spLocks noGrp="1"/>
          </p:cNvSpPr>
          <p:nvPr>
            <p:ph type="sldNum" sz="quarter" idx="12"/>
          </p:nvPr>
        </p:nvSpPr>
        <p:spPr/>
        <p:txBody>
          <a:bodyPr/>
          <a:lstStyle/>
          <a:p>
            <a:fld id="{7EE182C7-7538-4D6D-92AB-7A5BC78E021A}" type="slidenum">
              <a:rPr lang="en-GB" smtClean="0"/>
              <a:t>‹#›</a:t>
            </a:fld>
            <a:endParaRPr lang="en-GB"/>
          </a:p>
        </p:txBody>
      </p:sp>
    </p:spTree>
    <p:extLst>
      <p:ext uri="{BB962C8B-B14F-4D97-AF65-F5344CB8AC3E}">
        <p14:creationId xmlns:p14="http://schemas.microsoft.com/office/powerpoint/2010/main" val="3948349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2E9A0-D7D0-4A28-8F51-428B75AB0D8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E963E52-3E73-4D21-8CDD-6F6D49438B5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8BC23A6-7341-4B86-816D-C848CB2B36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83294FC-B551-4B4F-A99C-6068DA4741E8}"/>
              </a:ext>
            </a:extLst>
          </p:cNvPr>
          <p:cNvSpPr>
            <a:spLocks noGrp="1"/>
          </p:cNvSpPr>
          <p:nvPr>
            <p:ph type="dt" sz="half" idx="10"/>
          </p:nvPr>
        </p:nvSpPr>
        <p:spPr/>
        <p:txBody>
          <a:bodyPr/>
          <a:lstStyle/>
          <a:p>
            <a:fld id="{E31ADFD1-FA25-4EDF-A3F4-DF1585A1A4D1}" type="datetimeFigureOut">
              <a:rPr lang="en-GB" smtClean="0"/>
              <a:t>16/11/2022</a:t>
            </a:fld>
            <a:endParaRPr lang="en-GB"/>
          </a:p>
        </p:txBody>
      </p:sp>
      <p:sp>
        <p:nvSpPr>
          <p:cNvPr id="6" name="Footer Placeholder 5">
            <a:extLst>
              <a:ext uri="{FF2B5EF4-FFF2-40B4-BE49-F238E27FC236}">
                <a16:creationId xmlns:a16="http://schemas.microsoft.com/office/drawing/2014/main" id="{C78959BB-67F6-435F-A1F8-766527B4ED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125E298-1074-4A86-958A-EB1E77781F3E}"/>
              </a:ext>
            </a:extLst>
          </p:cNvPr>
          <p:cNvSpPr>
            <a:spLocks noGrp="1"/>
          </p:cNvSpPr>
          <p:nvPr>
            <p:ph type="sldNum" sz="quarter" idx="12"/>
          </p:nvPr>
        </p:nvSpPr>
        <p:spPr/>
        <p:txBody>
          <a:bodyPr/>
          <a:lstStyle/>
          <a:p>
            <a:fld id="{7EE182C7-7538-4D6D-92AB-7A5BC78E021A}" type="slidenum">
              <a:rPr lang="en-GB" smtClean="0"/>
              <a:t>‹#›</a:t>
            </a:fld>
            <a:endParaRPr lang="en-GB"/>
          </a:p>
        </p:txBody>
      </p:sp>
    </p:spTree>
    <p:extLst>
      <p:ext uri="{BB962C8B-B14F-4D97-AF65-F5344CB8AC3E}">
        <p14:creationId xmlns:p14="http://schemas.microsoft.com/office/powerpoint/2010/main" val="26658027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57804D-BB4C-44DE-92DC-25AE642D46E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298F661-0B3C-4366-9ACC-8615F5EE382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317F6DE-8077-4CF8-A9FD-80C0136255C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D59CBB7-1CEA-4416-9D79-0BEF2291A8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D2060D-917A-4D83-9C52-B85FB94E0D5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453DFBE-98E6-48C4-AAE1-8D493F509E9D}"/>
              </a:ext>
            </a:extLst>
          </p:cNvPr>
          <p:cNvSpPr>
            <a:spLocks noGrp="1"/>
          </p:cNvSpPr>
          <p:nvPr>
            <p:ph type="dt" sz="half" idx="10"/>
          </p:nvPr>
        </p:nvSpPr>
        <p:spPr/>
        <p:txBody>
          <a:bodyPr/>
          <a:lstStyle/>
          <a:p>
            <a:fld id="{E31ADFD1-FA25-4EDF-A3F4-DF1585A1A4D1}" type="datetimeFigureOut">
              <a:rPr lang="en-GB" smtClean="0"/>
              <a:t>16/11/2022</a:t>
            </a:fld>
            <a:endParaRPr lang="en-GB"/>
          </a:p>
        </p:txBody>
      </p:sp>
      <p:sp>
        <p:nvSpPr>
          <p:cNvPr id="8" name="Footer Placeholder 7">
            <a:extLst>
              <a:ext uri="{FF2B5EF4-FFF2-40B4-BE49-F238E27FC236}">
                <a16:creationId xmlns:a16="http://schemas.microsoft.com/office/drawing/2014/main" id="{857BBE81-521B-4DCF-9300-1C4924AA5B2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12B537A-7CE1-46BC-90C6-B4B11FADFCCA}"/>
              </a:ext>
            </a:extLst>
          </p:cNvPr>
          <p:cNvSpPr>
            <a:spLocks noGrp="1"/>
          </p:cNvSpPr>
          <p:nvPr>
            <p:ph type="sldNum" sz="quarter" idx="12"/>
          </p:nvPr>
        </p:nvSpPr>
        <p:spPr/>
        <p:txBody>
          <a:bodyPr/>
          <a:lstStyle/>
          <a:p>
            <a:fld id="{7EE182C7-7538-4D6D-92AB-7A5BC78E021A}" type="slidenum">
              <a:rPr lang="en-GB" smtClean="0"/>
              <a:t>‹#›</a:t>
            </a:fld>
            <a:endParaRPr lang="en-GB"/>
          </a:p>
        </p:txBody>
      </p:sp>
    </p:spTree>
    <p:extLst>
      <p:ext uri="{BB962C8B-B14F-4D97-AF65-F5344CB8AC3E}">
        <p14:creationId xmlns:p14="http://schemas.microsoft.com/office/powerpoint/2010/main" val="1517635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28438-043F-461D-B643-A8691355320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DB798F3-A26B-41C4-A18B-821C119D4035}"/>
              </a:ext>
            </a:extLst>
          </p:cNvPr>
          <p:cNvSpPr>
            <a:spLocks noGrp="1"/>
          </p:cNvSpPr>
          <p:nvPr>
            <p:ph type="dt" sz="half" idx="10"/>
          </p:nvPr>
        </p:nvSpPr>
        <p:spPr/>
        <p:txBody>
          <a:bodyPr/>
          <a:lstStyle/>
          <a:p>
            <a:fld id="{E31ADFD1-FA25-4EDF-A3F4-DF1585A1A4D1}" type="datetimeFigureOut">
              <a:rPr lang="en-GB" smtClean="0"/>
              <a:t>16/11/2022</a:t>
            </a:fld>
            <a:endParaRPr lang="en-GB"/>
          </a:p>
        </p:txBody>
      </p:sp>
      <p:sp>
        <p:nvSpPr>
          <p:cNvPr id="4" name="Footer Placeholder 3">
            <a:extLst>
              <a:ext uri="{FF2B5EF4-FFF2-40B4-BE49-F238E27FC236}">
                <a16:creationId xmlns:a16="http://schemas.microsoft.com/office/drawing/2014/main" id="{436A7572-EEC4-4AED-BD06-4D8B9B5F621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C6CB6E3-DFCE-44D3-B9EE-B27A57C445D3}"/>
              </a:ext>
            </a:extLst>
          </p:cNvPr>
          <p:cNvSpPr>
            <a:spLocks noGrp="1"/>
          </p:cNvSpPr>
          <p:nvPr>
            <p:ph type="sldNum" sz="quarter" idx="12"/>
          </p:nvPr>
        </p:nvSpPr>
        <p:spPr/>
        <p:txBody>
          <a:bodyPr/>
          <a:lstStyle/>
          <a:p>
            <a:fld id="{7EE182C7-7538-4D6D-92AB-7A5BC78E021A}" type="slidenum">
              <a:rPr lang="en-GB" smtClean="0"/>
              <a:t>‹#›</a:t>
            </a:fld>
            <a:endParaRPr lang="en-GB"/>
          </a:p>
        </p:txBody>
      </p:sp>
    </p:spTree>
    <p:extLst>
      <p:ext uri="{BB962C8B-B14F-4D97-AF65-F5344CB8AC3E}">
        <p14:creationId xmlns:p14="http://schemas.microsoft.com/office/powerpoint/2010/main" val="286473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2746DD-0960-495E-84FF-18FB2963AABE}"/>
              </a:ext>
            </a:extLst>
          </p:cNvPr>
          <p:cNvSpPr>
            <a:spLocks noGrp="1"/>
          </p:cNvSpPr>
          <p:nvPr>
            <p:ph type="dt" sz="half" idx="10"/>
          </p:nvPr>
        </p:nvSpPr>
        <p:spPr/>
        <p:txBody>
          <a:bodyPr/>
          <a:lstStyle/>
          <a:p>
            <a:fld id="{E31ADFD1-FA25-4EDF-A3F4-DF1585A1A4D1}" type="datetimeFigureOut">
              <a:rPr lang="en-GB" smtClean="0"/>
              <a:t>16/11/2022</a:t>
            </a:fld>
            <a:endParaRPr lang="en-GB"/>
          </a:p>
        </p:txBody>
      </p:sp>
      <p:sp>
        <p:nvSpPr>
          <p:cNvPr id="3" name="Footer Placeholder 2">
            <a:extLst>
              <a:ext uri="{FF2B5EF4-FFF2-40B4-BE49-F238E27FC236}">
                <a16:creationId xmlns:a16="http://schemas.microsoft.com/office/drawing/2014/main" id="{FA818D8C-F95C-48B5-974A-A76138698AD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D215CCA-262E-4FCD-8713-392FD0B76FEC}"/>
              </a:ext>
            </a:extLst>
          </p:cNvPr>
          <p:cNvSpPr>
            <a:spLocks noGrp="1"/>
          </p:cNvSpPr>
          <p:nvPr>
            <p:ph type="sldNum" sz="quarter" idx="12"/>
          </p:nvPr>
        </p:nvSpPr>
        <p:spPr/>
        <p:txBody>
          <a:bodyPr/>
          <a:lstStyle/>
          <a:p>
            <a:fld id="{7EE182C7-7538-4D6D-92AB-7A5BC78E021A}" type="slidenum">
              <a:rPr lang="en-GB" smtClean="0"/>
              <a:t>‹#›</a:t>
            </a:fld>
            <a:endParaRPr lang="en-GB"/>
          </a:p>
        </p:txBody>
      </p:sp>
    </p:spTree>
    <p:extLst>
      <p:ext uri="{BB962C8B-B14F-4D97-AF65-F5344CB8AC3E}">
        <p14:creationId xmlns:p14="http://schemas.microsoft.com/office/powerpoint/2010/main" val="20870629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82CEBC-BFAC-41C8-AD6D-365EC985AFE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5CDD603-BD61-4EE7-BA7C-00490B7A77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AD7EBF9-024D-4ABC-B138-085658C487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3E46E1A-9CC1-428B-9D9C-FE5BEBE863F6}"/>
              </a:ext>
            </a:extLst>
          </p:cNvPr>
          <p:cNvSpPr>
            <a:spLocks noGrp="1"/>
          </p:cNvSpPr>
          <p:nvPr>
            <p:ph type="dt" sz="half" idx="10"/>
          </p:nvPr>
        </p:nvSpPr>
        <p:spPr/>
        <p:txBody>
          <a:bodyPr/>
          <a:lstStyle/>
          <a:p>
            <a:fld id="{E31ADFD1-FA25-4EDF-A3F4-DF1585A1A4D1}" type="datetimeFigureOut">
              <a:rPr lang="en-GB" smtClean="0"/>
              <a:t>16/11/2022</a:t>
            </a:fld>
            <a:endParaRPr lang="en-GB"/>
          </a:p>
        </p:txBody>
      </p:sp>
      <p:sp>
        <p:nvSpPr>
          <p:cNvPr id="6" name="Footer Placeholder 5">
            <a:extLst>
              <a:ext uri="{FF2B5EF4-FFF2-40B4-BE49-F238E27FC236}">
                <a16:creationId xmlns:a16="http://schemas.microsoft.com/office/drawing/2014/main" id="{2F8D321D-A115-41E6-82F5-E1E03E2B93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5DDB8AD-CA56-4EC0-B535-E74DC949EC27}"/>
              </a:ext>
            </a:extLst>
          </p:cNvPr>
          <p:cNvSpPr>
            <a:spLocks noGrp="1"/>
          </p:cNvSpPr>
          <p:nvPr>
            <p:ph type="sldNum" sz="quarter" idx="12"/>
          </p:nvPr>
        </p:nvSpPr>
        <p:spPr/>
        <p:txBody>
          <a:bodyPr/>
          <a:lstStyle/>
          <a:p>
            <a:fld id="{7EE182C7-7538-4D6D-92AB-7A5BC78E021A}" type="slidenum">
              <a:rPr lang="en-GB" smtClean="0"/>
              <a:t>‹#›</a:t>
            </a:fld>
            <a:endParaRPr lang="en-GB"/>
          </a:p>
        </p:txBody>
      </p:sp>
    </p:spTree>
    <p:extLst>
      <p:ext uri="{BB962C8B-B14F-4D97-AF65-F5344CB8AC3E}">
        <p14:creationId xmlns:p14="http://schemas.microsoft.com/office/powerpoint/2010/main" val="25169559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33EB5-A1FF-4D54-ABD1-0924B173B9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6A5C4D1-5055-422A-AEB7-7756E18BB5A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3517E74-3BD0-4218-A53C-04B7B9049CC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56DB527-75E7-4E58-B29F-FC52DBA009EA}"/>
              </a:ext>
            </a:extLst>
          </p:cNvPr>
          <p:cNvSpPr>
            <a:spLocks noGrp="1"/>
          </p:cNvSpPr>
          <p:nvPr>
            <p:ph type="dt" sz="half" idx="10"/>
          </p:nvPr>
        </p:nvSpPr>
        <p:spPr/>
        <p:txBody>
          <a:bodyPr/>
          <a:lstStyle/>
          <a:p>
            <a:fld id="{E31ADFD1-FA25-4EDF-A3F4-DF1585A1A4D1}" type="datetimeFigureOut">
              <a:rPr lang="en-GB" smtClean="0"/>
              <a:t>16/11/2022</a:t>
            </a:fld>
            <a:endParaRPr lang="en-GB"/>
          </a:p>
        </p:txBody>
      </p:sp>
      <p:sp>
        <p:nvSpPr>
          <p:cNvPr id="6" name="Footer Placeholder 5">
            <a:extLst>
              <a:ext uri="{FF2B5EF4-FFF2-40B4-BE49-F238E27FC236}">
                <a16:creationId xmlns:a16="http://schemas.microsoft.com/office/drawing/2014/main" id="{CA6173C7-5B1A-494B-9E24-1B702D2F69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679B9B-B5A8-420D-8796-8A7CDEF4ED59}"/>
              </a:ext>
            </a:extLst>
          </p:cNvPr>
          <p:cNvSpPr>
            <a:spLocks noGrp="1"/>
          </p:cNvSpPr>
          <p:nvPr>
            <p:ph type="sldNum" sz="quarter" idx="12"/>
          </p:nvPr>
        </p:nvSpPr>
        <p:spPr/>
        <p:txBody>
          <a:bodyPr/>
          <a:lstStyle/>
          <a:p>
            <a:fld id="{7EE182C7-7538-4D6D-92AB-7A5BC78E021A}" type="slidenum">
              <a:rPr lang="en-GB" smtClean="0"/>
              <a:t>‹#›</a:t>
            </a:fld>
            <a:endParaRPr lang="en-GB"/>
          </a:p>
        </p:txBody>
      </p:sp>
    </p:spTree>
    <p:extLst>
      <p:ext uri="{BB962C8B-B14F-4D97-AF65-F5344CB8AC3E}">
        <p14:creationId xmlns:p14="http://schemas.microsoft.com/office/powerpoint/2010/main" val="522427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3DB2F-64FB-42D9-A018-5B051743233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98EF25E-91F0-4304-9AC6-28AA26F7EF0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AD8639-E794-4806-AC1C-1720D1C229FA}"/>
              </a:ext>
            </a:extLst>
          </p:cNvPr>
          <p:cNvSpPr>
            <a:spLocks noGrp="1"/>
          </p:cNvSpPr>
          <p:nvPr>
            <p:ph type="dt" sz="half" idx="10"/>
          </p:nvPr>
        </p:nvSpPr>
        <p:spPr/>
        <p:txBody>
          <a:bodyPr/>
          <a:lstStyle/>
          <a:p>
            <a:fld id="{E31ADFD1-FA25-4EDF-A3F4-DF1585A1A4D1}" type="datetimeFigureOut">
              <a:rPr lang="en-GB" smtClean="0"/>
              <a:t>16/11/2022</a:t>
            </a:fld>
            <a:endParaRPr lang="en-GB"/>
          </a:p>
        </p:txBody>
      </p:sp>
      <p:sp>
        <p:nvSpPr>
          <p:cNvPr id="5" name="Footer Placeholder 4">
            <a:extLst>
              <a:ext uri="{FF2B5EF4-FFF2-40B4-BE49-F238E27FC236}">
                <a16:creationId xmlns:a16="http://schemas.microsoft.com/office/drawing/2014/main" id="{35868FC6-A41B-4480-89D4-53E03AF4B2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1F8801-F189-44B9-B7E3-FAB53598F780}"/>
              </a:ext>
            </a:extLst>
          </p:cNvPr>
          <p:cNvSpPr>
            <a:spLocks noGrp="1"/>
          </p:cNvSpPr>
          <p:nvPr>
            <p:ph type="sldNum" sz="quarter" idx="12"/>
          </p:nvPr>
        </p:nvSpPr>
        <p:spPr/>
        <p:txBody>
          <a:bodyPr/>
          <a:lstStyle/>
          <a:p>
            <a:fld id="{7EE182C7-7538-4D6D-92AB-7A5BC78E021A}" type="slidenum">
              <a:rPr lang="en-GB" smtClean="0"/>
              <a:t>‹#›</a:t>
            </a:fld>
            <a:endParaRPr lang="en-GB"/>
          </a:p>
        </p:txBody>
      </p:sp>
    </p:spTree>
    <p:extLst>
      <p:ext uri="{BB962C8B-B14F-4D97-AF65-F5344CB8AC3E}">
        <p14:creationId xmlns:p14="http://schemas.microsoft.com/office/powerpoint/2010/main" val="29020998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D840AC-5740-4AC7-B0E3-BE4D6A5DB3A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5E6E7FD-AB94-4BD8-A416-CB3EADC5085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DAF2C5-7FD3-4D63-9878-E9A5C809E0BC}"/>
              </a:ext>
            </a:extLst>
          </p:cNvPr>
          <p:cNvSpPr>
            <a:spLocks noGrp="1"/>
          </p:cNvSpPr>
          <p:nvPr>
            <p:ph type="dt" sz="half" idx="10"/>
          </p:nvPr>
        </p:nvSpPr>
        <p:spPr/>
        <p:txBody>
          <a:bodyPr/>
          <a:lstStyle/>
          <a:p>
            <a:fld id="{E31ADFD1-FA25-4EDF-A3F4-DF1585A1A4D1}" type="datetimeFigureOut">
              <a:rPr lang="en-GB" smtClean="0"/>
              <a:t>16/11/2022</a:t>
            </a:fld>
            <a:endParaRPr lang="en-GB"/>
          </a:p>
        </p:txBody>
      </p:sp>
      <p:sp>
        <p:nvSpPr>
          <p:cNvPr id="5" name="Footer Placeholder 4">
            <a:extLst>
              <a:ext uri="{FF2B5EF4-FFF2-40B4-BE49-F238E27FC236}">
                <a16:creationId xmlns:a16="http://schemas.microsoft.com/office/drawing/2014/main" id="{CBABC6C0-7C1A-4C3B-9F9C-4D4951875B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66B6DC-9B42-446D-B213-EF177B5E6CA4}"/>
              </a:ext>
            </a:extLst>
          </p:cNvPr>
          <p:cNvSpPr>
            <a:spLocks noGrp="1"/>
          </p:cNvSpPr>
          <p:nvPr>
            <p:ph type="sldNum" sz="quarter" idx="12"/>
          </p:nvPr>
        </p:nvSpPr>
        <p:spPr/>
        <p:txBody>
          <a:bodyPr/>
          <a:lstStyle/>
          <a:p>
            <a:fld id="{7EE182C7-7538-4D6D-92AB-7A5BC78E021A}" type="slidenum">
              <a:rPr lang="en-GB" smtClean="0"/>
              <a:t>‹#›</a:t>
            </a:fld>
            <a:endParaRPr lang="en-GB"/>
          </a:p>
        </p:txBody>
      </p:sp>
    </p:spTree>
    <p:extLst>
      <p:ext uri="{BB962C8B-B14F-4D97-AF65-F5344CB8AC3E}">
        <p14:creationId xmlns:p14="http://schemas.microsoft.com/office/powerpoint/2010/main" val="4075204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D00FDC-775D-4875-9F67-14D69900F0E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1EDB80-1FF1-4AE0-A277-CB63E5732A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9EF311-AD60-4A23-B146-DDC5D54DFF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1ADFD1-FA25-4EDF-A3F4-DF1585A1A4D1}" type="datetimeFigureOut">
              <a:rPr lang="en-GB" smtClean="0"/>
              <a:t>16/11/2022</a:t>
            </a:fld>
            <a:endParaRPr lang="en-GB"/>
          </a:p>
        </p:txBody>
      </p:sp>
      <p:sp>
        <p:nvSpPr>
          <p:cNvPr id="5" name="Footer Placeholder 4">
            <a:extLst>
              <a:ext uri="{FF2B5EF4-FFF2-40B4-BE49-F238E27FC236}">
                <a16:creationId xmlns:a16="http://schemas.microsoft.com/office/drawing/2014/main" id="{1E751BBA-A979-4896-A3EA-CBCF5FFCC3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DC9D925-479F-4299-BE2B-FD9B531138A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E182C7-7538-4D6D-92AB-7A5BC78E021A}" type="slidenum">
              <a:rPr lang="en-GB" smtClean="0"/>
              <a:t>‹#›</a:t>
            </a:fld>
            <a:endParaRPr lang="en-GB"/>
          </a:p>
        </p:txBody>
      </p:sp>
    </p:spTree>
    <p:extLst>
      <p:ext uri="{BB962C8B-B14F-4D97-AF65-F5344CB8AC3E}">
        <p14:creationId xmlns:p14="http://schemas.microsoft.com/office/powerpoint/2010/main" val="20257445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hyperlink" Target="mailto:tim@electriccorby.co.uk"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1.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hyperlink" Target="mailto:tim@electriccorby.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23">
            <a:extLst>
              <a:ext uri="{FF2B5EF4-FFF2-40B4-BE49-F238E27FC236}">
                <a16:creationId xmlns:a16="http://schemas.microsoft.com/office/drawing/2014/main" id="{98670D76-331B-EBBA-02E8-7F97AE52BD7E}"/>
              </a:ext>
            </a:extLst>
          </p:cNvPr>
          <p:cNvSpPr txBox="1"/>
          <p:nvPr/>
        </p:nvSpPr>
        <p:spPr>
          <a:xfrm>
            <a:off x="504824" y="2331954"/>
            <a:ext cx="11401571" cy="750975"/>
          </a:xfrm>
          <a:prstGeom prst="rect">
            <a:avLst/>
          </a:prstGeom>
        </p:spPr>
        <p:txBody>
          <a:bodyPr wrap="square" lIns="0" tIns="0" rIns="0" bIns="0" rtlCol="0" anchor="t">
            <a:spAutoFit/>
          </a:bodyPr>
          <a:lstStyle/>
          <a:p>
            <a:pPr>
              <a:lnSpc>
                <a:spcPts val="6400"/>
              </a:lnSpc>
              <a:spcBef>
                <a:spcPct val="0"/>
              </a:spcBef>
            </a:pPr>
            <a:r>
              <a:rPr lang="en-GB" sz="4000" b="1" dirty="0">
                <a:solidFill>
                  <a:srgbClr val="2C3548"/>
                </a:solidFill>
                <a:latin typeface="Muli Bold"/>
              </a:rPr>
              <a:t>Using Digital Twins to Support Net Zero Interventions</a:t>
            </a:r>
            <a:endParaRPr lang="en-US" sz="4000" b="1" dirty="0">
              <a:solidFill>
                <a:srgbClr val="2C3548"/>
              </a:solidFill>
              <a:latin typeface="Muli Bold"/>
            </a:endParaRPr>
          </a:p>
        </p:txBody>
      </p:sp>
      <p:pic>
        <p:nvPicPr>
          <p:cNvPr id="7" name="Picture 2">
            <a:extLst>
              <a:ext uri="{FF2B5EF4-FFF2-40B4-BE49-F238E27FC236}">
                <a16:creationId xmlns:a16="http://schemas.microsoft.com/office/drawing/2014/main" id="{22DB90D9-9AF8-0132-18F0-8304255B6A9C}"/>
              </a:ext>
            </a:extLst>
          </p:cNvPr>
          <p:cNvPicPr>
            <a:picLocks noChangeAspect="1"/>
          </p:cNvPicPr>
          <p:nvPr/>
        </p:nvPicPr>
        <p:blipFill>
          <a:blip r:embed="rId2"/>
          <a:srcRect/>
          <a:stretch>
            <a:fillRect/>
          </a:stretch>
        </p:blipFill>
        <p:spPr>
          <a:xfrm>
            <a:off x="10181965" y="82333"/>
            <a:ext cx="1505210" cy="1174967"/>
          </a:xfrm>
          <a:prstGeom prst="rect">
            <a:avLst/>
          </a:prstGeom>
        </p:spPr>
      </p:pic>
      <p:pic>
        <p:nvPicPr>
          <p:cNvPr id="8" name="Picture 7">
            <a:extLst>
              <a:ext uri="{FF2B5EF4-FFF2-40B4-BE49-F238E27FC236}">
                <a16:creationId xmlns:a16="http://schemas.microsoft.com/office/drawing/2014/main" id="{83D351D4-287B-9BFA-2B01-A5D846DE0C0C}"/>
              </a:ext>
            </a:extLst>
          </p:cNvPr>
          <p:cNvPicPr>
            <a:picLocks noChangeAspect="1"/>
          </p:cNvPicPr>
          <p:nvPr/>
        </p:nvPicPr>
        <p:blipFill>
          <a:blip r:embed="rId3"/>
          <a:stretch>
            <a:fillRect/>
          </a:stretch>
        </p:blipFill>
        <p:spPr>
          <a:xfrm>
            <a:off x="9772796" y="5062338"/>
            <a:ext cx="2133600" cy="679196"/>
          </a:xfrm>
          <a:prstGeom prst="rect">
            <a:avLst/>
          </a:prstGeom>
        </p:spPr>
      </p:pic>
      <p:pic>
        <p:nvPicPr>
          <p:cNvPr id="1026" name="Picture 2" descr="Decision Intelligence - Data Intelligence Platform | Slingshot Simulations">
            <a:extLst>
              <a:ext uri="{FF2B5EF4-FFF2-40B4-BE49-F238E27FC236}">
                <a16:creationId xmlns:a16="http://schemas.microsoft.com/office/drawing/2014/main" id="{F768AEEB-03BF-7737-D11A-E068DA741A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55596" y="6009988"/>
            <a:ext cx="1368000" cy="465480"/>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2">
            <a:extLst>
              <a:ext uri="{FF2B5EF4-FFF2-40B4-BE49-F238E27FC236}">
                <a16:creationId xmlns:a16="http://schemas.microsoft.com/office/drawing/2014/main" id="{0FF43DE0-6AA0-0104-55D2-B2D5C5225602}"/>
              </a:ext>
            </a:extLst>
          </p:cNvPr>
          <p:cNvSpPr txBox="1">
            <a:spLocks/>
          </p:cNvSpPr>
          <p:nvPr/>
        </p:nvSpPr>
        <p:spPr>
          <a:xfrm>
            <a:off x="550863" y="3866322"/>
            <a:ext cx="10515600" cy="101525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b="1" dirty="0"/>
              <a:t>Tim O’Callaghan</a:t>
            </a:r>
          </a:p>
          <a:p>
            <a:pPr marL="0" indent="0">
              <a:buFont typeface="Arial" panose="020B0604020202020204" pitchFamily="34" charset="0"/>
              <a:buNone/>
            </a:pPr>
            <a:r>
              <a:rPr lang="en-GB" sz="2400" dirty="0">
                <a:hlinkClick r:id="rId5"/>
              </a:rPr>
              <a:t>tim@electriccorby.co.uk</a:t>
            </a:r>
            <a:r>
              <a:rPr lang="en-GB" sz="2400" dirty="0"/>
              <a:t> </a:t>
            </a:r>
          </a:p>
          <a:p>
            <a:endParaRPr lang="en-GB" sz="2400" dirty="0"/>
          </a:p>
        </p:txBody>
      </p:sp>
      <p:sp>
        <p:nvSpPr>
          <p:cNvPr id="4" name="TextBox 3">
            <a:extLst>
              <a:ext uri="{FF2B5EF4-FFF2-40B4-BE49-F238E27FC236}">
                <a16:creationId xmlns:a16="http://schemas.microsoft.com/office/drawing/2014/main" id="{B7C6D19D-61CA-657E-0F20-38E6905CB5D2}"/>
              </a:ext>
            </a:extLst>
          </p:cNvPr>
          <p:cNvSpPr txBox="1"/>
          <p:nvPr/>
        </p:nvSpPr>
        <p:spPr>
          <a:xfrm>
            <a:off x="4986409" y="6475468"/>
            <a:ext cx="2438400" cy="369332"/>
          </a:xfrm>
          <a:prstGeom prst="rect">
            <a:avLst/>
          </a:prstGeom>
          <a:noFill/>
        </p:spPr>
        <p:txBody>
          <a:bodyPr wrap="square">
            <a:spAutoFit/>
          </a:bodyPr>
          <a:lstStyle/>
          <a:p>
            <a:pPr algn="ctr"/>
            <a:r>
              <a:rPr lang="en-GB" sz="1800" u="sng" dirty="0">
                <a:solidFill>
                  <a:srgbClr val="2D3548"/>
                </a:solidFill>
                <a:effectLst/>
                <a:latin typeface="Calibri" panose="020F0502020204030204" pitchFamily="34" charset="0"/>
                <a:ea typeface="Calibri" panose="020F0502020204030204" pitchFamily="34" charset="0"/>
              </a:rPr>
              <a:t>www.nn2nz.co.uk</a:t>
            </a:r>
            <a:r>
              <a:rPr lang="en-GB" sz="1800" dirty="0">
                <a:solidFill>
                  <a:srgbClr val="2D3548"/>
                </a:solidFill>
                <a:effectLst/>
                <a:latin typeface="Calibri" panose="020F0502020204030204" pitchFamily="34" charset="0"/>
                <a:ea typeface="Calibri" panose="020F0502020204030204" pitchFamily="34" charset="0"/>
              </a:rPr>
              <a:t> </a:t>
            </a:r>
            <a:endParaRPr lang="en-GB" dirty="0">
              <a:solidFill>
                <a:srgbClr val="2D3548"/>
              </a:solidFill>
            </a:endParaRPr>
          </a:p>
        </p:txBody>
      </p:sp>
    </p:spTree>
    <p:extLst>
      <p:ext uri="{BB962C8B-B14F-4D97-AF65-F5344CB8AC3E}">
        <p14:creationId xmlns:p14="http://schemas.microsoft.com/office/powerpoint/2010/main" val="33478485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0896046-CA2A-7357-A738-BA9DDAEC2C01}"/>
              </a:ext>
            </a:extLst>
          </p:cNvPr>
          <p:cNvSpPr>
            <a:spLocks noGrp="1"/>
          </p:cNvSpPr>
          <p:nvPr>
            <p:ph idx="1"/>
          </p:nvPr>
        </p:nvSpPr>
        <p:spPr>
          <a:xfrm>
            <a:off x="444910" y="1830027"/>
            <a:ext cx="10515600" cy="3581247"/>
          </a:xfrm>
        </p:spPr>
        <p:txBody>
          <a:bodyPr>
            <a:normAutofit/>
          </a:bodyPr>
          <a:lstStyle/>
          <a:p>
            <a:r>
              <a:rPr lang="en-GB" sz="2400" dirty="0"/>
              <a:t>Introduction to Electric Places</a:t>
            </a:r>
          </a:p>
          <a:p>
            <a:r>
              <a:rPr lang="en-GB" sz="2400" dirty="0"/>
              <a:t>North Northamptonshire: Developing a Roadmap to Net Zero (NN2NZ)</a:t>
            </a:r>
          </a:p>
          <a:p>
            <a:r>
              <a:rPr lang="en-GB" sz="2400" dirty="0"/>
              <a:t>Why a Digital Twin?</a:t>
            </a:r>
          </a:p>
          <a:p>
            <a:r>
              <a:rPr lang="en-GB" sz="2400" dirty="0"/>
              <a:t>Progress to Date</a:t>
            </a:r>
          </a:p>
          <a:p>
            <a:r>
              <a:rPr lang="en-GB" sz="2400" dirty="0"/>
              <a:t>Summary</a:t>
            </a:r>
          </a:p>
          <a:p>
            <a:r>
              <a:rPr lang="en-GB" sz="2400" dirty="0"/>
              <a:t>Q&amp;A</a:t>
            </a:r>
          </a:p>
          <a:p>
            <a:endParaRPr lang="en-GB" sz="2400" dirty="0"/>
          </a:p>
        </p:txBody>
      </p:sp>
      <p:sp>
        <p:nvSpPr>
          <p:cNvPr id="6" name="TextBox 23">
            <a:extLst>
              <a:ext uri="{FF2B5EF4-FFF2-40B4-BE49-F238E27FC236}">
                <a16:creationId xmlns:a16="http://schemas.microsoft.com/office/drawing/2014/main" id="{98670D76-331B-EBBA-02E8-7F97AE52BD7E}"/>
              </a:ext>
            </a:extLst>
          </p:cNvPr>
          <p:cNvSpPr txBox="1"/>
          <p:nvPr/>
        </p:nvSpPr>
        <p:spPr>
          <a:xfrm>
            <a:off x="553985" y="294432"/>
            <a:ext cx="10176111" cy="764505"/>
          </a:xfrm>
          <a:prstGeom prst="rect">
            <a:avLst/>
          </a:prstGeom>
        </p:spPr>
        <p:txBody>
          <a:bodyPr wrap="square" lIns="0" tIns="0" rIns="0" bIns="0" rtlCol="0" anchor="t">
            <a:spAutoFit/>
          </a:bodyPr>
          <a:lstStyle/>
          <a:p>
            <a:pPr>
              <a:lnSpc>
                <a:spcPts val="6400"/>
              </a:lnSpc>
              <a:spcBef>
                <a:spcPct val="0"/>
              </a:spcBef>
            </a:pPr>
            <a:r>
              <a:rPr lang="en-GB" sz="4400" dirty="0">
                <a:solidFill>
                  <a:srgbClr val="2C3548"/>
                </a:solidFill>
                <a:latin typeface="Muli Bold"/>
              </a:rPr>
              <a:t>Agenda</a:t>
            </a:r>
          </a:p>
        </p:txBody>
      </p:sp>
      <p:pic>
        <p:nvPicPr>
          <p:cNvPr id="7" name="Picture 2">
            <a:extLst>
              <a:ext uri="{FF2B5EF4-FFF2-40B4-BE49-F238E27FC236}">
                <a16:creationId xmlns:a16="http://schemas.microsoft.com/office/drawing/2014/main" id="{22DB90D9-9AF8-0132-18F0-8304255B6A9C}"/>
              </a:ext>
            </a:extLst>
          </p:cNvPr>
          <p:cNvPicPr>
            <a:picLocks noChangeAspect="1"/>
          </p:cNvPicPr>
          <p:nvPr/>
        </p:nvPicPr>
        <p:blipFill>
          <a:blip r:embed="rId2"/>
          <a:srcRect/>
          <a:stretch>
            <a:fillRect/>
          </a:stretch>
        </p:blipFill>
        <p:spPr>
          <a:xfrm>
            <a:off x="10181965" y="82333"/>
            <a:ext cx="1505210" cy="1174967"/>
          </a:xfrm>
          <a:prstGeom prst="rect">
            <a:avLst/>
          </a:prstGeom>
        </p:spPr>
      </p:pic>
      <p:pic>
        <p:nvPicPr>
          <p:cNvPr id="8" name="Picture 7">
            <a:extLst>
              <a:ext uri="{FF2B5EF4-FFF2-40B4-BE49-F238E27FC236}">
                <a16:creationId xmlns:a16="http://schemas.microsoft.com/office/drawing/2014/main" id="{83D351D4-287B-9BFA-2B01-A5D846DE0C0C}"/>
              </a:ext>
            </a:extLst>
          </p:cNvPr>
          <p:cNvPicPr>
            <a:picLocks noChangeAspect="1"/>
          </p:cNvPicPr>
          <p:nvPr/>
        </p:nvPicPr>
        <p:blipFill>
          <a:blip r:embed="rId3"/>
          <a:stretch>
            <a:fillRect/>
          </a:stretch>
        </p:blipFill>
        <p:spPr>
          <a:xfrm>
            <a:off x="9772796" y="5062338"/>
            <a:ext cx="2133600" cy="679196"/>
          </a:xfrm>
          <a:prstGeom prst="rect">
            <a:avLst/>
          </a:prstGeom>
        </p:spPr>
      </p:pic>
      <p:pic>
        <p:nvPicPr>
          <p:cNvPr id="2" name="Picture 2" descr="Decision Intelligence - Data Intelligence Platform | Slingshot Simulations">
            <a:extLst>
              <a:ext uri="{FF2B5EF4-FFF2-40B4-BE49-F238E27FC236}">
                <a16:creationId xmlns:a16="http://schemas.microsoft.com/office/drawing/2014/main" id="{7643E265-E4E7-9AB0-D523-AB823B9EC4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55596" y="6009988"/>
            <a:ext cx="1368000" cy="46548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7D103C8-9D59-C63C-DCAC-AF85BEB9DB78}"/>
              </a:ext>
            </a:extLst>
          </p:cNvPr>
          <p:cNvSpPr txBox="1"/>
          <p:nvPr/>
        </p:nvSpPr>
        <p:spPr>
          <a:xfrm>
            <a:off x="4986409" y="6475468"/>
            <a:ext cx="2438400" cy="369332"/>
          </a:xfrm>
          <a:prstGeom prst="rect">
            <a:avLst/>
          </a:prstGeom>
          <a:noFill/>
        </p:spPr>
        <p:txBody>
          <a:bodyPr wrap="square">
            <a:spAutoFit/>
          </a:bodyPr>
          <a:lstStyle/>
          <a:p>
            <a:pPr algn="ctr"/>
            <a:r>
              <a:rPr lang="en-GB" sz="1800" u="sng" dirty="0">
                <a:solidFill>
                  <a:srgbClr val="2D3548"/>
                </a:solidFill>
                <a:effectLst/>
                <a:latin typeface="Calibri" panose="020F0502020204030204" pitchFamily="34" charset="0"/>
                <a:ea typeface="Calibri" panose="020F0502020204030204" pitchFamily="34" charset="0"/>
              </a:rPr>
              <a:t>www.nn2nz.co.uk</a:t>
            </a:r>
            <a:r>
              <a:rPr lang="en-GB" sz="1800" dirty="0">
                <a:solidFill>
                  <a:srgbClr val="2D3548"/>
                </a:solidFill>
                <a:effectLst/>
                <a:latin typeface="Calibri" panose="020F0502020204030204" pitchFamily="34" charset="0"/>
                <a:ea typeface="Calibri" panose="020F0502020204030204" pitchFamily="34" charset="0"/>
              </a:rPr>
              <a:t> </a:t>
            </a:r>
            <a:endParaRPr lang="en-GB" dirty="0">
              <a:solidFill>
                <a:srgbClr val="2D3548"/>
              </a:solidFill>
            </a:endParaRPr>
          </a:p>
        </p:txBody>
      </p:sp>
    </p:spTree>
    <p:extLst>
      <p:ext uri="{BB962C8B-B14F-4D97-AF65-F5344CB8AC3E}">
        <p14:creationId xmlns:p14="http://schemas.microsoft.com/office/powerpoint/2010/main" val="398171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3">
            <a:extLst>
              <a:ext uri="{FF2B5EF4-FFF2-40B4-BE49-F238E27FC236}">
                <a16:creationId xmlns:a16="http://schemas.microsoft.com/office/drawing/2014/main" id="{3BA174EA-BAFE-1652-2638-1EFBC07ED3CF}"/>
              </a:ext>
            </a:extLst>
          </p:cNvPr>
          <p:cNvSpPr txBox="1"/>
          <p:nvPr/>
        </p:nvSpPr>
        <p:spPr>
          <a:xfrm>
            <a:off x="504825" y="323927"/>
            <a:ext cx="10176111" cy="764505"/>
          </a:xfrm>
          <a:prstGeom prst="rect">
            <a:avLst/>
          </a:prstGeom>
        </p:spPr>
        <p:txBody>
          <a:bodyPr wrap="square" lIns="0" tIns="0" rIns="0" bIns="0" rtlCol="0" anchor="t">
            <a:spAutoFit/>
          </a:bodyPr>
          <a:lstStyle/>
          <a:p>
            <a:pPr>
              <a:lnSpc>
                <a:spcPts val="6400"/>
              </a:lnSpc>
              <a:spcBef>
                <a:spcPct val="0"/>
              </a:spcBef>
            </a:pPr>
            <a:r>
              <a:rPr lang="en-US" sz="4400" dirty="0">
                <a:solidFill>
                  <a:srgbClr val="2C3548"/>
                </a:solidFill>
                <a:latin typeface="Muli Bold"/>
              </a:rPr>
              <a:t>Electric Places</a:t>
            </a:r>
          </a:p>
        </p:txBody>
      </p:sp>
      <p:pic>
        <p:nvPicPr>
          <p:cNvPr id="3" name="Picture 2">
            <a:extLst>
              <a:ext uri="{FF2B5EF4-FFF2-40B4-BE49-F238E27FC236}">
                <a16:creationId xmlns:a16="http://schemas.microsoft.com/office/drawing/2014/main" id="{64708636-A283-1E62-B44F-0B3783878774}"/>
              </a:ext>
            </a:extLst>
          </p:cNvPr>
          <p:cNvPicPr>
            <a:picLocks noChangeAspect="1"/>
          </p:cNvPicPr>
          <p:nvPr/>
        </p:nvPicPr>
        <p:blipFill>
          <a:blip r:embed="rId3"/>
          <a:stretch>
            <a:fillRect/>
          </a:stretch>
        </p:blipFill>
        <p:spPr>
          <a:xfrm>
            <a:off x="9786283" y="5995988"/>
            <a:ext cx="2133600" cy="679196"/>
          </a:xfrm>
          <a:prstGeom prst="rect">
            <a:avLst/>
          </a:prstGeom>
        </p:spPr>
      </p:pic>
      <p:pic>
        <p:nvPicPr>
          <p:cNvPr id="4" name="Picture 2">
            <a:extLst>
              <a:ext uri="{FF2B5EF4-FFF2-40B4-BE49-F238E27FC236}">
                <a16:creationId xmlns:a16="http://schemas.microsoft.com/office/drawing/2014/main" id="{5C22FA56-2A37-68B5-81AF-421192A8328E}"/>
              </a:ext>
            </a:extLst>
          </p:cNvPr>
          <p:cNvPicPr>
            <a:picLocks noChangeAspect="1"/>
          </p:cNvPicPr>
          <p:nvPr/>
        </p:nvPicPr>
        <p:blipFill>
          <a:blip r:embed="rId4"/>
          <a:srcRect/>
          <a:stretch>
            <a:fillRect/>
          </a:stretch>
        </p:blipFill>
        <p:spPr>
          <a:xfrm>
            <a:off x="10181965" y="82333"/>
            <a:ext cx="1505210" cy="1174967"/>
          </a:xfrm>
          <a:prstGeom prst="rect">
            <a:avLst/>
          </a:prstGeom>
        </p:spPr>
      </p:pic>
      <p:sp>
        <p:nvSpPr>
          <p:cNvPr id="5" name="TextBox 4">
            <a:extLst>
              <a:ext uri="{FF2B5EF4-FFF2-40B4-BE49-F238E27FC236}">
                <a16:creationId xmlns:a16="http://schemas.microsoft.com/office/drawing/2014/main" id="{5E556D54-42B6-7E63-9D06-9B0AED392100}"/>
              </a:ext>
            </a:extLst>
          </p:cNvPr>
          <p:cNvSpPr txBox="1"/>
          <p:nvPr/>
        </p:nvSpPr>
        <p:spPr>
          <a:xfrm>
            <a:off x="419099" y="1277505"/>
            <a:ext cx="6834270" cy="5355312"/>
          </a:xfrm>
          <a:prstGeom prst="rect">
            <a:avLst/>
          </a:prstGeom>
          <a:noFill/>
        </p:spPr>
        <p:txBody>
          <a:bodyPr wrap="square">
            <a:spAutoFit/>
          </a:bodyPr>
          <a:lstStyle/>
          <a:p>
            <a:pPr>
              <a:spcAft>
                <a:spcPts val="600"/>
              </a:spcAft>
            </a:pPr>
            <a:r>
              <a:rPr lang="en-GB" sz="2000" b="1" dirty="0">
                <a:solidFill>
                  <a:srgbClr val="000000"/>
                </a:solidFill>
                <a:effectLst/>
                <a:latin typeface="Calibri" panose="020F0502020204030204" pitchFamily="34" charset="0"/>
                <a:ea typeface="Times New Roman" panose="02020603050405020304" pitchFamily="18" charset="0"/>
              </a:rPr>
              <a:t>We produce strategies and deliver projects that support the transition to Net Zero.</a:t>
            </a:r>
          </a:p>
          <a:p>
            <a:pPr>
              <a:spcAft>
                <a:spcPts val="600"/>
              </a:spcAft>
            </a:pPr>
            <a:endParaRPr lang="en-GB" sz="100" dirty="0">
              <a:solidFill>
                <a:srgbClr val="000000"/>
              </a:solidFill>
              <a:latin typeface="Calibri" panose="020F0502020204030204" pitchFamily="34" charset="0"/>
              <a:ea typeface="Times New Roman" panose="02020603050405020304" pitchFamily="18" charset="0"/>
            </a:endParaRPr>
          </a:p>
          <a:p>
            <a:pPr>
              <a:spcAft>
                <a:spcPts val="600"/>
              </a:spcAft>
            </a:pPr>
            <a:r>
              <a:rPr lang="en-GB" sz="2000" i="1" dirty="0">
                <a:solidFill>
                  <a:srgbClr val="000000"/>
                </a:solidFill>
                <a:effectLst/>
                <a:latin typeface="Calibri" panose="020F0502020204030204" pitchFamily="34" charset="0"/>
                <a:ea typeface="Times New Roman" panose="02020603050405020304" pitchFamily="18" charset="0"/>
              </a:rPr>
              <a:t>We develop and promote projects for the private and public sector that actively enhance the economic and environmental strength of places, people and businesses.</a:t>
            </a:r>
          </a:p>
          <a:p>
            <a:pPr>
              <a:spcAft>
                <a:spcPts val="600"/>
              </a:spcAft>
            </a:pPr>
            <a:endParaRPr lang="en-GB" sz="100" dirty="0">
              <a:solidFill>
                <a:srgbClr val="000000"/>
              </a:solidFill>
              <a:latin typeface="Calibri" panose="020F0502020204030204" pitchFamily="34" charset="0"/>
              <a:ea typeface="Times New Roman" panose="02020603050405020304" pitchFamily="18" charset="0"/>
            </a:endParaRPr>
          </a:p>
          <a:p>
            <a:pPr marL="285750" indent="-285750">
              <a:spcAft>
                <a:spcPts val="600"/>
              </a:spcAft>
              <a:buFont typeface="Arial" panose="020B0604020202020204" pitchFamily="34" charset="0"/>
              <a:buChar char="•"/>
            </a:pPr>
            <a:r>
              <a:rPr lang="en-GB" sz="2000" dirty="0">
                <a:solidFill>
                  <a:srgbClr val="000000"/>
                </a:solidFill>
                <a:effectLst/>
                <a:latin typeface="Calibri" panose="020F0502020204030204" pitchFamily="34" charset="0"/>
                <a:ea typeface="Times New Roman" panose="02020603050405020304" pitchFamily="18" charset="0"/>
              </a:rPr>
              <a:t>A </a:t>
            </a:r>
            <a:r>
              <a:rPr lang="en-GB" sz="2000" b="1" dirty="0">
                <a:solidFill>
                  <a:srgbClr val="000000"/>
                </a:solidFill>
                <a:effectLst/>
                <a:latin typeface="Calibri" panose="020F0502020204030204" pitchFamily="34" charset="0"/>
                <a:ea typeface="Times New Roman" panose="02020603050405020304" pitchFamily="18" charset="0"/>
              </a:rPr>
              <a:t>not-for-profit community interest company</a:t>
            </a:r>
          </a:p>
          <a:p>
            <a:pPr marL="285750" indent="-285750">
              <a:spcAft>
                <a:spcPts val="600"/>
              </a:spcAft>
              <a:buFont typeface="Arial" panose="020B0604020202020204" pitchFamily="34" charset="0"/>
              <a:buChar char="•"/>
            </a:pPr>
            <a:r>
              <a:rPr lang="en-GB" sz="2000" dirty="0"/>
              <a:t>Supporting organisations with their </a:t>
            </a:r>
            <a:r>
              <a:rPr lang="en-GB" sz="2000" b="1" dirty="0"/>
              <a:t>net zero carbon </a:t>
            </a:r>
            <a:r>
              <a:rPr lang="en-GB" sz="2000" dirty="0"/>
              <a:t>agenda</a:t>
            </a:r>
          </a:p>
          <a:p>
            <a:pPr marL="742950" lvl="1" indent="-285750">
              <a:spcAft>
                <a:spcPts val="600"/>
              </a:spcAft>
              <a:buFont typeface="Arial" panose="020B0604020202020204" pitchFamily="34" charset="0"/>
              <a:buChar char="•"/>
            </a:pPr>
            <a:r>
              <a:rPr lang="en-GB" sz="2000" dirty="0">
                <a:solidFill>
                  <a:srgbClr val="000000"/>
                </a:solidFill>
                <a:effectLst/>
                <a:latin typeface="Calibri" panose="020F0502020204030204" pitchFamily="34" charset="0"/>
                <a:ea typeface="Times New Roman" panose="02020603050405020304" pitchFamily="18" charset="0"/>
              </a:rPr>
              <a:t>Local Authorities</a:t>
            </a:r>
          </a:p>
          <a:p>
            <a:pPr marL="742950" lvl="1" indent="-285750">
              <a:spcAft>
                <a:spcPts val="600"/>
              </a:spcAft>
              <a:buFont typeface="Arial" panose="020B0604020202020204" pitchFamily="34" charset="0"/>
              <a:buChar char="•"/>
            </a:pPr>
            <a:r>
              <a:rPr lang="en-GB" sz="2000" dirty="0">
                <a:solidFill>
                  <a:srgbClr val="000000"/>
                </a:solidFill>
                <a:latin typeface="Calibri" panose="020F0502020204030204" pitchFamily="34" charset="0"/>
                <a:ea typeface="Times New Roman" panose="02020603050405020304" pitchFamily="18" charset="0"/>
              </a:rPr>
              <a:t>Housing developers</a:t>
            </a:r>
          </a:p>
          <a:p>
            <a:pPr marL="742950" lvl="1" indent="-285750">
              <a:spcAft>
                <a:spcPts val="600"/>
              </a:spcAft>
              <a:buFont typeface="Arial" panose="020B0604020202020204" pitchFamily="34" charset="0"/>
              <a:buChar char="•"/>
            </a:pPr>
            <a:r>
              <a:rPr lang="en-GB" sz="2000" dirty="0">
                <a:solidFill>
                  <a:srgbClr val="000000"/>
                </a:solidFill>
                <a:latin typeface="Calibri" panose="020F0502020204030204" pitchFamily="34" charset="0"/>
                <a:ea typeface="Times New Roman" panose="02020603050405020304" pitchFamily="18" charset="0"/>
              </a:rPr>
              <a:t>Renewables consortia </a:t>
            </a:r>
          </a:p>
          <a:p>
            <a:pPr marL="285750" indent="-285750">
              <a:spcAft>
                <a:spcPts val="600"/>
              </a:spcAft>
              <a:buFont typeface="Arial" panose="020B0604020202020204" pitchFamily="34" charset="0"/>
              <a:buChar char="•"/>
            </a:pPr>
            <a:r>
              <a:rPr lang="en-GB" sz="2000" dirty="0">
                <a:solidFill>
                  <a:srgbClr val="000000"/>
                </a:solidFill>
                <a:effectLst/>
                <a:latin typeface="Calibri" panose="020F0502020204030204" pitchFamily="34" charset="0"/>
                <a:ea typeface="Times New Roman" panose="02020603050405020304" pitchFamily="18" charset="0"/>
              </a:rPr>
              <a:t>Delivering </a:t>
            </a:r>
            <a:r>
              <a:rPr lang="en-GB" sz="2000" b="1" dirty="0">
                <a:solidFill>
                  <a:srgbClr val="000000"/>
                </a:solidFill>
                <a:effectLst/>
                <a:latin typeface="Calibri" panose="020F0502020204030204" pitchFamily="34" charset="0"/>
                <a:ea typeface="Times New Roman" panose="02020603050405020304" pitchFamily="18" charset="0"/>
              </a:rPr>
              <a:t>clean tech R&amp;D </a:t>
            </a:r>
            <a:r>
              <a:rPr lang="en-GB" sz="2000" dirty="0">
                <a:solidFill>
                  <a:srgbClr val="000000"/>
                </a:solidFill>
                <a:effectLst/>
                <a:latin typeface="Calibri" panose="020F0502020204030204" pitchFamily="34" charset="0"/>
                <a:ea typeface="Times New Roman" panose="02020603050405020304" pitchFamily="18" charset="0"/>
              </a:rPr>
              <a:t>projects</a:t>
            </a:r>
            <a:endParaRPr lang="en-GB" sz="2400" dirty="0">
              <a:solidFill>
                <a:srgbClr val="000000"/>
              </a:solidFill>
              <a:effectLst/>
              <a:latin typeface="Calibri" panose="020F0502020204030204" pitchFamily="34" charset="0"/>
              <a:ea typeface="Times New Roman" panose="02020603050405020304" pitchFamily="18" charset="0"/>
            </a:endParaRPr>
          </a:p>
          <a:p>
            <a:pPr marL="742950" lvl="1" indent="-285750">
              <a:spcAft>
                <a:spcPts val="600"/>
              </a:spcAft>
              <a:buFont typeface="Arial" panose="020B0604020202020204" pitchFamily="34" charset="0"/>
              <a:buChar char="•"/>
            </a:pPr>
            <a:r>
              <a:rPr lang="en-GB" sz="2000" dirty="0">
                <a:solidFill>
                  <a:srgbClr val="000000"/>
                </a:solidFill>
                <a:latin typeface="Calibri" panose="020F0502020204030204" pitchFamily="34" charset="0"/>
                <a:ea typeface="Times New Roman" panose="02020603050405020304" pitchFamily="18" charset="0"/>
              </a:rPr>
              <a:t>Pilot tests for next gen renewables, energy flexibility</a:t>
            </a:r>
          </a:p>
          <a:p>
            <a:pPr marL="742950" lvl="1" indent="-285750">
              <a:spcAft>
                <a:spcPts val="600"/>
              </a:spcAft>
              <a:buFont typeface="Arial" panose="020B0604020202020204" pitchFamily="34" charset="0"/>
              <a:buChar char="•"/>
            </a:pPr>
            <a:r>
              <a:rPr lang="en-GB" sz="2000" dirty="0">
                <a:solidFill>
                  <a:srgbClr val="000000"/>
                </a:solidFill>
                <a:latin typeface="Calibri" panose="020F0502020204030204" pitchFamily="34" charset="0"/>
                <a:ea typeface="Times New Roman" panose="02020603050405020304" pitchFamily="18" charset="0"/>
              </a:rPr>
              <a:t>Design of 47 </a:t>
            </a:r>
            <a:r>
              <a:rPr lang="en-GB" sz="2000" dirty="0" err="1">
                <a:solidFill>
                  <a:srgbClr val="000000"/>
                </a:solidFill>
                <a:latin typeface="Calibri" panose="020F0502020204030204" pitchFamily="34" charset="0"/>
                <a:ea typeface="Times New Roman" panose="02020603050405020304" pitchFamily="18" charset="0"/>
              </a:rPr>
              <a:t>ecohomes</a:t>
            </a:r>
            <a:r>
              <a:rPr lang="en-GB" sz="2000" dirty="0">
                <a:solidFill>
                  <a:srgbClr val="000000"/>
                </a:solidFill>
                <a:latin typeface="Calibri" panose="020F0502020204030204" pitchFamily="34" charset="0"/>
                <a:ea typeface="Times New Roman" panose="02020603050405020304" pitchFamily="18" charset="0"/>
              </a:rPr>
              <a:t> (zero energy bill)</a:t>
            </a:r>
            <a:endParaRPr lang="en-GB" sz="2000" dirty="0">
              <a:solidFill>
                <a:srgbClr val="000000"/>
              </a:solidFill>
              <a:effectLst/>
              <a:latin typeface="Calibri" panose="020F0502020204030204" pitchFamily="34" charset="0"/>
              <a:ea typeface="Times New Roman" panose="02020603050405020304" pitchFamily="18" charset="0"/>
            </a:endParaRPr>
          </a:p>
          <a:p>
            <a:pPr marL="285750" indent="-285750">
              <a:spcAft>
                <a:spcPts val="600"/>
              </a:spcAft>
              <a:buFont typeface="Arial" panose="020B0604020202020204" pitchFamily="34" charset="0"/>
              <a:buChar char="•"/>
            </a:pPr>
            <a:r>
              <a:rPr lang="en-GB" sz="2000" dirty="0">
                <a:solidFill>
                  <a:srgbClr val="000000"/>
                </a:solidFill>
                <a:effectLst/>
                <a:latin typeface="Calibri" panose="020F0502020204030204" pitchFamily="34" charset="0"/>
                <a:ea typeface="Times New Roman" panose="02020603050405020304" pitchFamily="18" charset="0"/>
              </a:rPr>
              <a:t>Community Renewal Fund for </a:t>
            </a:r>
            <a:r>
              <a:rPr lang="en-GB" sz="2000" b="1" dirty="0">
                <a:solidFill>
                  <a:srgbClr val="000000"/>
                </a:solidFill>
                <a:effectLst/>
                <a:latin typeface="Calibri" panose="020F0502020204030204" pitchFamily="34" charset="0"/>
                <a:ea typeface="Times New Roman" panose="02020603050405020304" pitchFamily="18" charset="0"/>
              </a:rPr>
              <a:t>NN2NZ</a:t>
            </a:r>
            <a:r>
              <a:rPr lang="en-GB" sz="2000" dirty="0">
                <a:solidFill>
                  <a:srgbClr val="000000"/>
                </a:solidFill>
                <a:effectLst/>
                <a:latin typeface="Calibri" panose="020F0502020204030204" pitchFamily="34" charset="0"/>
                <a:ea typeface="Times New Roman" panose="02020603050405020304" pitchFamily="18" charset="0"/>
              </a:rPr>
              <a:t> project</a:t>
            </a:r>
          </a:p>
        </p:txBody>
      </p:sp>
      <p:pic>
        <p:nvPicPr>
          <p:cNvPr id="7" name="Picture 6">
            <a:extLst>
              <a:ext uri="{FF2B5EF4-FFF2-40B4-BE49-F238E27FC236}">
                <a16:creationId xmlns:a16="http://schemas.microsoft.com/office/drawing/2014/main" id="{946F04AB-F4CD-2221-1445-10446D773D64}"/>
              </a:ext>
            </a:extLst>
          </p:cNvPr>
          <p:cNvPicPr>
            <a:picLocks noChangeAspect="1"/>
          </p:cNvPicPr>
          <p:nvPr/>
        </p:nvPicPr>
        <p:blipFill rotWithShape="1">
          <a:blip r:embed="rId5"/>
          <a:srcRect t="59759"/>
          <a:stretch/>
        </p:blipFill>
        <p:spPr>
          <a:xfrm>
            <a:off x="6981252" y="4264400"/>
            <a:ext cx="4938631" cy="1518110"/>
          </a:xfrm>
          <a:prstGeom prst="rect">
            <a:avLst/>
          </a:prstGeom>
        </p:spPr>
      </p:pic>
      <p:pic>
        <p:nvPicPr>
          <p:cNvPr id="8" name="Picture 7">
            <a:extLst>
              <a:ext uri="{FF2B5EF4-FFF2-40B4-BE49-F238E27FC236}">
                <a16:creationId xmlns:a16="http://schemas.microsoft.com/office/drawing/2014/main" id="{AD53F025-13C7-86E6-2EDA-92B460436616}"/>
              </a:ext>
            </a:extLst>
          </p:cNvPr>
          <p:cNvPicPr>
            <a:picLocks noChangeAspect="1"/>
          </p:cNvPicPr>
          <p:nvPr/>
        </p:nvPicPr>
        <p:blipFill rotWithShape="1">
          <a:blip r:embed="rId5"/>
          <a:srcRect t="23200" r="21695" b="47667"/>
          <a:stretch/>
        </p:blipFill>
        <p:spPr>
          <a:xfrm>
            <a:off x="6878001" y="2978802"/>
            <a:ext cx="4809174" cy="1366787"/>
          </a:xfrm>
          <a:prstGeom prst="rect">
            <a:avLst/>
          </a:prstGeom>
        </p:spPr>
      </p:pic>
      <p:pic>
        <p:nvPicPr>
          <p:cNvPr id="9" name="Picture 8">
            <a:extLst>
              <a:ext uri="{FF2B5EF4-FFF2-40B4-BE49-F238E27FC236}">
                <a16:creationId xmlns:a16="http://schemas.microsoft.com/office/drawing/2014/main" id="{200C68CC-4A05-3E33-3681-07EA2112C053}"/>
              </a:ext>
            </a:extLst>
          </p:cNvPr>
          <p:cNvPicPr>
            <a:picLocks noChangeAspect="1"/>
          </p:cNvPicPr>
          <p:nvPr/>
        </p:nvPicPr>
        <p:blipFill rotWithShape="1">
          <a:blip r:embed="rId5"/>
          <a:srcRect t="8289" r="77272" b="75415"/>
          <a:stretch/>
        </p:blipFill>
        <p:spPr>
          <a:xfrm>
            <a:off x="7870781" y="2111747"/>
            <a:ext cx="1433431" cy="785085"/>
          </a:xfrm>
          <a:prstGeom prst="rect">
            <a:avLst/>
          </a:prstGeom>
        </p:spPr>
      </p:pic>
      <p:pic>
        <p:nvPicPr>
          <p:cNvPr id="1026" name="Picture 2">
            <a:extLst>
              <a:ext uri="{FF2B5EF4-FFF2-40B4-BE49-F238E27FC236}">
                <a16:creationId xmlns:a16="http://schemas.microsoft.com/office/drawing/2014/main" id="{F4BF0D12-944C-5877-6212-AD85759A08A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01833" y="1546219"/>
            <a:ext cx="1454662" cy="48702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VINEAS | Horizon2020">
            <a:extLst>
              <a:ext uri="{FF2B5EF4-FFF2-40B4-BE49-F238E27FC236}">
                <a16:creationId xmlns:a16="http://schemas.microsoft.com/office/drawing/2014/main" id="{6F05B04C-DB87-0ED1-7937-0A8CAD34CC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77737" y="1546219"/>
            <a:ext cx="1905802" cy="54159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nnovate UK – UKRI">
            <a:extLst>
              <a:ext uri="{FF2B5EF4-FFF2-40B4-BE49-F238E27FC236}">
                <a16:creationId xmlns:a16="http://schemas.microsoft.com/office/drawing/2014/main" id="{94EB30D9-4CAE-68A7-B663-1C6F1F33C8A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04782" y="1526480"/>
            <a:ext cx="867086" cy="72257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56B84133-2FB5-0E27-4A3A-7E2247DBBB94}"/>
              </a:ext>
            </a:extLst>
          </p:cNvPr>
          <p:cNvPicPr>
            <a:picLocks noChangeAspect="1"/>
          </p:cNvPicPr>
          <p:nvPr/>
        </p:nvPicPr>
        <p:blipFill rotWithShape="1">
          <a:blip r:embed="rId5"/>
          <a:srcRect l="22955" t="8289" r="52169" b="75415"/>
          <a:stretch/>
        </p:blipFill>
        <p:spPr>
          <a:xfrm>
            <a:off x="9604163" y="2104550"/>
            <a:ext cx="1568898" cy="785085"/>
          </a:xfrm>
          <a:prstGeom prst="rect">
            <a:avLst/>
          </a:prstGeom>
        </p:spPr>
      </p:pic>
    </p:spTree>
    <p:extLst>
      <p:ext uri="{BB962C8B-B14F-4D97-AF65-F5344CB8AC3E}">
        <p14:creationId xmlns:p14="http://schemas.microsoft.com/office/powerpoint/2010/main" val="8887037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746E943-4D95-D185-1BC8-BB95F570D8B9}"/>
              </a:ext>
            </a:extLst>
          </p:cNvPr>
          <p:cNvPicPr>
            <a:picLocks noChangeAspect="1"/>
          </p:cNvPicPr>
          <p:nvPr/>
        </p:nvPicPr>
        <p:blipFill>
          <a:blip r:embed="rId2"/>
          <a:stretch>
            <a:fillRect/>
          </a:stretch>
        </p:blipFill>
        <p:spPr>
          <a:xfrm>
            <a:off x="9786283" y="5995988"/>
            <a:ext cx="2133600" cy="679196"/>
          </a:xfrm>
          <a:prstGeom prst="rect">
            <a:avLst/>
          </a:prstGeom>
        </p:spPr>
      </p:pic>
      <p:pic>
        <p:nvPicPr>
          <p:cNvPr id="4" name="image2.png">
            <a:extLst>
              <a:ext uri="{FF2B5EF4-FFF2-40B4-BE49-F238E27FC236}">
                <a16:creationId xmlns:a16="http://schemas.microsoft.com/office/drawing/2014/main" id="{A2881F72-7591-EB8D-1434-2A5442D7D272}"/>
              </a:ext>
            </a:extLst>
          </p:cNvPr>
          <p:cNvPicPr>
            <a:picLocks noChangeAspect="1"/>
          </p:cNvPicPr>
          <p:nvPr/>
        </p:nvPicPr>
        <p:blipFill>
          <a:blip r:embed="rId3"/>
          <a:srcRect/>
          <a:stretch>
            <a:fillRect/>
          </a:stretch>
        </p:blipFill>
        <p:spPr>
          <a:xfrm>
            <a:off x="7503516" y="944563"/>
            <a:ext cx="3775789" cy="4986287"/>
          </a:xfrm>
          <a:prstGeom prst="rect">
            <a:avLst/>
          </a:prstGeom>
          <a:ln/>
        </p:spPr>
      </p:pic>
      <p:pic>
        <p:nvPicPr>
          <p:cNvPr id="2" name="Picture 2">
            <a:extLst>
              <a:ext uri="{FF2B5EF4-FFF2-40B4-BE49-F238E27FC236}">
                <a16:creationId xmlns:a16="http://schemas.microsoft.com/office/drawing/2014/main" id="{76AB0E81-0A54-CA03-0AFE-C22E5B5004E5}"/>
              </a:ext>
            </a:extLst>
          </p:cNvPr>
          <p:cNvPicPr>
            <a:picLocks noChangeAspect="1"/>
          </p:cNvPicPr>
          <p:nvPr/>
        </p:nvPicPr>
        <p:blipFill>
          <a:blip r:embed="rId4"/>
          <a:srcRect/>
          <a:stretch>
            <a:fillRect/>
          </a:stretch>
        </p:blipFill>
        <p:spPr>
          <a:xfrm>
            <a:off x="10181965" y="82333"/>
            <a:ext cx="1505210" cy="1174967"/>
          </a:xfrm>
          <a:prstGeom prst="rect">
            <a:avLst/>
          </a:prstGeom>
        </p:spPr>
      </p:pic>
      <p:sp>
        <p:nvSpPr>
          <p:cNvPr id="6" name="TextBox 23">
            <a:extLst>
              <a:ext uri="{FF2B5EF4-FFF2-40B4-BE49-F238E27FC236}">
                <a16:creationId xmlns:a16="http://schemas.microsoft.com/office/drawing/2014/main" id="{F29DA466-4AC5-1B65-0A5B-8E62FD28E97D}"/>
              </a:ext>
            </a:extLst>
          </p:cNvPr>
          <p:cNvSpPr txBox="1"/>
          <p:nvPr/>
        </p:nvSpPr>
        <p:spPr>
          <a:xfrm>
            <a:off x="504825" y="323927"/>
            <a:ext cx="10176111" cy="778034"/>
          </a:xfrm>
          <a:prstGeom prst="rect">
            <a:avLst/>
          </a:prstGeom>
        </p:spPr>
        <p:txBody>
          <a:bodyPr wrap="square" lIns="0" tIns="0" rIns="0" bIns="0" rtlCol="0" anchor="t">
            <a:spAutoFit/>
          </a:bodyPr>
          <a:lstStyle/>
          <a:p>
            <a:pPr>
              <a:lnSpc>
                <a:spcPts val="6400"/>
              </a:lnSpc>
              <a:spcBef>
                <a:spcPct val="0"/>
              </a:spcBef>
            </a:pPr>
            <a:r>
              <a:rPr lang="en-US" sz="4400" dirty="0">
                <a:solidFill>
                  <a:srgbClr val="2C3548"/>
                </a:solidFill>
                <a:latin typeface="Muli Bold"/>
              </a:rPr>
              <a:t>North Northamptonshire to Net Zero </a:t>
            </a:r>
          </a:p>
        </p:txBody>
      </p:sp>
      <p:pic>
        <p:nvPicPr>
          <p:cNvPr id="5" name="Picture 4">
            <a:extLst>
              <a:ext uri="{FF2B5EF4-FFF2-40B4-BE49-F238E27FC236}">
                <a16:creationId xmlns:a16="http://schemas.microsoft.com/office/drawing/2014/main" id="{C154BBBD-45C1-185F-152D-66656CDC890F}"/>
              </a:ext>
            </a:extLst>
          </p:cNvPr>
          <p:cNvPicPr>
            <a:picLocks noChangeAspect="1"/>
          </p:cNvPicPr>
          <p:nvPr/>
        </p:nvPicPr>
        <p:blipFill>
          <a:blip r:embed="rId5"/>
          <a:stretch>
            <a:fillRect/>
          </a:stretch>
        </p:blipFill>
        <p:spPr>
          <a:xfrm>
            <a:off x="5858158" y="3939772"/>
            <a:ext cx="2284476" cy="2491866"/>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90D68724-A686-FADC-54F7-DF04ED472AD2}"/>
              </a:ext>
            </a:extLst>
          </p:cNvPr>
          <p:cNvSpPr txBox="1"/>
          <p:nvPr/>
        </p:nvSpPr>
        <p:spPr>
          <a:xfrm>
            <a:off x="419100" y="1277505"/>
            <a:ext cx="5448300" cy="5324535"/>
          </a:xfrm>
          <a:prstGeom prst="rect">
            <a:avLst/>
          </a:prstGeom>
          <a:noFill/>
        </p:spPr>
        <p:txBody>
          <a:bodyPr wrap="square">
            <a:spAutoFit/>
          </a:bodyPr>
          <a:lstStyle/>
          <a:p>
            <a:pPr marL="285750" indent="-285750">
              <a:spcAft>
                <a:spcPts val="1200"/>
              </a:spcAft>
              <a:buFont typeface="Arial" panose="020B0604020202020204" pitchFamily="34" charset="0"/>
              <a:buChar char="•"/>
            </a:pPr>
            <a:r>
              <a:rPr lang="en-GB" sz="2000" dirty="0"/>
              <a:t>NNC a Unitary Authority since April 2021</a:t>
            </a:r>
          </a:p>
          <a:p>
            <a:pPr marL="285750" indent="-285750">
              <a:spcAft>
                <a:spcPts val="1200"/>
              </a:spcAft>
              <a:buFont typeface="Arial" panose="020B0604020202020204" pitchFamily="34" charset="0"/>
              <a:buChar char="•"/>
            </a:pPr>
            <a:r>
              <a:rPr lang="en-GB" sz="2000" dirty="0"/>
              <a:t>Population of c.350,000</a:t>
            </a:r>
          </a:p>
          <a:p>
            <a:pPr marL="285750" indent="-285750">
              <a:spcAft>
                <a:spcPts val="1200"/>
              </a:spcAft>
              <a:buFont typeface="Arial" panose="020B0604020202020204" pitchFamily="34" charset="0"/>
              <a:buChar char="•"/>
            </a:pPr>
            <a:r>
              <a:rPr lang="en-GB" sz="2000" dirty="0"/>
              <a:t>Mix of large (“growth”) market towns and over 100 villages</a:t>
            </a:r>
          </a:p>
          <a:p>
            <a:pPr marL="285750" indent="-285750">
              <a:spcAft>
                <a:spcPts val="1200"/>
              </a:spcAft>
              <a:buFont typeface="Arial" panose="020B0604020202020204" pitchFamily="34" charset="0"/>
              <a:buChar char="•"/>
            </a:pPr>
            <a:r>
              <a:rPr lang="en-GB" sz="2000" dirty="0"/>
              <a:t>Part of the Ox-Cam Arc significant economic potential</a:t>
            </a:r>
          </a:p>
          <a:p>
            <a:pPr marL="285750" indent="-285750">
              <a:spcAft>
                <a:spcPts val="1200"/>
              </a:spcAft>
              <a:buFont typeface="Arial" panose="020B0604020202020204" pitchFamily="34" charset="0"/>
              <a:buChar char="•"/>
            </a:pPr>
            <a:r>
              <a:rPr lang="en-GB" sz="2000" dirty="0"/>
              <a:t>Planned strategic growth to 2031 and beyond…</a:t>
            </a:r>
          </a:p>
          <a:p>
            <a:pPr marL="742950" lvl="1" indent="-285750">
              <a:spcAft>
                <a:spcPts val="1200"/>
              </a:spcAft>
              <a:buFont typeface="Arial" panose="020B0604020202020204" pitchFamily="34" charset="0"/>
              <a:buChar char="•"/>
            </a:pPr>
            <a:r>
              <a:rPr lang="en-GB" sz="2000" dirty="0"/>
              <a:t>31,100 new jobs</a:t>
            </a:r>
          </a:p>
          <a:p>
            <a:pPr marL="742950" lvl="1" indent="-285750">
              <a:spcAft>
                <a:spcPts val="1200"/>
              </a:spcAft>
              <a:buFont typeface="Arial" panose="020B0604020202020204" pitchFamily="34" charset="0"/>
              <a:buChar char="•"/>
            </a:pPr>
            <a:r>
              <a:rPr lang="en-GB" sz="2000" dirty="0"/>
              <a:t>35,000 new homes</a:t>
            </a:r>
          </a:p>
          <a:p>
            <a:pPr marL="285750" indent="-285750">
              <a:spcAft>
                <a:spcPts val="1200"/>
              </a:spcAft>
              <a:buFont typeface="Arial" panose="020B0604020202020204" pitchFamily="34" charset="0"/>
              <a:buChar char="•"/>
            </a:pPr>
            <a:r>
              <a:rPr lang="en-GB" sz="1800" dirty="0">
                <a:effectLst/>
                <a:ea typeface="Times New Roman" panose="02020603050405020304" pitchFamily="18" charset="0"/>
              </a:rPr>
              <a:t>“…</a:t>
            </a:r>
            <a:r>
              <a:rPr lang="en-GB" sz="1800" i="1" dirty="0">
                <a:effectLst/>
                <a:ea typeface="Times New Roman" panose="02020603050405020304" pitchFamily="18" charset="0"/>
              </a:rPr>
              <a:t>a showpiece for modern green living and well managed sustainable development: a resilient area where local choices have increased the ability to adapt to the impact of climate change and to global economic changes</a:t>
            </a:r>
            <a:r>
              <a:rPr lang="en-GB" sz="1800" dirty="0">
                <a:effectLst/>
                <a:ea typeface="Times New Roman" panose="02020603050405020304" pitchFamily="18" charset="0"/>
              </a:rPr>
              <a:t>”</a:t>
            </a:r>
            <a:endParaRPr lang="en-GB" sz="2000" dirty="0"/>
          </a:p>
        </p:txBody>
      </p:sp>
      <p:sp>
        <p:nvSpPr>
          <p:cNvPr id="8" name="TextBox 7">
            <a:extLst>
              <a:ext uri="{FF2B5EF4-FFF2-40B4-BE49-F238E27FC236}">
                <a16:creationId xmlns:a16="http://schemas.microsoft.com/office/drawing/2014/main" id="{3584A63E-9AEC-A18D-1ADD-FF1E787002D4}"/>
              </a:ext>
            </a:extLst>
          </p:cNvPr>
          <p:cNvSpPr txBox="1"/>
          <p:nvPr/>
        </p:nvSpPr>
        <p:spPr>
          <a:xfrm>
            <a:off x="702197" y="6521295"/>
            <a:ext cx="4783630" cy="200055"/>
          </a:xfrm>
          <a:prstGeom prst="rect">
            <a:avLst/>
          </a:prstGeom>
          <a:noFill/>
        </p:spPr>
        <p:txBody>
          <a:bodyPr wrap="square">
            <a:spAutoFit/>
          </a:bodyPr>
          <a:lstStyle/>
          <a:p>
            <a:r>
              <a:rPr lang="en-GB" sz="700" b="0" i="0" u="none" strike="noStrike" dirty="0">
                <a:solidFill>
                  <a:srgbClr val="000000"/>
                </a:solidFill>
                <a:effectLst/>
                <a:latin typeface="Calibri" panose="020F0502020204030204" pitchFamily="34" charset="0"/>
              </a:rPr>
              <a:t>North Northamptonshire Joint Core Strategy 2011-2031</a:t>
            </a:r>
            <a:endParaRPr lang="en-GB" sz="700" dirty="0"/>
          </a:p>
        </p:txBody>
      </p:sp>
    </p:spTree>
    <p:extLst>
      <p:ext uri="{BB962C8B-B14F-4D97-AF65-F5344CB8AC3E}">
        <p14:creationId xmlns:p14="http://schemas.microsoft.com/office/powerpoint/2010/main" val="40469489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3">
            <a:extLst>
              <a:ext uri="{FF2B5EF4-FFF2-40B4-BE49-F238E27FC236}">
                <a16:creationId xmlns:a16="http://schemas.microsoft.com/office/drawing/2014/main" id="{E5E95500-5F11-CD9E-90E8-1CFE3B132874}"/>
              </a:ext>
            </a:extLst>
          </p:cNvPr>
          <p:cNvSpPr txBox="1"/>
          <p:nvPr/>
        </p:nvSpPr>
        <p:spPr>
          <a:xfrm>
            <a:off x="504825" y="323927"/>
            <a:ext cx="10176111" cy="764505"/>
          </a:xfrm>
          <a:prstGeom prst="rect">
            <a:avLst/>
          </a:prstGeom>
        </p:spPr>
        <p:txBody>
          <a:bodyPr wrap="square" lIns="0" tIns="0" rIns="0" bIns="0" rtlCol="0" anchor="t">
            <a:spAutoFit/>
          </a:bodyPr>
          <a:lstStyle/>
          <a:p>
            <a:pPr>
              <a:lnSpc>
                <a:spcPts val="6400"/>
              </a:lnSpc>
              <a:spcBef>
                <a:spcPct val="0"/>
              </a:spcBef>
            </a:pPr>
            <a:r>
              <a:rPr lang="en-US" sz="4400" dirty="0">
                <a:solidFill>
                  <a:srgbClr val="2C3548"/>
                </a:solidFill>
                <a:latin typeface="Muli Bold"/>
              </a:rPr>
              <a:t>NN2NZ – a roadmap to net zero</a:t>
            </a:r>
          </a:p>
        </p:txBody>
      </p:sp>
      <p:pic>
        <p:nvPicPr>
          <p:cNvPr id="3" name="Picture 2">
            <a:extLst>
              <a:ext uri="{FF2B5EF4-FFF2-40B4-BE49-F238E27FC236}">
                <a16:creationId xmlns:a16="http://schemas.microsoft.com/office/drawing/2014/main" id="{A409B77E-BA32-CA5B-524E-70BF4C2D2433}"/>
              </a:ext>
            </a:extLst>
          </p:cNvPr>
          <p:cNvPicPr>
            <a:picLocks noChangeAspect="1"/>
          </p:cNvPicPr>
          <p:nvPr/>
        </p:nvPicPr>
        <p:blipFill>
          <a:blip r:embed="rId2"/>
          <a:stretch>
            <a:fillRect/>
          </a:stretch>
        </p:blipFill>
        <p:spPr>
          <a:xfrm>
            <a:off x="9786283" y="5995988"/>
            <a:ext cx="2133600" cy="679196"/>
          </a:xfrm>
          <a:prstGeom prst="rect">
            <a:avLst/>
          </a:prstGeom>
        </p:spPr>
      </p:pic>
      <p:pic>
        <p:nvPicPr>
          <p:cNvPr id="4" name="Picture 2">
            <a:extLst>
              <a:ext uri="{FF2B5EF4-FFF2-40B4-BE49-F238E27FC236}">
                <a16:creationId xmlns:a16="http://schemas.microsoft.com/office/drawing/2014/main" id="{9968633C-8554-AED7-2EEF-82CB41CDAA2C}"/>
              </a:ext>
            </a:extLst>
          </p:cNvPr>
          <p:cNvPicPr>
            <a:picLocks noChangeAspect="1"/>
          </p:cNvPicPr>
          <p:nvPr/>
        </p:nvPicPr>
        <p:blipFill>
          <a:blip r:embed="rId3"/>
          <a:srcRect/>
          <a:stretch>
            <a:fillRect/>
          </a:stretch>
        </p:blipFill>
        <p:spPr>
          <a:xfrm>
            <a:off x="8978854" y="182816"/>
            <a:ext cx="2464779" cy="1924007"/>
          </a:xfrm>
          <a:prstGeom prst="rect">
            <a:avLst/>
          </a:prstGeom>
        </p:spPr>
      </p:pic>
      <p:sp>
        <p:nvSpPr>
          <p:cNvPr id="5" name="TextBox 4">
            <a:extLst>
              <a:ext uri="{FF2B5EF4-FFF2-40B4-BE49-F238E27FC236}">
                <a16:creationId xmlns:a16="http://schemas.microsoft.com/office/drawing/2014/main" id="{FDB039B4-AF97-D806-BF45-63248C63B7AD}"/>
              </a:ext>
            </a:extLst>
          </p:cNvPr>
          <p:cNvSpPr txBox="1"/>
          <p:nvPr/>
        </p:nvSpPr>
        <p:spPr>
          <a:xfrm>
            <a:off x="419100" y="1277505"/>
            <a:ext cx="5448300" cy="4708981"/>
          </a:xfrm>
          <a:prstGeom prst="rect">
            <a:avLst/>
          </a:prstGeom>
          <a:noFill/>
        </p:spPr>
        <p:txBody>
          <a:bodyPr wrap="square">
            <a:spAutoFit/>
          </a:bodyPr>
          <a:lstStyle/>
          <a:p>
            <a:pPr marL="285750" indent="-285750">
              <a:buFont typeface="Arial" panose="020B0604020202020204" pitchFamily="34" charset="0"/>
              <a:buChar char="•"/>
            </a:pPr>
            <a:r>
              <a:rPr lang="en-GB" sz="2000" dirty="0"/>
              <a:t>UK Parliament declared a climate emergency in 2019, along with goal of being net zero by 2050. Many are trying to beat this.  Emissions are coming down, but significantly more needs to be done to reach net zero.</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NN2NZ aims to develop and recommend a programme of initiatives that would enable NN to reach Net Zero ahead of 2050, along with a robust framework for assessing new ideas as they emerge</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Follow-on funding for trialling and roll-out of the key initiatives will be sought to enable success for NN</a:t>
            </a:r>
          </a:p>
        </p:txBody>
      </p:sp>
      <p:pic>
        <p:nvPicPr>
          <p:cNvPr id="6" name="Picture 5">
            <a:extLst>
              <a:ext uri="{FF2B5EF4-FFF2-40B4-BE49-F238E27FC236}">
                <a16:creationId xmlns:a16="http://schemas.microsoft.com/office/drawing/2014/main" id="{199182AE-AC39-A8D8-3C09-D5E628020A86}"/>
              </a:ext>
            </a:extLst>
          </p:cNvPr>
          <p:cNvPicPr>
            <a:picLocks noChangeAspect="1"/>
          </p:cNvPicPr>
          <p:nvPr/>
        </p:nvPicPr>
        <p:blipFill>
          <a:blip r:embed="rId4"/>
          <a:stretch>
            <a:fillRect/>
          </a:stretch>
        </p:blipFill>
        <p:spPr>
          <a:xfrm>
            <a:off x="6181725" y="2162330"/>
            <a:ext cx="5261908" cy="3754364"/>
          </a:xfrm>
          <a:prstGeom prst="rect">
            <a:avLst/>
          </a:prstGeom>
        </p:spPr>
      </p:pic>
      <p:sp>
        <p:nvSpPr>
          <p:cNvPr id="7" name="TextBox 6">
            <a:extLst>
              <a:ext uri="{FF2B5EF4-FFF2-40B4-BE49-F238E27FC236}">
                <a16:creationId xmlns:a16="http://schemas.microsoft.com/office/drawing/2014/main" id="{66B8DB8D-5013-9691-42C9-B85A1B197B0C}"/>
              </a:ext>
            </a:extLst>
          </p:cNvPr>
          <p:cNvSpPr txBox="1"/>
          <p:nvPr/>
        </p:nvSpPr>
        <p:spPr>
          <a:xfrm>
            <a:off x="4986409" y="6475468"/>
            <a:ext cx="2438400" cy="369332"/>
          </a:xfrm>
          <a:prstGeom prst="rect">
            <a:avLst/>
          </a:prstGeom>
          <a:noFill/>
        </p:spPr>
        <p:txBody>
          <a:bodyPr wrap="square">
            <a:spAutoFit/>
          </a:bodyPr>
          <a:lstStyle/>
          <a:p>
            <a:pPr algn="ctr"/>
            <a:r>
              <a:rPr lang="en-GB" sz="1800" u="sng" dirty="0">
                <a:solidFill>
                  <a:srgbClr val="2D3548"/>
                </a:solidFill>
                <a:effectLst/>
                <a:latin typeface="Calibri" panose="020F0502020204030204" pitchFamily="34" charset="0"/>
                <a:ea typeface="Calibri" panose="020F0502020204030204" pitchFamily="34" charset="0"/>
              </a:rPr>
              <a:t>www.nn2nz.co.uk</a:t>
            </a:r>
            <a:r>
              <a:rPr lang="en-GB" sz="1800" dirty="0">
                <a:solidFill>
                  <a:srgbClr val="2D3548"/>
                </a:solidFill>
                <a:effectLst/>
                <a:latin typeface="Calibri" panose="020F0502020204030204" pitchFamily="34" charset="0"/>
                <a:ea typeface="Calibri" panose="020F0502020204030204" pitchFamily="34" charset="0"/>
              </a:rPr>
              <a:t> </a:t>
            </a:r>
            <a:endParaRPr lang="en-GB" dirty="0">
              <a:solidFill>
                <a:srgbClr val="2D3548"/>
              </a:solidFill>
            </a:endParaRPr>
          </a:p>
        </p:txBody>
      </p:sp>
    </p:spTree>
    <p:extLst>
      <p:ext uri="{BB962C8B-B14F-4D97-AF65-F5344CB8AC3E}">
        <p14:creationId xmlns:p14="http://schemas.microsoft.com/office/powerpoint/2010/main" val="16763985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8D4BC88-A8AE-5CF4-FF23-6A13CB376988}"/>
              </a:ext>
            </a:extLst>
          </p:cNvPr>
          <p:cNvPicPr>
            <a:picLocks noChangeAspect="1"/>
          </p:cNvPicPr>
          <p:nvPr/>
        </p:nvPicPr>
        <p:blipFill>
          <a:blip r:embed="rId2"/>
          <a:srcRect/>
          <a:stretch>
            <a:fillRect/>
          </a:stretch>
        </p:blipFill>
        <p:spPr>
          <a:xfrm>
            <a:off x="10181965" y="82333"/>
            <a:ext cx="1505210" cy="1174967"/>
          </a:xfrm>
          <a:prstGeom prst="rect">
            <a:avLst/>
          </a:prstGeom>
        </p:spPr>
      </p:pic>
      <p:sp>
        <p:nvSpPr>
          <p:cNvPr id="4" name="TextBox 23">
            <a:extLst>
              <a:ext uri="{FF2B5EF4-FFF2-40B4-BE49-F238E27FC236}">
                <a16:creationId xmlns:a16="http://schemas.microsoft.com/office/drawing/2014/main" id="{F90F55D5-4F36-0AE0-FF66-CC813EBECF9D}"/>
              </a:ext>
            </a:extLst>
          </p:cNvPr>
          <p:cNvSpPr txBox="1"/>
          <p:nvPr/>
        </p:nvSpPr>
        <p:spPr>
          <a:xfrm>
            <a:off x="504825" y="323927"/>
            <a:ext cx="10176111" cy="764505"/>
          </a:xfrm>
          <a:prstGeom prst="rect">
            <a:avLst/>
          </a:prstGeom>
        </p:spPr>
        <p:txBody>
          <a:bodyPr wrap="square" lIns="0" tIns="0" rIns="0" bIns="0" rtlCol="0" anchor="t">
            <a:spAutoFit/>
          </a:bodyPr>
          <a:lstStyle/>
          <a:p>
            <a:pPr>
              <a:lnSpc>
                <a:spcPts val="6400"/>
              </a:lnSpc>
              <a:spcBef>
                <a:spcPct val="0"/>
              </a:spcBef>
            </a:pPr>
            <a:r>
              <a:rPr lang="en-US" sz="4400" dirty="0">
                <a:solidFill>
                  <a:srgbClr val="2C3548"/>
                </a:solidFill>
                <a:latin typeface="Muli Bold"/>
              </a:rPr>
              <a:t>Which interventions? What’s the impact?</a:t>
            </a:r>
          </a:p>
        </p:txBody>
      </p:sp>
      <p:sp>
        <p:nvSpPr>
          <p:cNvPr id="10" name="TextBox 9">
            <a:extLst>
              <a:ext uri="{FF2B5EF4-FFF2-40B4-BE49-F238E27FC236}">
                <a16:creationId xmlns:a16="http://schemas.microsoft.com/office/drawing/2014/main" id="{3274B46A-DE79-08E3-DEB3-9B9A49B98604}"/>
              </a:ext>
            </a:extLst>
          </p:cNvPr>
          <p:cNvSpPr txBox="1"/>
          <p:nvPr/>
        </p:nvSpPr>
        <p:spPr>
          <a:xfrm>
            <a:off x="396884" y="1163205"/>
            <a:ext cx="4528492" cy="5386090"/>
          </a:xfrm>
          <a:prstGeom prst="rect">
            <a:avLst/>
          </a:prstGeom>
          <a:noFill/>
        </p:spPr>
        <p:txBody>
          <a:bodyPr wrap="square">
            <a:spAutoFit/>
          </a:bodyPr>
          <a:lstStyle/>
          <a:p>
            <a:endParaRPr lang="en-GB" sz="2000" dirty="0"/>
          </a:p>
          <a:p>
            <a:pPr marL="342900" indent="-342900">
              <a:buFont typeface="Arial" panose="020B0604020202020204" pitchFamily="34" charset="0"/>
              <a:buChar char="•"/>
            </a:pPr>
            <a:r>
              <a:rPr lang="en-GB" sz="2000" b="1" dirty="0"/>
              <a:t>&gt;8000 projects analysed </a:t>
            </a:r>
            <a:r>
              <a:rPr lang="en-GB" sz="2000" dirty="0"/>
              <a:t>– no stone left unturned. </a:t>
            </a:r>
            <a:r>
              <a:rPr lang="en-GB" sz="2000" i="1" dirty="0"/>
              <a:t>What if…..</a:t>
            </a:r>
          </a:p>
          <a:p>
            <a:pPr marL="742950" lvl="1" indent="-285750">
              <a:buFont typeface="Arial" panose="020B0604020202020204" pitchFamily="34" charset="0"/>
              <a:buChar char="•"/>
            </a:pPr>
            <a:r>
              <a:rPr lang="en-GB" sz="1600" i="1" dirty="0"/>
              <a:t>every south-facing roof had solar</a:t>
            </a:r>
          </a:p>
          <a:p>
            <a:pPr marL="742950" lvl="1" indent="-285750">
              <a:buFont typeface="Arial" panose="020B0604020202020204" pitchFamily="34" charset="0"/>
              <a:buChar char="•"/>
            </a:pPr>
            <a:r>
              <a:rPr lang="en-GB" sz="1600" i="1" dirty="0"/>
              <a:t>every car park had solar and wind</a:t>
            </a:r>
          </a:p>
          <a:p>
            <a:pPr marL="742950" lvl="1" indent="-285750">
              <a:buFont typeface="Arial" panose="020B0604020202020204" pitchFamily="34" charset="0"/>
              <a:buChar char="•"/>
            </a:pPr>
            <a:r>
              <a:rPr lang="en-GB" sz="1600" i="1" dirty="0"/>
              <a:t>people gave up their second cars</a:t>
            </a:r>
          </a:p>
          <a:p>
            <a:pPr marL="742950" lvl="1" indent="-285750">
              <a:buFont typeface="Arial" panose="020B0604020202020204" pitchFamily="34" charset="0"/>
              <a:buChar char="•"/>
            </a:pPr>
            <a:r>
              <a:rPr lang="en-GB" sz="1600" i="1" dirty="0"/>
              <a:t>no-one drove to work…</a:t>
            </a:r>
          </a:p>
          <a:p>
            <a:endParaRPr lang="en-GB" sz="2000" dirty="0"/>
          </a:p>
          <a:p>
            <a:pPr marL="285750" indent="-285750">
              <a:buFont typeface="Arial" panose="020B0604020202020204" pitchFamily="34" charset="0"/>
              <a:buChar char="•"/>
            </a:pPr>
            <a:r>
              <a:rPr lang="en-GB" sz="2000" dirty="0"/>
              <a:t>Determined </a:t>
            </a:r>
            <a:r>
              <a:rPr lang="en-GB" sz="2000" b="1" dirty="0"/>
              <a:t>relationships</a:t>
            </a:r>
            <a:r>
              <a:rPr lang="en-GB" sz="2000" dirty="0"/>
              <a:t> linking intervention impact and adoption to CO</a:t>
            </a:r>
            <a:r>
              <a:rPr lang="en-GB" sz="2000" baseline="-25000" dirty="0"/>
              <a:t>2</a:t>
            </a:r>
            <a:r>
              <a:rPr lang="en-GB" sz="2000" dirty="0"/>
              <a:t> savings</a:t>
            </a:r>
          </a:p>
          <a:p>
            <a:pPr marL="285750" indent="-285750">
              <a:buFont typeface="Arial" panose="020B0604020202020204" pitchFamily="34" charset="0"/>
              <a:buChar char="•"/>
            </a:pPr>
            <a:endParaRPr lang="en-GB" sz="2000" b="1" dirty="0"/>
          </a:p>
          <a:p>
            <a:pPr marL="285750" indent="-285750">
              <a:buFont typeface="Arial" panose="020B0604020202020204" pitchFamily="34" charset="0"/>
              <a:buChar char="•"/>
            </a:pPr>
            <a:r>
              <a:rPr lang="en-GB" sz="2000" b="1" dirty="0"/>
              <a:t>Forecasted scale and impact </a:t>
            </a:r>
            <a:r>
              <a:rPr lang="en-GB" sz="2000" dirty="0"/>
              <a:t>of all viable projects assessed against the NN CO</a:t>
            </a:r>
            <a:r>
              <a:rPr lang="en-GB" sz="2000" baseline="-25000" dirty="0"/>
              <a:t>2</a:t>
            </a:r>
            <a:r>
              <a:rPr lang="en-GB" sz="2000" dirty="0"/>
              <a:t> gap</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b="1" dirty="0"/>
              <a:t>Cranfield University </a:t>
            </a:r>
            <a:r>
              <a:rPr lang="en-GB" sz="2000" dirty="0"/>
              <a:t>validating emission calculations and relationships </a:t>
            </a:r>
          </a:p>
        </p:txBody>
      </p:sp>
      <p:pic>
        <p:nvPicPr>
          <p:cNvPr id="12" name="Picture 11">
            <a:extLst>
              <a:ext uri="{FF2B5EF4-FFF2-40B4-BE49-F238E27FC236}">
                <a16:creationId xmlns:a16="http://schemas.microsoft.com/office/drawing/2014/main" id="{7FB2D53F-C250-3D20-DDAE-A348F9AD3DE3}"/>
              </a:ext>
            </a:extLst>
          </p:cNvPr>
          <p:cNvPicPr>
            <a:picLocks noChangeAspect="1"/>
          </p:cNvPicPr>
          <p:nvPr/>
        </p:nvPicPr>
        <p:blipFill>
          <a:blip r:embed="rId3"/>
          <a:stretch>
            <a:fillRect/>
          </a:stretch>
        </p:blipFill>
        <p:spPr>
          <a:xfrm>
            <a:off x="11001547" y="1476620"/>
            <a:ext cx="820465" cy="820465"/>
          </a:xfrm>
          <a:prstGeom prst="rect">
            <a:avLst/>
          </a:prstGeom>
        </p:spPr>
      </p:pic>
      <p:pic>
        <p:nvPicPr>
          <p:cNvPr id="13" name="Picture 12">
            <a:extLst>
              <a:ext uri="{FF2B5EF4-FFF2-40B4-BE49-F238E27FC236}">
                <a16:creationId xmlns:a16="http://schemas.microsoft.com/office/drawing/2014/main" id="{856F6DD7-8A1E-D64A-AD61-BF8CC53BA688}"/>
              </a:ext>
            </a:extLst>
          </p:cNvPr>
          <p:cNvPicPr>
            <a:picLocks noChangeAspect="1"/>
          </p:cNvPicPr>
          <p:nvPr/>
        </p:nvPicPr>
        <p:blipFill>
          <a:blip r:embed="rId4"/>
          <a:stretch>
            <a:fillRect/>
          </a:stretch>
        </p:blipFill>
        <p:spPr>
          <a:xfrm>
            <a:off x="6217917" y="1257300"/>
            <a:ext cx="4545155" cy="3134047"/>
          </a:xfrm>
          <a:prstGeom prst="rect">
            <a:avLst/>
          </a:prstGeom>
        </p:spPr>
      </p:pic>
      <p:pic>
        <p:nvPicPr>
          <p:cNvPr id="14" name="Picture 13">
            <a:extLst>
              <a:ext uri="{FF2B5EF4-FFF2-40B4-BE49-F238E27FC236}">
                <a16:creationId xmlns:a16="http://schemas.microsoft.com/office/drawing/2014/main" id="{63B4F561-BAA7-4369-1D08-CB163323C618}"/>
              </a:ext>
            </a:extLst>
          </p:cNvPr>
          <p:cNvPicPr>
            <a:picLocks noChangeAspect="1"/>
          </p:cNvPicPr>
          <p:nvPr/>
        </p:nvPicPr>
        <p:blipFill rotWithShape="1">
          <a:blip r:embed="rId5"/>
          <a:srcRect t="9684"/>
          <a:stretch/>
        </p:blipFill>
        <p:spPr>
          <a:xfrm>
            <a:off x="5768737" y="4466120"/>
            <a:ext cx="5084783" cy="2064619"/>
          </a:xfrm>
          <a:prstGeom prst="rect">
            <a:avLst/>
          </a:prstGeom>
        </p:spPr>
      </p:pic>
      <p:cxnSp>
        <p:nvCxnSpPr>
          <p:cNvPr id="15" name="Straight Connector 14">
            <a:extLst>
              <a:ext uri="{FF2B5EF4-FFF2-40B4-BE49-F238E27FC236}">
                <a16:creationId xmlns:a16="http://schemas.microsoft.com/office/drawing/2014/main" id="{607B43E5-AF35-BEF2-7B7A-6D637C4A3843}"/>
              </a:ext>
            </a:extLst>
          </p:cNvPr>
          <p:cNvCxnSpPr>
            <a:cxnSpLocks/>
          </p:cNvCxnSpPr>
          <p:nvPr/>
        </p:nvCxnSpPr>
        <p:spPr>
          <a:xfrm>
            <a:off x="7970623" y="5143265"/>
            <a:ext cx="0" cy="941817"/>
          </a:xfrm>
          <a:prstGeom prst="line">
            <a:avLst/>
          </a:prstGeom>
          <a:ln w="12700">
            <a:prstDash val="dash"/>
          </a:ln>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68983B00-3637-3188-D62A-F18A3A05745B}"/>
              </a:ext>
            </a:extLst>
          </p:cNvPr>
          <p:cNvCxnSpPr>
            <a:cxnSpLocks/>
          </p:cNvCxnSpPr>
          <p:nvPr/>
        </p:nvCxnSpPr>
        <p:spPr>
          <a:xfrm>
            <a:off x="10753249" y="5143265"/>
            <a:ext cx="0" cy="941817"/>
          </a:xfrm>
          <a:prstGeom prst="line">
            <a:avLst/>
          </a:prstGeom>
          <a:ln w="12700">
            <a:prstDash val="dash"/>
          </a:ln>
        </p:spPr>
        <p:style>
          <a:lnRef idx="1">
            <a:schemeClr val="dk1"/>
          </a:lnRef>
          <a:fillRef idx="0">
            <a:schemeClr val="dk1"/>
          </a:fillRef>
          <a:effectRef idx="0">
            <a:schemeClr val="dk1"/>
          </a:effectRef>
          <a:fontRef idx="minor">
            <a:schemeClr val="tx1"/>
          </a:fontRef>
        </p:style>
      </p:cxnSp>
      <p:cxnSp>
        <p:nvCxnSpPr>
          <p:cNvPr id="18" name="Straight Connector 17">
            <a:extLst>
              <a:ext uri="{FF2B5EF4-FFF2-40B4-BE49-F238E27FC236}">
                <a16:creationId xmlns:a16="http://schemas.microsoft.com/office/drawing/2014/main" id="{DF7F4C60-1C7F-84D2-6CD0-8FA2483164B7}"/>
              </a:ext>
            </a:extLst>
          </p:cNvPr>
          <p:cNvCxnSpPr>
            <a:cxnSpLocks/>
          </p:cNvCxnSpPr>
          <p:nvPr/>
        </p:nvCxnSpPr>
        <p:spPr>
          <a:xfrm>
            <a:off x="8765699" y="5143265"/>
            <a:ext cx="0" cy="941817"/>
          </a:xfrm>
          <a:prstGeom prst="line">
            <a:avLst/>
          </a:prstGeom>
          <a:ln w="12700">
            <a:prstDash val="dash"/>
          </a:ln>
        </p:spPr>
        <p:style>
          <a:lnRef idx="1">
            <a:schemeClr val="dk1"/>
          </a:lnRef>
          <a:fillRef idx="0">
            <a:schemeClr val="dk1"/>
          </a:fillRef>
          <a:effectRef idx="0">
            <a:schemeClr val="dk1"/>
          </a:effectRef>
          <a:fontRef idx="minor">
            <a:schemeClr val="tx1"/>
          </a:fontRef>
        </p:style>
      </p:cxnSp>
      <p:cxnSp>
        <p:nvCxnSpPr>
          <p:cNvPr id="19" name="Straight Connector 18">
            <a:extLst>
              <a:ext uri="{FF2B5EF4-FFF2-40B4-BE49-F238E27FC236}">
                <a16:creationId xmlns:a16="http://schemas.microsoft.com/office/drawing/2014/main" id="{D70F4850-EA97-AB74-F3ED-B3F8BA0B5BF2}"/>
              </a:ext>
            </a:extLst>
          </p:cNvPr>
          <p:cNvCxnSpPr>
            <a:cxnSpLocks/>
          </p:cNvCxnSpPr>
          <p:nvPr/>
        </p:nvCxnSpPr>
        <p:spPr>
          <a:xfrm>
            <a:off x="9768999" y="5143265"/>
            <a:ext cx="0" cy="941817"/>
          </a:xfrm>
          <a:prstGeom prst="line">
            <a:avLst/>
          </a:prstGeom>
          <a:ln w="12700">
            <a:prstDash val="dash"/>
          </a:ln>
        </p:spPr>
        <p:style>
          <a:lnRef idx="1">
            <a:schemeClr val="dk1"/>
          </a:lnRef>
          <a:fillRef idx="0">
            <a:schemeClr val="dk1"/>
          </a:fillRef>
          <a:effectRef idx="0">
            <a:schemeClr val="dk1"/>
          </a:effectRef>
          <a:fontRef idx="minor">
            <a:schemeClr val="tx1"/>
          </a:fontRef>
        </p:style>
      </p:cxnSp>
      <p:sp>
        <p:nvSpPr>
          <p:cNvPr id="20" name="TextBox 19">
            <a:extLst>
              <a:ext uri="{FF2B5EF4-FFF2-40B4-BE49-F238E27FC236}">
                <a16:creationId xmlns:a16="http://schemas.microsoft.com/office/drawing/2014/main" id="{86F4E4CA-0399-ADFC-DBF1-8435F5522EA4}"/>
              </a:ext>
            </a:extLst>
          </p:cNvPr>
          <p:cNvSpPr txBox="1"/>
          <p:nvPr/>
        </p:nvSpPr>
        <p:spPr>
          <a:xfrm>
            <a:off x="7731532" y="4881655"/>
            <a:ext cx="532518" cy="261610"/>
          </a:xfrm>
          <a:prstGeom prst="rect">
            <a:avLst/>
          </a:prstGeom>
          <a:noFill/>
        </p:spPr>
        <p:txBody>
          <a:bodyPr wrap="none" rtlCol="0">
            <a:spAutoFit/>
          </a:bodyPr>
          <a:lstStyle/>
          <a:p>
            <a:r>
              <a:rPr lang="en-GB" sz="1050" dirty="0"/>
              <a:t>Today</a:t>
            </a:r>
          </a:p>
        </p:txBody>
      </p:sp>
      <p:sp>
        <p:nvSpPr>
          <p:cNvPr id="21" name="TextBox 20">
            <a:extLst>
              <a:ext uri="{FF2B5EF4-FFF2-40B4-BE49-F238E27FC236}">
                <a16:creationId xmlns:a16="http://schemas.microsoft.com/office/drawing/2014/main" id="{D3C7853F-946E-853B-FA8D-05982DF031FE}"/>
              </a:ext>
            </a:extLst>
          </p:cNvPr>
          <p:cNvSpPr txBox="1"/>
          <p:nvPr/>
        </p:nvSpPr>
        <p:spPr>
          <a:xfrm>
            <a:off x="8518491" y="4881655"/>
            <a:ext cx="460382" cy="253916"/>
          </a:xfrm>
          <a:prstGeom prst="rect">
            <a:avLst/>
          </a:prstGeom>
          <a:noFill/>
        </p:spPr>
        <p:txBody>
          <a:bodyPr wrap="none" rtlCol="0">
            <a:spAutoFit/>
          </a:bodyPr>
          <a:lstStyle/>
          <a:p>
            <a:r>
              <a:rPr lang="en-GB" sz="1050" dirty="0"/>
              <a:t>2030</a:t>
            </a:r>
          </a:p>
        </p:txBody>
      </p:sp>
      <p:sp>
        <p:nvSpPr>
          <p:cNvPr id="22" name="TextBox 21">
            <a:extLst>
              <a:ext uri="{FF2B5EF4-FFF2-40B4-BE49-F238E27FC236}">
                <a16:creationId xmlns:a16="http://schemas.microsoft.com/office/drawing/2014/main" id="{9FB06C4C-475B-14A2-0945-81966C4E9C87}"/>
              </a:ext>
            </a:extLst>
          </p:cNvPr>
          <p:cNvSpPr txBox="1"/>
          <p:nvPr/>
        </p:nvSpPr>
        <p:spPr>
          <a:xfrm>
            <a:off x="9538808" y="4878636"/>
            <a:ext cx="460382" cy="253916"/>
          </a:xfrm>
          <a:prstGeom prst="rect">
            <a:avLst/>
          </a:prstGeom>
          <a:noFill/>
        </p:spPr>
        <p:txBody>
          <a:bodyPr wrap="none" rtlCol="0">
            <a:spAutoFit/>
          </a:bodyPr>
          <a:lstStyle/>
          <a:p>
            <a:r>
              <a:rPr lang="en-GB" sz="1050" dirty="0"/>
              <a:t>2040</a:t>
            </a:r>
          </a:p>
        </p:txBody>
      </p:sp>
      <p:sp>
        <p:nvSpPr>
          <p:cNvPr id="23" name="TextBox 22">
            <a:extLst>
              <a:ext uri="{FF2B5EF4-FFF2-40B4-BE49-F238E27FC236}">
                <a16:creationId xmlns:a16="http://schemas.microsoft.com/office/drawing/2014/main" id="{35F9A3A8-2A58-ADF0-5060-BEE22FD94B36}"/>
              </a:ext>
            </a:extLst>
          </p:cNvPr>
          <p:cNvSpPr txBox="1"/>
          <p:nvPr/>
        </p:nvSpPr>
        <p:spPr>
          <a:xfrm>
            <a:off x="10461122" y="4871656"/>
            <a:ext cx="460382" cy="253916"/>
          </a:xfrm>
          <a:prstGeom prst="rect">
            <a:avLst/>
          </a:prstGeom>
          <a:noFill/>
        </p:spPr>
        <p:txBody>
          <a:bodyPr wrap="none" rtlCol="0">
            <a:spAutoFit/>
          </a:bodyPr>
          <a:lstStyle/>
          <a:p>
            <a:r>
              <a:rPr lang="en-GB" sz="1050" dirty="0"/>
              <a:t>2050</a:t>
            </a:r>
          </a:p>
        </p:txBody>
      </p:sp>
      <p:sp>
        <p:nvSpPr>
          <p:cNvPr id="25" name="TextBox 24">
            <a:extLst>
              <a:ext uri="{FF2B5EF4-FFF2-40B4-BE49-F238E27FC236}">
                <a16:creationId xmlns:a16="http://schemas.microsoft.com/office/drawing/2014/main" id="{6858B246-0D03-0A70-37AE-F04F4FFEF95B}"/>
              </a:ext>
            </a:extLst>
          </p:cNvPr>
          <p:cNvSpPr txBox="1"/>
          <p:nvPr/>
        </p:nvSpPr>
        <p:spPr>
          <a:xfrm>
            <a:off x="6217917" y="6493816"/>
            <a:ext cx="4783630" cy="307777"/>
          </a:xfrm>
          <a:prstGeom prst="rect">
            <a:avLst/>
          </a:prstGeom>
          <a:noFill/>
        </p:spPr>
        <p:txBody>
          <a:bodyPr wrap="square">
            <a:spAutoFit/>
          </a:bodyPr>
          <a:lstStyle/>
          <a:p>
            <a:r>
              <a:rPr lang="en-GB" sz="700" b="0" i="0" u="none" strike="noStrike" dirty="0" err="1">
                <a:solidFill>
                  <a:srgbClr val="000000"/>
                </a:solidFill>
                <a:effectLst/>
                <a:latin typeface="Calibri" panose="020F0502020204030204" pitchFamily="34" charset="0"/>
              </a:rPr>
              <a:t>Forcasted</a:t>
            </a:r>
            <a:r>
              <a:rPr lang="en-GB" sz="700" b="0" i="0" u="none" strike="noStrike" dirty="0">
                <a:solidFill>
                  <a:srgbClr val="000000"/>
                </a:solidFill>
                <a:effectLst/>
                <a:latin typeface="Calibri" panose="020F0502020204030204" pitchFamily="34" charset="0"/>
              </a:rPr>
              <a:t> BAU emissions are based on National Grid Future Energy Scenario (FES) “Steady Progression”, 2021).  This represents a base case decarbonisation profile for North Northamptonshire</a:t>
            </a:r>
            <a:endParaRPr lang="en-GB" sz="700" dirty="0"/>
          </a:p>
        </p:txBody>
      </p:sp>
    </p:spTree>
    <p:extLst>
      <p:ext uri="{BB962C8B-B14F-4D97-AF65-F5344CB8AC3E}">
        <p14:creationId xmlns:p14="http://schemas.microsoft.com/office/powerpoint/2010/main" val="31060739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3">
            <a:extLst>
              <a:ext uri="{FF2B5EF4-FFF2-40B4-BE49-F238E27FC236}">
                <a16:creationId xmlns:a16="http://schemas.microsoft.com/office/drawing/2014/main" id="{E5E95500-5F11-CD9E-90E8-1CFE3B132874}"/>
              </a:ext>
            </a:extLst>
          </p:cNvPr>
          <p:cNvSpPr txBox="1"/>
          <p:nvPr/>
        </p:nvSpPr>
        <p:spPr>
          <a:xfrm>
            <a:off x="504825" y="323927"/>
            <a:ext cx="10176111" cy="764505"/>
          </a:xfrm>
          <a:prstGeom prst="rect">
            <a:avLst/>
          </a:prstGeom>
        </p:spPr>
        <p:txBody>
          <a:bodyPr wrap="square" lIns="0" tIns="0" rIns="0" bIns="0" rtlCol="0" anchor="t">
            <a:spAutoFit/>
          </a:bodyPr>
          <a:lstStyle/>
          <a:p>
            <a:pPr>
              <a:lnSpc>
                <a:spcPts val="6400"/>
              </a:lnSpc>
              <a:spcBef>
                <a:spcPct val="0"/>
              </a:spcBef>
            </a:pPr>
            <a:r>
              <a:rPr lang="en-US" sz="4400" dirty="0">
                <a:solidFill>
                  <a:srgbClr val="2C3548"/>
                </a:solidFill>
                <a:latin typeface="Muli Bold"/>
              </a:rPr>
              <a:t>Top 10 for individuals</a:t>
            </a:r>
          </a:p>
        </p:txBody>
      </p:sp>
      <p:pic>
        <p:nvPicPr>
          <p:cNvPr id="3" name="Picture 2">
            <a:extLst>
              <a:ext uri="{FF2B5EF4-FFF2-40B4-BE49-F238E27FC236}">
                <a16:creationId xmlns:a16="http://schemas.microsoft.com/office/drawing/2014/main" id="{A409B77E-BA32-CA5B-524E-70BF4C2D2433}"/>
              </a:ext>
            </a:extLst>
          </p:cNvPr>
          <p:cNvPicPr>
            <a:picLocks noChangeAspect="1"/>
          </p:cNvPicPr>
          <p:nvPr/>
        </p:nvPicPr>
        <p:blipFill>
          <a:blip r:embed="rId2"/>
          <a:stretch>
            <a:fillRect/>
          </a:stretch>
        </p:blipFill>
        <p:spPr>
          <a:xfrm>
            <a:off x="9786283" y="5995988"/>
            <a:ext cx="2133600" cy="679196"/>
          </a:xfrm>
          <a:prstGeom prst="rect">
            <a:avLst/>
          </a:prstGeom>
        </p:spPr>
      </p:pic>
      <p:pic>
        <p:nvPicPr>
          <p:cNvPr id="4" name="Picture 2">
            <a:extLst>
              <a:ext uri="{FF2B5EF4-FFF2-40B4-BE49-F238E27FC236}">
                <a16:creationId xmlns:a16="http://schemas.microsoft.com/office/drawing/2014/main" id="{9968633C-8554-AED7-2EEF-82CB41CDAA2C}"/>
              </a:ext>
            </a:extLst>
          </p:cNvPr>
          <p:cNvPicPr>
            <a:picLocks noChangeAspect="1"/>
          </p:cNvPicPr>
          <p:nvPr/>
        </p:nvPicPr>
        <p:blipFill>
          <a:blip r:embed="rId3"/>
          <a:srcRect/>
          <a:stretch>
            <a:fillRect/>
          </a:stretch>
        </p:blipFill>
        <p:spPr>
          <a:xfrm>
            <a:off x="10181965" y="82333"/>
            <a:ext cx="1505210" cy="1174967"/>
          </a:xfrm>
          <a:prstGeom prst="rect">
            <a:avLst/>
          </a:prstGeom>
        </p:spPr>
      </p:pic>
      <p:pic>
        <p:nvPicPr>
          <p:cNvPr id="7" name="Picture 2" descr="A graph showing the most viable options for reducing your carbon footprint cover a range of options, from living car-free to installing renewable energy-based heating.">
            <a:extLst>
              <a:ext uri="{FF2B5EF4-FFF2-40B4-BE49-F238E27FC236}">
                <a16:creationId xmlns:a16="http://schemas.microsoft.com/office/drawing/2014/main" id="{2CE2583E-768D-D7D2-10CD-5A9809CE675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9525"/>
          <a:stretch/>
        </p:blipFill>
        <p:spPr bwMode="auto">
          <a:xfrm>
            <a:off x="556251" y="1088432"/>
            <a:ext cx="5915533" cy="546179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40222D32-BCE4-B484-2169-14757F6D8E5F}"/>
              </a:ext>
            </a:extLst>
          </p:cNvPr>
          <p:cNvSpPr txBox="1"/>
          <p:nvPr/>
        </p:nvSpPr>
        <p:spPr>
          <a:xfrm>
            <a:off x="467384" y="6540598"/>
            <a:ext cx="4256690" cy="276999"/>
          </a:xfrm>
          <a:prstGeom prst="rect">
            <a:avLst/>
          </a:prstGeom>
          <a:noFill/>
        </p:spPr>
        <p:txBody>
          <a:bodyPr wrap="square">
            <a:spAutoFit/>
          </a:bodyPr>
          <a:lstStyle/>
          <a:p>
            <a:r>
              <a:rPr lang="en-GB" sz="1200" dirty="0"/>
              <a:t>Diana Ivanova et al 2020 Environ. Res. Lett. 15 093001</a:t>
            </a:r>
          </a:p>
        </p:txBody>
      </p:sp>
      <p:pic>
        <p:nvPicPr>
          <p:cNvPr id="9" name="Picture 8">
            <a:extLst>
              <a:ext uri="{FF2B5EF4-FFF2-40B4-BE49-F238E27FC236}">
                <a16:creationId xmlns:a16="http://schemas.microsoft.com/office/drawing/2014/main" id="{F317899A-8730-850C-473E-926AF8BE6D6A}"/>
              </a:ext>
            </a:extLst>
          </p:cNvPr>
          <p:cNvPicPr>
            <a:picLocks noChangeAspect="1"/>
          </p:cNvPicPr>
          <p:nvPr/>
        </p:nvPicPr>
        <p:blipFill rotWithShape="1">
          <a:blip r:embed="rId5"/>
          <a:srcRect l="21288" t="16303" r="41337" b="20509"/>
          <a:stretch/>
        </p:blipFill>
        <p:spPr>
          <a:xfrm>
            <a:off x="7118451" y="3871210"/>
            <a:ext cx="2688429" cy="2556581"/>
          </a:xfrm>
          <a:prstGeom prst="ellipse">
            <a:avLst/>
          </a:prstGeom>
        </p:spPr>
      </p:pic>
      <p:pic>
        <p:nvPicPr>
          <p:cNvPr id="10" name="Picture 4" descr="Best Bike Helmets for Riding around Town [TOP 10]">
            <a:extLst>
              <a:ext uri="{FF2B5EF4-FFF2-40B4-BE49-F238E27FC236}">
                <a16:creationId xmlns:a16="http://schemas.microsoft.com/office/drawing/2014/main" id="{0128CA55-974A-33D2-400A-BC320CF30C88}"/>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6732" r="11859"/>
          <a:stretch/>
        </p:blipFill>
        <p:spPr bwMode="auto">
          <a:xfrm>
            <a:off x="7118451" y="1132191"/>
            <a:ext cx="2704974" cy="2480111"/>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62732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9968633C-8554-AED7-2EEF-82CB41CDAA2C}"/>
              </a:ext>
            </a:extLst>
          </p:cNvPr>
          <p:cNvPicPr>
            <a:picLocks noChangeAspect="1"/>
          </p:cNvPicPr>
          <p:nvPr/>
        </p:nvPicPr>
        <p:blipFill>
          <a:blip r:embed="rId2"/>
          <a:srcRect/>
          <a:stretch>
            <a:fillRect/>
          </a:stretch>
        </p:blipFill>
        <p:spPr>
          <a:xfrm>
            <a:off x="10181965" y="82333"/>
            <a:ext cx="1505210" cy="1174967"/>
          </a:xfrm>
          <a:prstGeom prst="rect">
            <a:avLst/>
          </a:prstGeom>
        </p:spPr>
      </p:pic>
      <p:sp>
        <p:nvSpPr>
          <p:cNvPr id="6" name="TextBox 23">
            <a:extLst>
              <a:ext uri="{FF2B5EF4-FFF2-40B4-BE49-F238E27FC236}">
                <a16:creationId xmlns:a16="http://schemas.microsoft.com/office/drawing/2014/main" id="{97B50705-CCCB-4BDD-35BC-C6E8A5FABA81}"/>
              </a:ext>
            </a:extLst>
          </p:cNvPr>
          <p:cNvSpPr txBox="1"/>
          <p:nvPr/>
        </p:nvSpPr>
        <p:spPr>
          <a:xfrm>
            <a:off x="504825" y="323927"/>
            <a:ext cx="10176111" cy="764505"/>
          </a:xfrm>
          <a:prstGeom prst="rect">
            <a:avLst/>
          </a:prstGeom>
        </p:spPr>
        <p:txBody>
          <a:bodyPr wrap="square" lIns="0" tIns="0" rIns="0" bIns="0" rtlCol="0" anchor="t">
            <a:spAutoFit/>
          </a:bodyPr>
          <a:lstStyle/>
          <a:p>
            <a:pPr>
              <a:lnSpc>
                <a:spcPts val="6400"/>
              </a:lnSpc>
              <a:spcBef>
                <a:spcPct val="0"/>
              </a:spcBef>
            </a:pPr>
            <a:r>
              <a:rPr lang="en-GB" sz="4400" dirty="0">
                <a:solidFill>
                  <a:srgbClr val="2C3548"/>
                </a:solidFill>
                <a:latin typeface="Muli Bold"/>
              </a:rPr>
              <a:t>Summary draft gap closed for NN</a:t>
            </a:r>
          </a:p>
        </p:txBody>
      </p:sp>
      <p:pic>
        <p:nvPicPr>
          <p:cNvPr id="2" name="Picture 1">
            <a:extLst>
              <a:ext uri="{FF2B5EF4-FFF2-40B4-BE49-F238E27FC236}">
                <a16:creationId xmlns:a16="http://schemas.microsoft.com/office/drawing/2014/main" id="{DAC25441-E669-3B44-6A7E-31B57EDC2914}"/>
              </a:ext>
            </a:extLst>
          </p:cNvPr>
          <p:cNvPicPr>
            <a:picLocks noChangeAspect="1"/>
          </p:cNvPicPr>
          <p:nvPr/>
        </p:nvPicPr>
        <p:blipFill>
          <a:blip r:embed="rId3"/>
          <a:stretch>
            <a:fillRect/>
          </a:stretch>
        </p:blipFill>
        <p:spPr>
          <a:xfrm>
            <a:off x="315085" y="1208065"/>
            <a:ext cx="11439899" cy="5567602"/>
          </a:xfrm>
          <a:prstGeom prst="rect">
            <a:avLst/>
          </a:prstGeom>
        </p:spPr>
      </p:pic>
    </p:spTree>
    <p:extLst>
      <p:ext uri="{BB962C8B-B14F-4D97-AF65-F5344CB8AC3E}">
        <p14:creationId xmlns:p14="http://schemas.microsoft.com/office/powerpoint/2010/main" val="4087636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3">
            <a:extLst>
              <a:ext uri="{FF2B5EF4-FFF2-40B4-BE49-F238E27FC236}">
                <a16:creationId xmlns:a16="http://schemas.microsoft.com/office/drawing/2014/main" id="{E5E95500-5F11-CD9E-90E8-1CFE3B132874}"/>
              </a:ext>
            </a:extLst>
          </p:cNvPr>
          <p:cNvSpPr txBox="1"/>
          <p:nvPr/>
        </p:nvSpPr>
        <p:spPr>
          <a:xfrm>
            <a:off x="504825" y="323927"/>
            <a:ext cx="10176111" cy="750975"/>
          </a:xfrm>
          <a:prstGeom prst="rect">
            <a:avLst/>
          </a:prstGeom>
        </p:spPr>
        <p:txBody>
          <a:bodyPr wrap="square" lIns="0" tIns="0" rIns="0" bIns="0" rtlCol="0" anchor="t">
            <a:spAutoFit/>
          </a:bodyPr>
          <a:lstStyle/>
          <a:p>
            <a:pPr>
              <a:lnSpc>
                <a:spcPts val="6400"/>
              </a:lnSpc>
              <a:spcBef>
                <a:spcPct val="0"/>
              </a:spcBef>
            </a:pPr>
            <a:r>
              <a:rPr lang="en-US" sz="4000" dirty="0">
                <a:solidFill>
                  <a:srgbClr val="2C3548"/>
                </a:solidFill>
                <a:latin typeface="Muli Bold"/>
              </a:rPr>
              <a:t>Why a digital twin?</a:t>
            </a:r>
          </a:p>
        </p:txBody>
      </p:sp>
      <p:pic>
        <p:nvPicPr>
          <p:cNvPr id="3" name="Picture 2">
            <a:extLst>
              <a:ext uri="{FF2B5EF4-FFF2-40B4-BE49-F238E27FC236}">
                <a16:creationId xmlns:a16="http://schemas.microsoft.com/office/drawing/2014/main" id="{A409B77E-BA32-CA5B-524E-70BF4C2D2433}"/>
              </a:ext>
            </a:extLst>
          </p:cNvPr>
          <p:cNvPicPr>
            <a:picLocks noChangeAspect="1"/>
          </p:cNvPicPr>
          <p:nvPr/>
        </p:nvPicPr>
        <p:blipFill>
          <a:blip r:embed="rId3"/>
          <a:stretch>
            <a:fillRect/>
          </a:stretch>
        </p:blipFill>
        <p:spPr>
          <a:xfrm>
            <a:off x="9786283" y="5995988"/>
            <a:ext cx="2133600" cy="679196"/>
          </a:xfrm>
          <a:prstGeom prst="rect">
            <a:avLst/>
          </a:prstGeom>
        </p:spPr>
      </p:pic>
      <p:pic>
        <p:nvPicPr>
          <p:cNvPr id="4" name="Picture 2">
            <a:extLst>
              <a:ext uri="{FF2B5EF4-FFF2-40B4-BE49-F238E27FC236}">
                <a16:creationId xmlns:a16="http://schemas.microsoft.com/office/drawing/2014/main" id="{9968633C-8554-AED7-2EEF-82CB41CDAA2C}"/>
              </a:ext>
            </a:extLst>
          </p:cNvPr>
          <p:cNvPicPr>
            <a:picLocks noChangeAspect="1"/>
          </p:cNvPicPr>
          <p:nvPr/>
        </p:nvPicPr>
        <p:blipFill>
          <a:blip r:embed="rId4"/>
          <a:srcRect/>
          <a:stretch>
            <a:fillRect/>
          </a:stretch>
        </p:blipFill>
        <p:spPr>
          <a:xfrm>
            <a:off x="10181965" y="82333"/>
            <a:ext cx="1505210" cy="1174967"/>
          </a:xfrm>
          <a:prstGeom prst="rect">
            <a:avLst/>
          </a:prstGeom>
        </p:spPr>
      </p:pic>
      <p:sp>
        <p:nvSpPr>
          <p:cNvPr id="6" name="Rectangle 5">
            <a:extLst>
              <a:ext uri="{FF2B5EF4-FFF2-40B4-BE49-F238E27FC236}">
                <a16:creationId xmlns:a16="http://schemas.microsoft.com/office/drawing/2014/main" id="{465E267E-2108-FE29-4249-2E1195915589}"/>
              </a:ext>
            </a:extLst>
          </p:cNvPr>
          <p:cNvSpPr/>
          <p:nvPr/>
        </p:nvSpPr>
        <p:spPr>
          <a:xfrm>
            <a:off x="4178706" y="2169719"/>
            <a:ext cx="3923070" cy="1120877"/>
          </a:xfrm>
          <a:prstGeom prst="rect">
            <a:avLst/>
          </a:prstGeom>
          <a:solidFill>
            <a:srgbClr val="8CCA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D140D8AF-37C4-C75C-A82C-BFED646D1153}"/>
              </a:ext>
            </a:extLst>
          </p:cNvPr>
          <p:cNvSpPr/>
          <p:nvPr/>
        </p:nvSpPr>
        <p:spPr>
          <a:xfrm>
            <a:off x="8610595" y="2172738"/>
            <a:ext cx="3425399" cy="1120877"/>
          </a:xfrm>
          <a:prstGeom prst="rect">
            <a:avLst/>
          </a:prstGeom>
          <a:solidFill>
            <a:srgbClr val="8CCA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C425C548-53C4-641D-3517-FF74E157A12D}"/>
              </a:ext>
            </a:extLst>
          </p:cNvPr>
          <p:cNvSpPr/>
          <p:nvPr/>
        </p:nvSpPr>
        <p:spPr>
          <a:xfrm>
            <a:off x="156000" y="2172928"/>
            <a:ext cx="3425399" cy="1120877"/>
          </a:xfrm>
          <a:prstGeom prst="rect">
            <a:avLst/>
          </a:prstGeom>
          <a:solidFill>
            <a:srgbClr val="8CCA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D8DC98B9-2A36-B4FA-B5B5-A3DA76D3991A}"/>
              </a:ext>
            </a:extLst>
          </p:cNvPr>
          <p:cNvSpPr txBox="1"/>
          <p:nvPr/>
        </p:nvSpPr>
        <p:spPr>
          <a:xfrm>
            <a:off x="156000" y="1608196"/>
            <a:ext cx="3425400" cy="369332"/>
          </a:xfrm>
          <a:prstGeom prst="rect">
            <a:avLst/>
          </a:prstGeom>
          <a:solidFill>
            <a:srgbClr val="FC5545"/>
          </a:solidFill>
          <a:ln>
            <a:noFill/>
          </a:ln>
        </p:spPr>
        <p:txBody>
          <a:bodyPr wrap="square" rtlCol="0">
            <a:spAutoFit/>
          </a:bodyPr>
          <a:lstStyle/>
          <a:p>
            <a:pPr algn="ctr"/>
            <a:r>
              <a:rPr lang="en-GB" dirty="0">
                <a:solidFill>
                  <a:schemeClr val="bg1"/>
                </a:solidFill>
              </a:rPr>
              <a:t>The Challenge of Data</a:t>
            </a:r>
          </a:p>
        </p:txBody>
      </p:sp>
      <p:sp>
        <p:nvSpPr>
          <p:cNvPr id="12" name="TextBox 11">
            <a:extLst>
              <a:ext uri="{FF2B5EF4-FFF2-40B4-BE49-F238E27FC236}">
                <a16:creationId xmlns:a16="http://schemas.microsoft.com/office/drawing/2014/main" id="{02C4A065-85DA-9032-4DFA-E146B30AA448}"/>
              </a:ext>
            </a:extLst>
          </p:cNvPr>
          <p:cNvSpPr txBox="1"/>
          <p:nvPr/>
        </p:nvSpPr>
        <p:spPr>
          <a:xfrm>
            <a:off x="4178705" y="1608196"/>
            <a:ext cx="3923071" cy="369332"/>
          </a:xfrm>
          <a:prstGeom prst="rect">
            <a:avLst/>
          </a:prstGeom>
          <a:solidFill>
            <a:srgbClr val="FC5545"/>
          </a:solidFill>
        </p:spPr>
        <p:txBody>
          <a:bodyPr wrap="square" rtlCol="0">
            <a:spAutoFit/>
          </a:bodyPr>
          <a:lstStyle/>
          <a:p>
            <a:pPr algn="ctr"/>
            <a:r>
              <a:rPr lang="en-GB" dirty="0">
                <a:solidFill>
                  <a:schemeClr val="bg1"/>
                </a:solidFill>
              </a:rPr>
              <a:t>The Challenge of Prediction</a:t>
            </a:r>
          </a:p>
        </p:txBody>
      </p:sp>
      <p:sp>
        <p:nvSpPr>
          <p:cNvPr id="13" name="TextBox 12">
            <a:extLst>
              <a:ext uri="{FF2B5EF4-FFF2-40B4-BE49-F238E27FC236}">
                <a16:creationId xmlns:a16="http://schemas.microsoft.com/office/drawing/2014/main" id="{B2A4ED22-67CF-0A80-964E-4CB071D775CA}"/>
              </a:ext>
            </a:extLst>
          </p:cNvPr>
          <p:cNvSpPr txBox="1"/>
          <p:nvPr/>
        </p:nvSpPr>
        <p:spPr>
          <a:xfrm>
            <a:off x="8610599" y="1608196"/>
            <a:ext cx="3425400" cy="369332"/>
          </a:xfrm>
          <a:prstGeom prst="rect">
            <a:avLst/>
          </a:prstGeom>
          <a:solidFill>
            <a:srgbClr val="FC5545"/>
          </a:solidFill>
        </p:spPr>
        <p:txBody>
          <a:bodyPr wrap="square" rtlCol="0">
            <a:spAutoFit/>
          </a:bodyPr>
          <a:lstStyle/>
          <a:p>
            <a:pPr algn="ctr"/>
            <a:r>
              <a:rPr lang="en-GB" dirty="0">
                <a:solidFill>
                  <a:schemeClr val="bg1"/>
                </a:solidFill>
              </a:rPr>
              <a:t>The Challenge of Engagement</a:t>
            </a:r>
          </a:p>
        </p:txBody>
      </p:sp>
      <p:sp>
        <p:nvSpPr>
          <p:cNvPr id="14" name="TextBox 13">
            <a:extLst>
              <a:ext uri="{FF2B5EF4-FFF2-40B4-BE49-F238E27FC236}">
                <a16:creationId xmlns:a16="http://schemas.microsoft.com/office/drawing/2014/main" id="{5CAD9295-1495-8745-D913-FCE47B1946D9}"/>
              </a:ext>
            </a:extLst>
          </p:cNvPr>
          <p:cNvSpPr txBox="1"/>
          <p:nvPr/>
        </p:nvSpPr>
        <p:spPr>
          <a:xfrm>
            <a:off x="156000" y="2275416"/>
            <a:ext cx="3425400" cy="3416320"/>
          </a:xfrm>
          <a:prstGeom prst="rect">
            <a:avLst/>
          </a:prstGeom>
          <a:noFill/>
        </p:spPr>
        <p:txBody>
          <a:bodyPr wrap="square" rtlCol="0">
            <a:spAutoFit/>
          </a:bodyPr>
          <a:lstStyle/>
          <a:p>
            <a:pPr algn="ctr"/>
            <a:r>
              <a:rPr lang="en-GB" dirty="0"/>
              <a:t>What and where are the data I need to support my net zero strategy?</a:t>
            </a:r>
          </a:p>
          <a:p>
            <a:endParaRPr lang="en-GB" dirty="0"/>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Large growth in available data from a myriad sources by 2030</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Most of data is siloed, disconnected and not used to create value</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Much of analyst time spent on low value, data pre-processing tasks</a:t>
            </a:r>
          </a:p>
        </p:txBody>
      </p:sp>
      <p:sp>
        <p:nvSpPr>
          <p:cNvPr id="15" name="TextBox 14">
            <a:extLst>
              <a:ext uri="{FF2B5EF4-FFF2-40B4-BE49-F238E27FC236}">
                <a16:creationId xmlns:a16="http://schemas.microsoft.com/office/drawing/2014/main" id="{67815BF7-92CC-0C7B-5C68-B8B4CECA4CCA}"/>
              </a:ext>
            </a:extLst>
          </p:cNvPr>
          <p:cNvSpPr txBox="1"/>
          <p:nvPr/>
        </p:nvSpPr>
        <p:spPr>
          <a:xfrm>
            <a:off x="4178710" y="2275416"/>
            <a:ext cx="3923071" cy="3416320"/>
          </a:xfrm>
          <a:prstGeom prst="rect">
            <a:avLst/>
          </a:prstGeom>
          <a:noFill/>
        </p:spPr>
        <p:txBody>
          <a:bodyPr wrap="square" rtlCol="0">
            <a:spAutoFit/>
          </a:bodyPr>
          <a:lstStyle/>
          <a:p>
            <a:pPr algn="ctr"/>
            <a:r>
              <a:rPr lang="en-GB" dirty="0"/>
              <a:t>How do I use data to provide quantified evidence-based predictions of impact in my Local Plan?</a:t>
            </a:r>
          </a:p>
          <a:p>
            <a:endParaRPr lang="en-GB" dirty="0"/>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What is the relationship between intervention, impact and those impacted?</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How do I predict the changes that will happen over time?</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How do I quantify and optimise the value add of competing intervention options?</a:t>
            </a:r>
          </a:p>
        </p:txBody>
      </p:sp>
      <p:sp>
        <p:nvSpPr>
          <p:cNvPr id="16" name="TextBox 15">
            <a:extLst>
              <a:ext uri="{FF2B5EF4-FFF2-40B4-BE49-F238E27FC236}">
                <a16:creationId xmlns:a16="http://schemas.microsoft.com/office/drawing/2014/main" id="{C9048B5C-6222-761A-771F-E56B74648970}"/>
              </a:ext>
            </a:extLst>
          </p:cNvPr>
          <p:cNvSpPr txBox="1"/>
          <p:nvPr/>
        </p:nvSpPr>
        <p:spPr>
          <a:xfrm>
            <a:off x="8610599" y="2275415"/>
            <a:ext cx="3425400" cy="3416320"/>
          </a:xfrm>
          <a:prstGeom prst="rect">
            <a:avLst/>
          </a:prstGeom>
          <a:noFill/>
        </p:spPr>
        <p:txBody>
          <a:bodyPr wrap="square" rtlCol="0">
            <a:spAutoFit/>
          </a:bodyPr>
          <a:lstStyle/>
          <a:p>
            <a:pPr algn="ctr"/>
            <a:r>
              <a:rPr lang="en-GB" dirty="0"/>
              <a:t>How do I engage and secure buy in from a diverse set of stakeholders across the region?</a:t>
            </a:r>
          </a:p>
          <a:p>
            <a:endParaRPr lang="en-GB" dirty="0"/>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How do I transform my strategy into a data-based story?</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What compelling visualisations can I create to broaden engagement?</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How do I measure engagement across a diverse constituents?</a:t>
            </a:r>
          </a:p>
        </p:txBody>
      </p:sp>
      <p:cxnSp>
        <p:nvCxnSpPr>
          <p:cNvPr id="17" name="Straight Connector 16">
            <a:extLst>
              <a:ext uri="{FF2B5EF4-FFF2-40B4-BE49-F238E27FC236}">
                <a16:creationId xmlns:a16="http://schemas.microsoft.com/office/drawing/2014/main" id="{924AEE81-5761-7DDC-C811-9117C1E585B4}"/>
              </a:ext>
            </a:extLst>
          </p:cNvPr>
          <p:cNvCxnSpPr/>
          <p:nvPr/>
        </p:nvCxnSpPr>
        <p:spPr>
          <a:xfrm>
            <a:off x="3844412" y="1608196"/>
            <a:ext cx="0" cy="3947029"/>
          </a:xfrm>
          <a:prstGeom prst="line">
            <a:avLst/>
          </a:prstGeom>
          <a:ln w="38100">
            <a:solidFill>
              <a:srgbClr val="30455A"/>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C38A43D-41F7-3302-3562-F33C14050427}"/>
              </a:ext>
            </a:extLst>
          </p:cNvPr>
          <p:cNvCxnSpPr/>
          <p:nvPr/>
        </p:nvCxnSpPr>
        <p:spPr>
          <a:xfrm>
            <a:off x="8372166" y="1612800"/>
            <a:ext cx="0" cy="3947029"/>
          </a:xfrm>
          <a:prstGeom prst="line">
            <a:avLst/>
          </a:prstGeom>
          <a:ln w="38100">
            <a:solidFill>
              <a:srgbClr val="30455A"/>
            </a:solidFill>
          </a:ln>
        </p:spPr>
        <p:style>
          <a:lnRef idx="1">
            <a:schemeClr val="accent1"/>
          </a:lnRef>
          <a:fillRef idx="0">
            <a:schemeClr val="accent1"/>
          </a:fillRef>
          <a:effectRef idx="0">
            <a:schemeClr val="accent1"/>
          </a:effectRef>
          <a:fontRef idx="minor">
            <a:schemeClr val="tx1"/>
          </a:fontRef>
        </p:style>
      </p:cxnSp>
      <p:pic>
        <p:nvPicPr>
          <p:cNvPr id="5" name="Picture 2" descr="Decision Intelligence - Data Intelligence Platform | Slingshot Simulations">
            <a:extLst>
              <a:ext uri="{FF2B5EF4-FFF2-40B4-BE49-F238E27FC236}">
                <a16:creationId xmlns:a16="http://schemas.microsoft.com/office/drawing/2014/main" id="{2154C3AE-4464-FDAE-DDB2-6899FDC0E4E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 y="5995988"/>
            <a:ext cx="1368000" cy="46548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D475D84-A87E-7AFB-3EE1-B275E1A0DA98}"/>
              </a:ext>
            </a:extLst>
          </p:cNvPr>
          <p:cNvSpPr txBox="1"/>
          <p:nvPr/>
        </p:nvSpPr>
        <p:spPr>
          <a:xfrm>
            <a:off x="4986409" y="6475468"/>
            <a:ext cx="2438400" cy="369332"/>
          </a:xfrm>
          <a:prstGeom prst="rect">
            <a:avLst/>
          </a:prstGeom>
          <a:noFill/>
        </p:spPr>
        <p:txBody>
          <a:bodyPr wrap="square">
            <a:spAutoFit/>
          </a:bodyPr>
          <a:lstStyle/>
          <a:p>
            <a:pPr algn="ctr"/>
            <a:r>
              <a:rPr lang="en-GB" sz="1800" u="sng" dirty="0">
                <a:solidFill>
                  <a:srgbClr val="2D3548"/>
                </a:solidFill>
                <a:effectLst/>
                <a:latin typeface="Calibri" panose="020F0502020204030204" pitchFamily="34" charset="0"/>
                <a:ea typeface="Calibri" panose="020F0502020204030204" pitchFamily="34" charset="0"/>
              </a:rPr>
              <a:t>www.nn2nz.co.uk</a:t>
            </a:r>
            <a:r>
              <a:rPr lang="en-GB" sz="1800" dirty="0">
                <a:solidFill>
                  <a:srgbClr val="2D3548"/>
                </a:solidFill>
                <a:effectLst/>
                <a:latin typeface="Calibri" panose="020F0502020204030204" pitchFamily="34" charset="0"/>
                <a:ea typeface="Calibri" panose="020F0502020204030204" pitchFamily="34" charset="0"/>
              </a:rPr>
              <a:t> </a:t>
            </a:r>
            <a:endParaRPr lang="en-GB" dirty="0">
              <a:solidFill>
                <a:srgbClr val="2D3548"/>
              </a:solidFill>
            </a:endParaRPr>
          </a:p>
        </p:txBody>
      </p:sp>
    </p:spTree>
    <p:extLst>
      <p:ext uri="{BB962C8B-B14F-4D97-AF65-F5344CB8AC3E}">
        <p14:creationId xmlns:p14="http://schemas.microsoft.com/office/powerpoint/2010/main" val="10790549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3">
            <a:extLst>
              <a:ext uri="{FF2B5EF4-FFF2-40B4-BE49-F238E27FC236}">
                <a16:creationId xmlns:a16="http://schemas.microsoft.com/office/drawing/2014/main" id="{E5E95500-5F11-CD9E-90E8-1CFE3B132874}"/>
              </a:ext>
            </a:extLst>
          </p:cNvPr>
          <p:cNvSpPr txBox="1"/>
          <p:nvPr/>
        </p:nvSpPr>
        <p:spPr>
          <a:xfrm>
            <a:off x="504825" y="323927"/>
            <a:ext cx="10176111" cy="750975"/>
          </a:xfrm>
          <a:prstGeom prst="rect">
            <a:avLst/>
          </a:prstGeom>
        </p:spPr>
        <p:txBody>
          <a:bodyPr wrap="square" lIns="0" tIns="0" rIns="0" bIns="0" rtlCol="0" anchor="t">
            <a:spAutoFit/>
          </a:bodyPr>
          <a:lstStyle/>
          <a:p>
            <a:pPr>
              <a:lnSpc>
                <a:spcPts val="6400"/>
              </a:lnSpc>
              <a:spcBef>
                <a:spcPct val="0"/>
              </a:spcBef>
            </a:pPr>
            <a:r>
              <a:rPr lang="en-US" sz="4000" dirty="0">
                <a:solidFill>
                  <a:srgbClr val="2C3548"/>
                </a:solidFill>
                <a:latin typeface="Muli Bold"/>
              </a:rPr>
              <a:t>Where, how many, when?</a:t>
            </a:r>
          </a:p>
        </p:txBody>
      </p:sp>
      <p:pic>
        <p:nvPicPr>
          <p:cNvPr id="3" name="Picture 2">
            <a:extLst>
              <a:ext uri="{FF2B5EF4-FFF2-40B4-BE49-F238E27FC236}">
                <a16:creationId xmlns:a16="http://schemas.microsoft.com/office/drawing/2014/main" id="{A409B77E-BA32-CA5B-524E-70BF4C2D2433}"/>
              </a:ext>
            </a:extLst>
          </p:cNvPr>
          <p:cNvPicPr>
            <a:picLocks noChangeAspect="1"/>
          </p:cNvPicPr>
          <p:nvPr/>
        </p:nvPicPr>
        <p:blipFill>
          <a:blip r:embed="rId3"/>
          <a:stretch>
            <a:fillRect/>
          </a:stretch>
        </p:blipFill>
        <p:spPr>
          <a:xfrm>
            <a:off x="9786283" y="5995988"/>
            <a:ext cx="2133600" cy="679196"/>
          </a:xfrm>
          <a:prstGeom prst="rect">
            <a:avLst/>
          </a:prstGeom>
        </p:spPr>
      </p:pic>
      <p:pic>
        <p:nvPicPr>
          <p:cNvPr id="4" name="Picture 2">
            <a:extLst>
              <a:ext uri="{FF2B5EF4-FFF2-40B4-BE49-F238E27FC236}">
                <a16:creationId xmlns:a16="http://schemas.microsoft.com/office/drawing/2014/main" id="{9968633C-8554-AED7-2EEF-82CB41CDAA2C}"/>
              </a:ext>
            </a:extLst>
          </p:cNvPr>
          <p:cNvPicPr>
            <a:picLocks noChangeAspect="1"/>
          </p:cNvPicPr>
          <p:nvPr/>
        </p:nvPicPr>
        <p:blipFill>
          <a:blip r:embed="rId4"/>
          <a:srcRect/>
          <a:stretch>
            <a:fillRect/>
          </a:stretch>
        </p:blipFill>
        <p:spPr>
          <a:xfrm>
            <a:off x="10181965" y="82333"/>
            <a:ext cx="1505210" cy="1174967"/>
          </a:xfrm>
          <a:prstGeom prst="rect">
            <a:avLst/>
          </a:prstGeom>
        </p:spPr>
      </p:pic>
      <p:sp>
        <p:nvSpPr>
          <p:cNvPr id="5" name="TextBox 4">
            <a:extLst>
              <a:ext uri="{FF2B5EF4-FFF2-40B4-BE49-F238E27FC236}">
                <a16:creationId xmlns:a16="http://schemas.microsoft.com/office/drawing/2014/main" id="{FDB039B4-AF97-D806-BF45-63248C63B7AD}"/>
              </a:ext>
            </a:extLst>
          </p:cNvPr>
          <p:cNvSpPr txBox="1"/>
          <p:nvPr/>
        </p:nvSpPr>
        <p:spPr>
          <a:xfrm>
            <a:off x="419100" y="1180954"/>
            <a:ext cx="8446120" cy="5601533"/>
          </a:xfrm>
          <a:prstGeom prst="rect">
            <a:avLst/>
          </a:prstGeom>
          <a:noFill/>
        </p:spPr>
        <p:txBody>
          <a:bodyPr wrap="square">
            <a:spAutoFit/>
          </a:bodyPr>
          <a:lstStyle/>
          <a:p>
            <a:r>
              <a:rPr lang="en-GB" dirty="0"/>
              <a:t>To assess the feasibility of promising interventions we need to model and map initiative impacts on existing infrastructure and understand populations that may disproportionately benefit from or pay for interventions.</a:t>
            </a:r>
          </a:p>
          <a:p>
            <a:endParaRPr lang="en-GB" sz="800" dirty="0"/>
          </a:p>
          <a:p>
            <a:r>
              <a:rPr lang="en-GB" b="1" dirty="0"/>
              <a:t>Aggregate</a:t>
            </a:r>
          </a:p>
          <a:p>
            <a:pPr marL="285750" indent="-285750">
              <a:buFont typeface="Arial" panose="020B0604020202020204" pitchFamily="34" charset="0"/>
              <a:buChar char="•"/>
            </a:pPr>
            <a:r>
              <a:rPr lang="en-GB" dirty="0"/>
              <a:t>A single platform which acts as an NN evidence base for decision making </a:t>
            </a:r>
          </a:p>
          <a:p>
            <a:pPr marL="285750" indent="-285750">
              <a:buFont typeface="Arial" panose="020B0604020202020204" pitchFamily="34" charset="0"/>
              <a:buChar char="•"/>
            </a:pPr>
            <a:r>
              <a:rPr lang="en-GB" dirty="0"/>
              <a:t>Collating data from diverse sources (e.g. Land use mapping, DNO, Traffic, EVCP, housing, carbon conversion factors, social indicators, census data)</a:t>
            </a:r>
          </a:p>
          <a:p>
            <a:pPr marL="285750" indent="-285750">
              <a:buFont typeface="Arial" panose="020B0604020202020204" pitchFamily="34" charset="0"/>
              <a:buChar char="•"/>
            </a:pPr>
            <a:endParaRPr lang="en-GB" b="1" dirty="0"/>
          </a:p>
          <a:p>
            <a:r>
              <a:rPr lang="en-GB" b="1" dirty="0"/>
              <a:t>Analyse, </a:t>
            </a:r>
          </a:p>
          <a:p>
            <a:pPr marL="285750" indent="-285750">
              <a:buFont typeface="Arial" panose="020B0604020202020204" pitchFamily="34" charset="0"/>
              <a:buChar char="•"/>
            </a:pPr>
            <a:r>
              <a:rPr lang="en-GB" dirty="0"/>
              <a:t>Calcs can be performed in Excel but challenging to simulate time-related:</a:t>
            </a:r>
          </a:p>
          <a:p>
            <a:pPr marL="742950" lvl="1" indent="-285750">
              <a:buFont typeface="Arial" panose="020B0604020202020204" pitchFamily="34" charset="0"/>
              <a:buChar char="•"/>
            </a:pPr>
            <a:r>
              <a:rPr lang="en-GB" dirty="0"/>
              <a:t>Geospatial impacts (e.g. impact of EVs on regional NO</a:t>
            </a:r>
            <a:r>
              <a:rPr lang="en-GB" baseline="-25000" dirty="0"/>
              <a:t>2</a:t>
            </a:r>
            <a:r>
              <a:rPr lang="en-GB" dirty="0"/>
              <a:t> and congestion) </a:t>
            </a:r>
          </a:p>
          <a:p>
            <a:pPr marL="742950" lvl="1" indent="-285750">
              <a:buFont typeface="Arial" panose="020B0604020202020204" pitchFamily="34" charset="0"/>
              <a:buChar char="•"/>
            </a:pPr>
            <a:r>
              <a:rPr lang="en-GB" dirty="0"/>
              <a:t>Location specific quick wins or barriers (e.g. impact of PV in areas with export headroom but not affected by curtailment issues)    </a:t>
            </a:r>
          </a:p>
          <a:p>
            <a:pPr marL="285750" indent="-285750">
              <a:buFont typeface="Arial" panose="020B0604020202020204" pitchFamily="34" charset="0"/>
              <a:buChar char="•"/>
            </a:pPr>
            <a:endParaRPr lang="en-GB" sz="800" b="1" dirty="0"/>
          </a:p>
          <a:p>
            <a:r>
              <a:rPr lang="en-GB" b="1" dirty="0"/>
              <a:t>Interpret</a:t>
            </a:r>
          </a:p>
          <a:p>
            <a:pPr marL="342900" indent="-342900">
              <a:buFont typeface="Arial" panose="020B0604020202020204" pitchFamily="34" charset="0"/>
              <a:buChar char="•"/>
            </a:pPr>
            <a:r>
              <a:rPr lang="en-GB" dirty="0"/>
              <a:t>Visualise heat maps and RAG rated infrastructure/metrics to help decision making</a:t>
            </a:r>
          </a:p>
          <a:p>
            <a:pPr marL="285750" indent="-285750">
              <a:buFont typeface="Arial" panose="020B0604020202020204" pitchFamily="34" charset="0"/>
              <a:buChar char="•"/>
            </a:pPr>
            <a:endParaRPr lang="en-GB" sz="800" b="1" dirty="0"/>
          </a:p>
          <a:p>
            <a:r>
              <a:rPr lang="en-GB" b="1" dirty="0"/>
              <a:t>Communicate </a:t>
            </a:r>
          </a:p>
          <a:p>
            <a:pPr marL="285750" indent="-285750">
              <a:buFont typeface="Arial" panose="020B0604020202020204" pitchFamily="34" charset="0"/>
              <a:buChar char="•"/>
            </a:pPr>
            <a:r>
              <a:rPr lang="en-GB" dirty="0"/>
              <a:t>Maps with overlaid metrics, dashboards ,3D renders, intractability enable evidence based engagement with planners, councillors, developers and the public.</a:t>
            </a:r>
          </a:p>
        </p:txBody>
      </p:sp>
      <p:pic>
        <p:nvPicPr>
          <p:cNvPr id="7" name="Picture 6">
            <a:extLst>
              <a:ext uri="{FF2B5EF4-FFF2-40B4-BE49-F238E27FC236}">
                <a16:creationId xmlns:a16="http://schemas.microsoft.com/office/drawing/2014/main" id="{08B18A2F-599E-B862-C8F4-D73029A27CA7}"/>
              </a:ext>
            </a:extLst>
          </p:cNvPr>
          <p:cNvPicPr>
            <a:picLocks noChangeAspect="1"/>
          </p:cNvPicPr>
          <p:nvPr/>
        </p:nvPicPr>
        <p:blipFill>
          <a:blip r:embed="rId5"/>
          <a:stretch>
            <a:fillRect/>
          </a:stretch>
        </p:blipFill>
        <p:spPr>
          <a:xfrm>
            <a:off x="8865220" y="3512633"/>
            <a:ext cx="2856107" cy="1904071"/>
          </a:xfrm>
          <a:prstGeom prst="rect">
            <a:avLst/>
          </a:prstGeom>
        </p:spPr>
      </p:pic>
      <p:pic>
        <p:nvPicPr>
          <p:cNvPr id="8" name="Picture 7">
            <a:extLst>
              <a:ext uri="{FF2B5EF4-FFF2-40B4-BE49-F238E27FC236}">
                <a16:creationId xmlns:a16="http://schemas.microsoft.com/office/drawing/2014/main" id="{2D0740F9-60D6-5398-D2E1-CF4A828EFAAE}"/>
              </a:ext>
            </a:extLst>
          </p:cNvPr>
          <p:cNvPicPr>
            <a:picLocks noChangeAspect="1"/>
          </p:cNvPicPr>
          <p:nvPr/>
        </p:nvPicPr>
        <p:blipFill>
          <a:blip r:embed="rId6"/>
          <a:stretch>
            <a:fillRect/>
          </a:stretch>
        </p:blipFill>
        <p:spPr>
          <a:xfrm>
            <a:off x="8865219" y="1726437"/>
            <a:ext cx="2856107" cy="1499456"/>
          </a:xfrm>
          <a:prstGeom prst="rect">
            <a:avLst/>
          </a:prstGeom>
        </p:spPr>
      </p:pic>
      <p:sp>
        <p:nvSpPr>
          <p:cNvPr id="6" name="TextBox 5">
            <a:extLst>
              <a:ext uri="{FF2B5EF4-FFF2-40B4-BE49-F238E27FC236}">
                <a16:creationId xmlns:a16="http://schemas.microsoft.com/office/drawing/2014/main" id="{CFB6FB95-CF17-62CC-070B-CC1C27C502FF}"/>
              </a:ext>
            </a:extLst>
          </p:cNvPr>
          <p:cNvSpPr txBox="1"/>
          <p:nvPr/>
        </p:nvSpPr>
        <p:spPr>
          <a:xfrm>
            <a:off x="4986409" y="6475468"/>
            <a:ext cx="2438400" cy="369332"/>
          </a:xfrm>
          <a:prstGeom prst="rect">
            <a:avLst/>
          </a:prstGeom>
          <a:noFill/>
        </p:spPr>
        <p:txBody>
          <a:bodyPr wrap="square">
            <a:spAutoFit/>
          </a:bodyPr>
          <a:lstStyle/>
          <a:p>
            <a:pPr algn="ctr"/>
            <a:r>
              <a:rPr lang="en-GB" sz="1800" u="sng" dirty="0">
                <a:solidFill>
                  <a:srgbClr val="2D3548"/>
                </a:solidFill>
                <a:effectLst/>
                <a:latin typeface="Calibri" panose="020F0502020204030204" pitchFamily="34" charset="0"/>
                <a:ea typeface="Calibri" panose="020F0502020204030204" pitchFamily="34" charset="0"/>
              </a:rPr>
              <a:t>www.nn2nz.co.uk</a:t>
            </a:r>
            <a:r>
              <a:rPr lang="en-GB" sz="1800" dirty="0">
                <a:solidFill>
                  <a:srgbClr val="2D3548"/>
                </a:solidFill>
                <a:effectLst/>
                <a:latin typeface="Calibri" panose="020F0502020204030204" pitchFamily="34" charset="0"/>
                <a:ea typeface="Calibri" panose="020F0502020204030204" pitchFamily="34" charset="0"/>
              </a:rPr>
              <a:t> </a:t>
            </a:r>
            <a:endParaRPr lang="en-GB" dirty="0">
              <a:solidFill>
                <a:srgbClr val="2D3548"/>
              </a:solidFill>
            </a:endParaRPr>
          </a:p>
        </p:txBody>
      </p:sp>
    </p:spTree>
    <p:extLst>
      <p:ext uri="{BB962C8B-B14F-4D97-AF65-F5344CB8AC3E}">
        <p14:creationId xmlns:p14="http://schemas.microsoft.com/office/powerpoint/2010/main" val="33036519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588823F-811E-20F0-6502-112929F62BFF}"/>
              </a:ext>
            </a:extLst>
          </p:cNvPr>
          <p:cNvSpPr/>
          <p:nvPr/>
        </p:nvSpPr>
        <p:spPr>
          <a:xfrm>
            <a:off x="495632" y="2031143"/>
            <a:ext cx="5542596" cy="30022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Video showing Compass Engine Simulation</a:t>
            </a:r>
          </a:p>
        </p:txBody>
      </p:sp>
      <p:sp>
        <p:nvSpPr>
          <p:cNvPr id="7" name="Rectangle 6">
            <a:extLst>
              <a:ext uri="{FF2B5EF4-FFF2-40B4-BE49-F238E27FC236}">
                <a16:creationId xmlns:a16="http://schemas.microsoft.com/office/drawing/2014/main" id="{1597A362-8908-47C5-9177-AC76FF57110C}"/>
              </a:ext>
            </a:extLst>
          </p:cNvPr>
          <p:cNvSpPr/>
          <p:nvPr/>
        </p:nvSpPr>
        <p:spPr>
          <a:xfrm>
            <a:off x="6411565" y="2031142"/>
            <a:ext cx="5542596" cy="30022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Video showing 3D rendering</a:t>
            </a:r>
          </a:p>
        </p:txBody>
      </p:sp>
      <p:sp>
        <p:nvSpPr>
          <p:cNvPr id="2" name="TextBox 23">
            <a:extLst>
              <a:ext uri="{FF2B5EF4-FFF2-40B4-BE49-F238E27FC236}">
                <a16:creationId xmlns:a16="http://schemas.microsoft.com/office/drawing/2014/main" id="{E5E95500-5F11-CD9E-90E8-1CFE3B132874}"/>
              </a:ext>
            </a:extLst>
          </p:cNvPr>
          <p:cNvSpPr txBox="1"/>
          <p:nvPr/>
        </p:nvSpPr>
        <p:spPr>
          <a:xfrm>
            <a:off x="504825" y="323927"/>
            <a:ext cx="10176111" cy="750975"/>
          </a:xfrm>
          <a:prstGeom prst="rect">
            <a:avLst/>
          </a:prstGeom>
        </p:spPr>
        <p:txBody>
          <a:bodyPr wrap="square" lIns="0" tIns="0" rIns="0" bIns="0" rtlCol="0" anchor="t">
            <a:spAutoFit/>
          </a:bodyPr>
          <a:lstStyle/>
          <a:p>
            <a:pPr>
              <a:lnSpc>
                <a:spcPts val="6400"/>
              </a:lnSpc>
              <a:spcBef>
                <a:spcPct val="0"/>
              </a:spcBef>
            </a:pPr>
            <a:r>
              <a:rPr lang="en-US" sz="4000" dirty="0">
                <a:solidFill>
                  <a:srgbClr val="2C3548"/>
                </a:solidFill>
                <a:latin typeface="Muli Bold"/>
              </a:rPr>
              <a:t>NN Digital Twin in action</a:t>
            </a:r>
          </a:p>
        </p:txBody>
      </p:sp>
      <p:pic>
        <p:nvPicPr>
          <p:cNvPr id="3" name="Picture 2">
            <a:extLst>
              <a:ext uri="{FF2B5EF4-FFF2-40B4-BE49-F238E27FC236}">
                <a16:creationId xmlns:a16="http://schemas.microsoft.com/office/drawing/2014/main" id="{A409B77E-BA32-CA5B-524E-70BF4C2D2433}"/>
              </a:ext>
            </a:extLst>
          </p:cNvPr>
          <p:cNvPicPr>
            <a:picLocks noChangeAspect="1"/>
          </p:cNvPicPr>
          <p:nvPr/>
        </p:nvPicPr>
        <p:blipFill>
          <a:blip r:embed="rId3"/>
          <a:stretch>
            <a:fillRect/>
          </a:stretch>
        </p:blipFill>
        <p:spPr>
          <a:xfrm>
            <a:off x="9786283" y="5995988"/>
            <a:ext cx="2133600" cy="679196"/>
          </a:xfrm>
          <a:prstGeom prst="rect">
            <a:avLst/>
          </a:prstGeom>
        </p:spPr>
      </p:pic>
      <p:pic>
        <p:nvPicPr>
          <p:cNvPr id="4" name="Picture 2">
            <a:extLst>
              <a:ext uri="{FF2B5EF4-FFF2-40B4-BE49-F238E27FC236}">
                <a16:creationId xmlns:a16="http://schemas.microsoft.com/office/drawing/2014/main" id="{9968633C-8554-AED7-2EEF-82CB41CDAA2C}"/>
              </a:ext>
            </a:extLst>
          </p:cNvPr>
          <p:cNvPicPr>
            <a:picLocks noChangeAspect="1"/>
          </p:cNvPicPr>
          <p:nvPr/>
        </p:nvPicPr>
        <p:blipFill>
          <a:blip r:embed="rId4"/>
          <a:srcRect/>
          <a:stretch>
            <a:fillRect/>
          </a:stretch>
        </p:blipFill>
        <p:spPr>
          <a:xfrm>
            <a:off x="10181965" y="82333"/>
            <a:ext cx="1505210" cy="1174967"/>
          </a:xfrm>
          <a:prstGeom prst="rect">
            <a:avLst/>
          </a:prstGeom>
        </p:spPr>
      </p:pic>
      <p:pic>
        <p:nvPicPr>
          <p:cNvPr id="5" name="Picture 2" descr="Decision Intelligence - Data Intelligence Platform | Slingshot Simulations">
            <a:extLst>
              <a:ext uri="{FF2B5EF4-FFF2-40B4-BE49-F238E27FC236}">
                <a16:creationId xmlns:a16="http://schemas.microsoft.com/office/drawing/2014/main" id="{FC2F04A5-A354-D11B-FC79-5DD68D5BB92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 y="5995988"/>
            <a:ext cx="1368000" cy="46548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2D8E761-2079-71CE-3EDB-DBA8191239F4}"/>
              </a:ext>
            </a:extLst>
          </p:cNvPr>
          <p:cNvSpPr txBox="1"/>
          <p:nvPr/>
        </p:nvSpPr>
        <p:spPr>
          <a:xfrm>
            <a:off x="4986409" y="6475468"/>
            <a:ext cx="2438400" cy="369332"/>
          </a:xfrm>
          <a:prstGeom prst="rect">
            <a:avLst/>
          </a:prstGeom>
          <a:noFill/>
        </p:spPr>
        <p:txBody>
          <a:bodyPr wrap="square">
            <a:spAutoFit/>
          </a:bodyPr>
          <a:lstStyle/>
          <a:p>
            <a:pPr algn="ctr"/>
            <a:r>
              <a:rPr lang="en-GB" sz="1800" u="sng" dirty="0">
                <a:solidFill>
                  <a:srgbClr val="2D3548"/>
                </a:solidFill>
                <a:effectLst/>
                <a:latin typeface="Calibri" panose="020F0502020204030204" pitchFamily="34" charset="0"/>
                <a:ea typeface="Calibri" panose="020F0502020204030204" pitchFamily="34" charset="0"/>
              </a:rPr>
              <a:t>www.nn2nz.co.uk</a:t>
            </a:r>
            <a:r>
              <a:rPr lang="en-GB" sz="1800" dirty="0">
                <a:solidFill>
                  <a:srgbClr val="2D3548"/>
                </a:solidFill>
                <a:effectLst/>
                <a:latin typeface="Calibri" panose="020F0502020204030204" pitchFamily="34" charset="0"/>
                <a:ea typeface="Calibri" panose="020F0502020204030204" pitchFamily="34" charset="0"/>
              </a:rPr>
              <a:t> </a:t>
            </a:r>
            <a:endParaRPr lang="en-GB" dirty="0">
              <a:solidFill>
                <a:srgbClr val="2D3548"/>
              </a:solidFill>
            </a:endParaRPr>
          </a:p>
        </p:txBody>
      </p:sp>
    </p:spTree>
    <p:extLst>
      <p:ext uri="{BB962C8B-B14F-4D97-AF65-F5344CB8AC3E}">
        <p14:creationId xmlns:p14="http://schemas.microsoft.com/office/powerpoint/2010/main" val="31394086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23C46B6-8E69-C863-2096-93AA185A7920}"/>
              </a:ext>
            </a:extLst>
          </p:cNvPr>
          <p:cNvPicPr>
            <a:picLocks noChangeAspect="1"/>
          </p:cNvPicPr>
          <p:nvPr/>
        </p:nvPicPr>
        <p:blipFill>
          <a:blip r:embed="rId3"/>
          <a:stretch>
            <a:fillRect/>
          </a:stretch>
        </p:blipFill>
        <p:spPr>
          <a:xfrm>
            <a:off x="7291526" y="1235409"/>
            <a:ext cx="4448175" cy="4448175"/>
          </a:xfrm>
          <a:prstGeom prst="rect">
            <a:avLst/>
          </a:prstGeom>
          <a:solidFill>
            <a:schemeClr val="bg1">
              <a:alpha val="75000"/>
            </a:schemeClr>
          </a:solidFill>
        </p:spPr>
      </p:pic>
      <p:sp>
        <p:nvSpPr>
          <p:cNvPr id="2" name="TextBox 23">
            <a:extLst>
              <a:ext uri="{FF2B5EF4-FFF2-40B4-BE49-F238E27FC236}">
                <a16:creationId xmlns:a16="http://schemas.microsoft.com/office/drawing/2014/main" id="{E5E95500-5F11-CD9E-90E8-1CFE3B132874}"/>
              </a:ext>
            </a:extLst>
          </p:cNvPr>
          <p:cNvSpPr txBox="1"/>
          <p:nvPr/>
        </p:nvSpPr>
        <p:spPr>
          <a:xfrm>
            <a:off x="504825" y="323927"/>
            <a:ext cx="10176111" cy="750975"/>
          </a:xfrm>
          <a:prstGeom prst="rect">
            <a:avLst/>
          </a:prstGeom>
        </p:spPr>
        <p:txBody>
          <a:bodyPr wrap="square" lIns="0" tIns="0" rIns="0" bIns="0" rtlCol="0" anchor="t">
            <a:spAutoFit/>
          </a:bodyPr>
          <a:lstStyle/>
          <a:p>
            <a:pPr>
              <a:lnSpc>
                <a:spcPts val="6400"/>
              </a:lnSpc>
              <a:spcBef>
                <a:spcPct val="0"/>
              </a:spcBef>
            </a:pPr>
            <a:r>
              <a:rPr lang="en-US" sz="4000" dirty="0">
                <a:solidFill>
                  <a:srgbClr val="2C3548"/>
                </a:solidFill>
                <a:latin typeface="Muli Bold"/>
              </a:rPr>
              <a:t>Digital Twin challenges</a:t>
            </a:r>
          </a:p>
        </p:txBody>
      </p:sp>
      <p:pic>
        <p:nvPicPr>
          <p:cNvPr id="3" name="Picture 2">
            <a:extLst>
              <a:ext uri="{FF2B5EF4-FFF2-40B4-BE49-F238E27FC236}">
                <a16:creationId xmlns:a16="http://schemas.microsoft.com/office/drawing/2014/main" id="{A409B77E-BA32-CA5B-524E-70BF4C2D2433}"/>
              </a:ext>
            </a:extLst>
          </p:cNvPr>
          <p:cNvPicPr>
            <a:picLocks noChangeAspect="1"/>
          </p:cNvPicPr>
          <p:nvPr/>
        </p:nvPicPr>
        <p:blipFill>
          <a:blip r:embed="rId4"/>
          <a:stretch>
            <a:fillRect/>
          </a:stretch>
        </p:blipFill>
        <p:spPr>
          <a:xfrm>
            <a:off x="9786283" y="5995988"/>
            <a:ext cx="2133600" cy="679196"/>
          </a:xfrm>
          <a:prstGeom prst="rect">
            <a:avLst/>
          </a:prstGeom>
        </p:spPr>
      </p:pic>
      <p:pic>
        <p:nvPicPr>
          <p:cNvPr id="4" name="Picture 2">
            <a:extLst>
              <a:ext uri="{FF2B5EF4-FFF2-40B4-BE49-F238E27FC236}">
                <a16:creationId xmlns:a16="http://schemas.microsoft.com/office/drawing/2014/main" id="{9968633C-8554-AED7-2EEF-82CB41CDAA2C}"/>
              </a:ext>
            </a:extLst>
          </p:cNvPr>
          <p:cNvPicPr>
            <a:picLocks noChangeAspect="1"/>
          </p:cNvPicPr>
          <p:nvPr/>
        </p:nvPicPr>
        <p:blipFill>
          <a:blip r:embed="rId5"/>
          <a:srcRect/>
          <a:stretch>
            <a:fillRect/>
          </a:stretch>
        </p:blipFill>
        <p:spPr>
          <a:xfrm>
            <a:off x="10181965" y="82333"/>
            <a:ext cx="1505210" cy="1174967"/>
          </a:xfrm>
          <a:prstGeom prst="rect">
            <a:avLst/>
          </a:prstGeom>
        </p:spPr>
      </p:pic>
      <p:sp>
        <p:nvSpPr>
          <p:cNvPr id="5" name="TextBox 4">
            <a:extLst>
              <a:ext uri="{FF2B5EF4-FFF2-40B4-BE49-F238E27FC236}">
                <a16:creationId xmlns:a16="http://schemas.microsoft.com/office/drawing/2014/main" id="{FDB039B4-AF97-D806-BF45-63248C63B7AD}"/>
              </a:ext>
            </a:extLst>
          </p:cNvPr>
          <p:cNvSpPr txBox="1"/>
          <p:nvPr/>
        </p:nvSpPr>
        <p:spPr>
          <a:xfrm>
            <a:off x="371598" y="1489436"/>
            <a:ext cx="8446120" cy="4524315"/>
          </a:xfrm>
          <a:prstGeom prst="rect">
            <a:avLst/>
          </a:prstGeom>
          <a:noFill/>
        </p:spPr>
        <p:txBody>
          <a:bodyPr wrap="square">
            <a:spAutoFit/>
          </a:bodyPr>
          <a:lstStyle/>
          <a:p>
            <a:pPr marL="285750" indent="-285750">
              <a:buFont typeface="Arial" panose="020B0604020202020204" pitchFamily="34" charset="0"/>
              <a:buChar char="•"/>
            </a:pPr>
            <a:r>
              <a:rPr lang="en-GB" sz="2000" dirty="0"/>
              <a:t>Identifying available data</a:t>
            </a:r>
          </a:p>
          <a:p>
            <a:pPr marL="742950" lvl="1" indent="-285750">
              <a:buFont typeface="Arial" panose="020B0604020202020204" pitchFamily="34" charset="0"/>
              <a:buChar char="•"/>
            </a:pPr>
            <a:r>
              <a:rPr lang="en-GB" sz="2000" dirty="0"/>
              <a:t>What’s public?</a:t>
            </a:r>
          </a:p>
          <a:p>
            <a:pPr marL="742950" lvl="1" indent="-285750">
              <a:buFont typeface="Arial" panose="020B0604020202020204" pitchFamily="34" charset="0"/>
              <a:buChar char="•"/>
            </a:pPr>
            <a:r>
              <a:rPr lang="en-GB" sz="2000" dirty="0"/>
              <a:t>Where can we find it?</a:t>
            </a:r>
          </a:p>
          <a:p>
            <a:pPr marL="742950" lvl="1" indent="-285750">
              <a:buFont typeface="Arial" panose="020B0604020202020204" pitchFamily="34" charset="0"/>
              <a:buChar char="•"/>
            </a:pPr>
            <a:r>
              <a:rPr lang="en-GB" sz="2000" dirty="0"/>
              <a:t>Is it accurate?</a:t>
            </a:r>
          </a:p>
          <a:p>
            <a:pPr marL="742950" lvl="1" indent="-285750">
              <a:buFont typeface="Arial" panose="020B0604020202020204" pitchFamily="34" charset="0"/>
              <a:buChar char="•"/>
            </a:pPr>
            <a:endParaRPr lang="en-GB" sz="1000" dirty="0"/>
          </a:p>
          <a:p>
            <a:pPr marL="285750" indent="-285750">
              <a:buFont typeface="Arial" panose="020B0604020202020204" pitchFamily="34" charset="0"/>
              <a:buChar char="•"/>
            </a:pPr>
            <a:r>
              <a:rPr lang="en-GB" sz="2000" dirty="0"/>
              <a:t>Determining the best input data</a:t>
            </a:r>
          </a:p>
          <a:p>
            <a:pPr marL="742950" lvl="1" indent="-285750">
              <a:buFont typeface="Arial" panose="020B0604020202020204" pitchFamily="34" charset="0"/>
              <a:buChar char="•"/>
            </a:pPr>
            <a:r>
              <a:rPr lang="en-GB" sz="2000" dirty="0"/>
              <a:t>Recent vs. granular (e.g. vehicle registration data)</a:t>
            </a:r>
          </a:p>
          <a:p>
            <a:pPr marL="285750" indent="-285750">
              <a:buFont typeface="Arial" panose="020B0604020202020204" pitchFamily="34" charset="0"/>
              <a:buChar char="•"/>
            </a:pPr>
            <a:endParaRPr lang="en-GB" sz="1000" dirty="0"/>
          </a:p>
          <a:p>
            <a:pPr marL="285750" indent="-285750">
              <a:buFont typeface="Arial" panose="020B0604020202020204" pitchFamily="34" charset="0"/>
              <a:buChar char="•"/>
            </a:pPr>
            <a:r>
              <a:rPr lang="en-GB" sz="2000" dirty="0"/>
              <a:t>Updating/changing data inputs</a:t>
            </a:r>
          </a:p>
          <a:p>
            <a:pPr marL="742950" lvl="1" indent="-285750">
              <a:buFont typeface="Arial" panose="020B0604020202020204" pitchFamily="34" charset="0"/>
              <a:buChar char="•"/>
            </a:pPr>
            <a:r>
              <a:rPr lang="en-GB" sz="2000" dirty="0"/>
              <a:t>New data formats/reporting standards (e.g. CO</a:t>
            </a:r>
            <a:r>
              <a:rPr lang="en-GB" sz="2000" baseline="-25000" dirty="0"/>
              <a:t>2</a:t>
            </a:r>
            <a:r>
              <a:rPr lang="en-GB" sz="2000" dirty="0"/>
              <a:t> to CO</a:t>
            </a:r>
            <a:r>
              <a:rPr lang="en-GB" sz="2000" baseline="-25000" dirty="0"/>
              <a:t>2</a:t>
            </a:r>
            <a:r>
              <a:rPr lang="en-GB" sz="2000" dirty="0"/>
              <a:t>e)</a:t>
            </a:r>
          </a:p>
          <a:p>
            <a:pPr marL="742950" lvl="1" indent="-285750">
              <a:buFont typeface="Arial" panose="020B0604020202020204" pitchFamily="34" charset="0"/>
              <a:buChar char="•"/>
            </a:pPr>
            <a:r>
              <a:rPr lang="en-GB" sz="2000" dirty="0"/>
              <a:t>Different geospatial references (e.g. postcode vs. LSOA)</a:t>
            </a:r>
          </a:p>
          <a:p>
            <a:pPr marL="285750" indent="-285750">
              <a:buFont typeface="Arial" panose="020B0604020202020204" pitchFamily="34" charset="0"/>
              <a:buChar char="•"/>
            </a:pPr>
            <a:endParaRPr lang="en-GB" sz="1000" dirty="0"/>
          </a:p>
          <a:p>
            <a:pPr marL="285750" indent="-285750">
              <a:buFont typeface="Arial" panose="020B0604020202020204" pitchFamily="34" charset="0"/>
              <a:buChar char="•"/>
            </a:pPr>
            <a:r>
              <a:rPr lang="en-GB" sz="2000" dirty="0"/>
              <a:t>Defining the most important questions to ask of the digital twin</a:t>
            </a:r>
          </a:p>
          <a:p>
            <a:pPr marL="742950" lvl="1" indent="-285750">
              <a:buFont typeface="Arial" panose="020B0604020202020204" pitchFamily="34" charset="0"/>
              <a:buChar char="•"/>
            </a:pPr>
            <a:r>
              <a:rPr lang="en-GB" sz="2000" dirty="0"/>
              <a:t>Specific outputs/metrics required (CO</a:t>
            </a:r>
            <a:r>
              <a:rPr lang="en-GB" sz="2000" baseline="-25000" dirty="0"/>
              <a:t>2</a:t>
            </a:r>
            <a:r>
              <a:rPr lang="en-GB" sz="2000" dirty="0"/>
              <a:t>e/kWh/energy self sufficiency)</a:t>
            </a:r>
          </a:p>
          <a:p>
            <a:pPr marL="742950" lvl="1" indent="-285750">
              <a:buFont typeface="Arial" panose="020B0604020202020204" pitchFamily="34" charset="0"/>
              <a:buChar char="•"/>
            </a:pPr>
            <a:r>
              <a:rPr lang="en-GB" sz="2000" dirty="0"/>
              <a:t>Impacts on development time</a:t>
            </a:r>
          </a:p>
          <a:p>
            <a:pPr marL="742950" lvl="1" indent="-285750">
              <a:buFont typeface="Arial" panose="020B0604020202020204" pitchFamily="34" charset="0"/>
              <a:buChar char="•"/>
            </a:pPr>
            <a:endParaRPr lang="en-GB" sz="2000" dirty="0"/>
          </a:p>
        </p:txBody>
      </p:sp>
      <p:sp>
        <p:nvSpPr>
          <p:cNvPr id="10" name="TextBox 9">
            <a:extLst>
              <a:ext uri="{FF2B5EF4-FFF2-40B4-BE49-F238E27FC236}">
                <a16:creationId xmlns:a16="http://schemas.microsoft.com/office/drawing/2014/main" id="{4748A034-AA7B-24FE-5CCC-35F62A39C1CC}"/>
              </a:ext>
            </a:extLst>
          </p:cNvPr>
          <p:cNvSpPr txBox="1"/>
          <p:nvPr/>
        </p:nvSpPr>
        <p:spPr>
          <a:xfrm>
            <a:off x="8914399" y="1450912"/>
            <a:ext cx="1175771" cy="369332"/>
          </a:xfrm>
          <a:prstGeom prst="rect">
            <a:avLst/>
          </a:prstGeom>
          <a:solidFill>
            <a:schemeClr val="bg1"/>
          </a:solidFill>
        </p:spPr>
        <p:txBody>
          <a:bodyPr wrap="none" rtlCol="0">
            <a:spAutoFit/>
          </a:bodyPr>
          <a:lstStyle/>
          <a:p>
            <a:r>
              <a:rPr lang="en-GB" b="1" dirty="0"/>
              <a:t>Input data</a:t>
            </a:r>
          </a:p>
        </p:txBody>
      </p:sp>
      <p:sp>
        <p:nvSpPr>
          <p:cNvPr id="11" name="TextBox 10">
            <a:extLst>
              <a:ext uri="{FF2B5EF4-FFF2-40B4-BE49-F238E27FC236}">
                <a16:creationId xmlns:a16="http://schemas.microsoft.com/office/drawing/2014/main" id="{0E10E953-0ABC-131A-9973-7A144FDDD945}"/>
              </a:ext>
            </a:extLst>
          </p:cNvPr>
          <p:cNvSpPr txBox="1"/>
          <p:nvPr/>
        </p:nvSpPr>
        <p:spPr>
          <a:xfrm>
            <a:off x="10617103" y="2916114"/>
            <a:ext cx="1404371" cy="923330"/>
          </a:xfrm>
          <a:prstGeom prst="rect">
            <a:avLst/>
          </a:prstGeom>
          <a:solidFill>
            <a:schemeClr val="bg1">
              <a:alpha val="75000"/>
            </a:schemeClr>
          </a:solidFill>
        </p:spPr>
        <p:txBody>
          <a:bodyPr wrap="square" rtlCol="0">
            <a:spAutoFit/>
          </a:bodyPr>
          <a:lstStyle/>
          <a:p>
            <a:pPr algn="ctr"/>
            <a:r>
              <a:rPr lang="en-GB" b="1" dirty="0"/>
              <a:t>Digital tools &amp; Workflows</a:t>
            </a:r>
          </a:p>
        </p:txBody>
      </p:sp>
      <p:sp>
        <p:nvSpPr>
          <p:cNvPr id="12" name="TextBox 11">
            <a:extLst>
              <a:ext uri="{FF2B5EF4-FFF2-40B4-BE49-F238E27FC236}">
                <a16:creationId xmlns:a16="http://schemas.microsoft.com/office/drawing/2014/main" id="{B9F01CD6-C186-78EC-FE6D-75F91C8EE8F8}"/>
              </a:ext>
            </a:extLst>
          </p:cNvPr>
          <p:cNvSpPr txBox="1"/>
          <p:nvPr/>
        </p:nvSpPr>
        <p:spPr>
          <a:xfrm>
            <a:off x="8970131" y="5103631"/>
            <a:ext cx="1404371" cy="369332"/>
          </a:xfrm>
          <a:prstGeom prst="rect">
            <a:avLst/>
          </a:prstGeom>
          <a:solidFill>
            <a:schemeClr val="bg1">
              <a:alpha val="75000"/>
            </a:schemeClr>
          </a:solidFill>
        </p:spPr>
        <p:txBody>
          <a:bodyPr wrap="square" rtlCol="0">
            <a:spAutoFit/>
          </a:bodyPr>
          <a:lstStyle/>
          <a:p>
            <a:pPr algn="ctr"/>
            <a:r>
              <a:rPr lang="en-GB" b="1" dirty="0"/>
              <a:t>Simulations</a:t>
            </a:r>
          </a:p>
        </p:txBody>
      </p:sp>
      <p:sp>
        <p:nvSpPr>
          <p:cNvPr id="13" name="TextBox 12">
            <a:extLst>
              <a:ext uri="{FF2B5EF4-FFF2-40B4-BE49-F238E27FC236}">
                <a16:creationId xmlns:a16="http://schemas.microsoft.com/office/drawing/2014/main" id="{1354FA5D-D350-76C5-56DE-4C1AAC7C4D2D}"/>
              </a:ext>
            </a:extLst>
          </p:cNvPr>
          <p:cNvSpPr txBox="1"/>
          <p:nvPr/>
        </p:nvSpPr>
        <p:spPr>
          <a:xfrm>
            <a:off x="7104953" y="3269967"/>
            <a:ext cx="1404371" cy="369332"/>
          </a:xfrm>
          <a:prstGeom prst="rect">
            <a:avLst/>
          </a:prstGeom>
          <a:solidFill>
            <a:schemeClr val="bg1">
              <a:alpha val="75000"/>
            </a:schemeClr>
          </a:solidFill>
        </p:spPr>
        <p:txBody>
          <a:bodyPr wrap="square" rtlCol="0">
            <a:spAutoFit/>
          </a:bodyPr>
          <a:lstStyle/>
          <a:p>
            <a:pPr algn="ctr"/>
            <a:r>
              <a:rPr lang="en-GB" b="1" dirty="0"/>
              <a:t>Outputs</a:t>
            </a:r>
          </a:p>
        </p:txBody>
      </p:sp>
      <p:sp>
        <p:nvSpPr>
          <p:cNvPr id="14" name="TextBox 13">
            <a:extLst>
              <a:ext uri="{FF2B5EF4-FFF2-40B4-BE49-F238E27FC236}">
                <a16:creationId xmlns:a16="http://schemas.microsoft.com/office/drawing/2014/main" id="{257118A1-7276-3454-673D-7D1C24AD6108}"/>
              </a:ext>
            </a:extLst>
          </p:cNvPr>
          <p:cNvSpPr txBox="1"/>
          <p:nvPr/>
        </p:nvSpPr>
        <p:spPr>
          <a:xfrm>
            <a:off x="8815005" y="3193113"/>
            <a:ext cx="1404371" cy="646331"/>
          </a:xfrm>
          <a:prstGeom prst="rect">
            <a:avLst/>
          </a:prstGeom>
          <a:solidFill>
            <a:schemeClr val="bg1">
              <a:alpha val="75000"/>
            </a:schemeClr>
          </a:solidFill>
        </p:spPr>
        <p:txBody>
          <a:bodyPr wrap="square" rtlCol="0">
            <a:spAutoFit/>
          </a:bodyPr>
          <a:lstStyle/>
          <a:p>
            <a:pPr algn="ctr"/>
            <a:r>
              <a:rPr lang="en-GB" dirty="0">
                <a:solidFill>
                  <a:schemeClr val="bg1">
                    <a:lumMod val="50000"/>
                  </a:schemeClr>
                </a:solidFill>
              </a:rPr>
              <a:t>Compass Engine</a:t>
            </a:r>
          </a:p>
        </p:txBody>
      </p:sp>
      <p:pic>
        <p:nvPicPr>
          <p:cNvPr id="7" name="Picture 2" descr="Decision Intelligence - Data Intelligence Platform | Slingshot Simulations">
            <a:extLst>
              <a:ext uri="{FF2B5EF4-FFF2-40B4-BE49-F238E27FC236}">
                <a16:creationId xmlns:a16="http://schemas.microsoft.com/office/drawing/2014/main" id="{9844C3DC-8011-3050-80D3-755BBCB4BBB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800" y="5995988"/>
            <a:ext cx="1368000" cy="46548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714DB7A4-0C35-C22A-B4C8-0F427B94E8FC}"/>
              </a:ext>
            </a:extLst>
          </p:cNvPr>
          <p:cNvSpPr txBox="1"/>
          <p:nvPr/>
        </p:nvSpPr>
        <p:spPr>
          <a:xfrm>
            <a:off x="4986409" y="6475468"/>
            <a:ext cx="2438400" cy="369332"/>
          </a:xfrm>
          <a:prstGeom prst="rect">
            <a:avLst/>
          </a:prstGeom>
          <a:noFill/>
        </p:spPr>
        <p:txBody>
          <a:bodyPr wrap="square">
            <a:spAutoFit/>
          </a:bodyPr>
          <a:lstStyle/>
          <a:p>
            <a:pPr algn="ctr"/>
            <a:r>
              <a:rPr lang="en-GB" sz="1800" u="sng" dirty="0">
                <a:solidFill>
                  <a:srgbClr val="2D3548"/>
                </a:solidFill>
                <a:effectLst/>
                <a:latin typeface="Calibri" panose="020F0502020204030204" pitchFamily="34" charset="0"/>
                <a:ea typeface="Calibri" panose="020F0502020204030204" pitchFamily="34" charset="0"/>
              </a:rPr>
              <a:t>www.nn2nz.co.uk</a:t>
            </a:r>
            <a:r>
              <a:rPr lang="en-GB" sz="1800" dirty="0">
                <a:solidFill>
                  <a:srgbClr val="2D3548"/>
                </a:solidFill>
                <a:effectLst/>
                <a:latin typeface="Calibri" panose="020F0502020204030204" pitchFamily="34" charset="0"/>
                <a:ea typeface="Calibri" panose="020F0502020204030204" pitchFamily="34" charset="0"/>
              </a:rPr>
              <a:t> </a:t>
            </a:r>
            <a:endParaRPr lang="en-GB" dirty="0">
              <a:solidFill>
                <a:srgbClr val="2D3548"/>
              </a:solidFill>
            </a:endParaRPr>
          </a:p>
        </p:txBody>
      </p:sp>
    </p:spTree>
    <p:extLst>
      <p:ext uri="{BB962C8B-B14F-4D97-AF65-F5344CB8AC3E}">
        <p14:creationId xmlns:p14="http://schemas.microsoft.com/office/powerpoint/2010/main" val="2856832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3">
            <a:extLst>
              <a:ext uri="{FF2B5EF4-FFF2-40B4-BE49-F238E27FC236}">
                <a16:creationId xmlns:a16="http://schemas.microsoft.com/office/drawing/2014/main" id="{98333858-EFA5-5117-5E4D-0CD0B86101AA}"/>
              </a:ext>
            </a:extLst>
          </p:cNvPr>
          <p:cNvSpPr txBox="1"/>
          <p:nvPr/>
        </p:nvSpPr>
        <p:spPr>
          <a:xfrm>
            <a:off x="504825" y="323927"/>
            <a:ext cx="10176111" cy="750975"/>
          </a:xfrm>
          <a:prstGeom prst="rect">
            <a:avLst/>
          </a:prstGeom>
        </p:spPr>
        <p:txBody>
          <a:bodyPr wrap="square" lIns="0" tIns="0" rIns="0" bIns="0" rtlCol="0" anchor="t">
            <a:spAutoFit/>
          </a:bodyPr>
          <a:lstStyle/>
          <a:p>
            <a:pPr>
              <a:lnSpc>
                <a:spcPts val="6400"/>
              </a:lnSpc>
              <a:spcBef>
                <a:spcPct val="0"/>
              </a:spcBef>
            </a:pPr>
            <a:r>
              <a:rPr lang="en-US" sz="4000" dirty="0">
                <a:solidFill>
                  <a:srgbClr val="2C3548"/>
                </a:solidFill>
                <a:latin typeface="Muli Bold"/>
              </a:rPr>
              <a:t>Summary</a:t>
            </a:r>
          </a:p>
        </p:txBody>
      </p:sp>
      <p:pic>
        <p:nvPicPr>
          <p:cNvPr id="3" name="Picture 2">
            <a:extLst>
              <a:ext uri="{FF2B5EF4-FFF2-40B4-BE49-F238E27FC236}">
                <a16:creationId xmlns:a16="http://schemas.microsoft.com/office/drawing/2014/main" id="{BCA555D7-17B0-5918-1963-526871CFC5EA}"/>
              </a:ext>
            </a:extLst>
          </p:cNvPr>
          <p:cNvPicPr>
            <a:picLocks noChangeAspect="1"/>
          </p:cNvPicPr>
          <p:nvPr/>
        </p:nvPicPr>
        <p:blipFill>
          <a:blip r:embed="rId2"/>
          <a:stretch>
            <a:fillRect/>
          </a:stretch>
        </p:blipFill>
        <p:spPr>
          <a:xfrm>
            <a:off x="9786283" y="5995988"/>
            <a:ext cx="2133600" cy="679196"/>
          </a:xfrm>
          <a:prstGeom prst="rect">
            <a:avLst/>
          </a:prstGeom>
        </p:spPr>
      </p:pic>
      <p:pic>
        <p:nvPicPr>
          <p:cNvPr id="4" name="Picture 2">
            <a:extLst>
              <a:ext uri="{FF2B5EF4-FFF2-40B4-BE49-F238E27FC236}">
                <a16:creationId xmlns:a16="http://schemas.microsoft.com/office/drawing/2014/main" id="{ED444452-5FC3-48E9-D975-A1EEACFAB625}"/>
              </a:ext>
            </a:extLst>
          </p:cNvPr>
          <p:cNvPicPr>
            <a:picLocks noChangeAspect="1"/>
          </p:cNvPicPr>
          <p:nvPr/>
        </p:nvPicPr>
        <p:blipFill>
          <a:blip r:embed="rId3"/>
          <a:srcRect/>
          <a:stretch>
            <a:fillRect/>
          </a:stretch>
        </p:blipFill>
        <p:spPr>
          <a:xfrm>
            <a:off x="10181965" y="82333"/>
            <a:ext cx="1505210" cy="1174967"/>
          </a:xfrm>
          <a:prstGeom prst="rect">
            <a:avLst/>
          </a:prstGeom>
        </p:spPr>
      </p:pic>
      <p:sp>
        <p:nvSpPr>
          <p:cNvPr id="5" name="TextBox 4">
            <a:extLst>
              <a:ext uri="{FF2B5EF4-FFF2-40B4-BE49-F238E27FC236}">
                <a16:creationId xmlns:a16="http://schemas.microsoft.com/office/drawing/2014/main" id="{5FF165A6-DD9E-2F0F-C580-D52AA286CE3F}"/>
              </a:ext>
            </a:extLst>
          </p:cNvPr>
          <p:cNvSpPr txBox="1"/>
          <p:nvPr/>
        </p:nvSpPr>
        <p:spPr>
          <a:xfrm>
            <a:off x="419099" y="1180954"/>
            <a:ext cx="10465211" cy="5355312"/>
          </a:xfrm>
          <a:prstGeom prst="rect">
            <a:avLst/>
          </a:prstGeom>
          <a:noFill/>
        </p:spPr>
        <p:txBody>
          <a:bodyPr wrap="square">
            <a:spAutoFit/>
          </a:bodyPr>
          <a:lstStyle/>
          <a:p>
            <a:pPr marL="285750" indent="-285750">
              <a:buFont typeface="Arial" panose="020B0604020202020204" pitchFamily="34" charset="0"/>
              <a:buChar char="•"/>
            </a:pPr>
            <a:r>
              <a:rPr lang="en-GB" dirty="0"/>
              <a:t>Digital twin will enable the feasibility of promising CO</a:t>
            </a:r>
            <a:r>
              <a:rPr lang="en-GB" baseline="-25000" dirty="0"/>
              <a:t>2</a:t>
            </a:r>
            <a:r>
              <a:rPr lang="en-GB" dirty="0"/>
              <a:t> saving interventions to be determined for NN </a:t>
            </a:r>
          </a:p>
          <a:p>
            <a:pPr marL="742950" lvl="1" indent="-285750">
              <a:buFont typeface="Arial" panose="020B0604020202020204" pitchFamily="34" charset="0"/>
              <a:buChar char="•"/>
            </a:pPr>
            <a:r>
              <a:rPr lang="en-GB" dirty="0"/>
              <a:t>Model and map their impacts on existing infrastructure</a:t>
            </a:r>
          </a:p>
          <a:p>
            <a:pPr marL="742950" lvl="1" indent="-285750">
              <a:buFont typeface="Arial" panose="020B0604020202020204" pitchFamily="34" charset="0"/>
              <a:buChar char="•"/>
            </a:pPr>
            <a:r>
              <a:rPr lang="en-GB" dirty="0"/>
              <a:t>Understand impact on populations and geographies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Enable the </a:t>
            </a:r>
            <a:r>
              <a:rPr lang="en-GB" b="1" dirty="0"/>
              <a:t>aggregation</a:t>
            </a:r>
            <a:r>
              <a:rPr lang="en-GB" dirty="0"/>
              <a:t>, </a:t>
            </a:r>
            <a:r>
              <a:rPr lang="en-GB" b="1" dirty="0"/>
              <a:t>analysis</a:t>
            </a:r>
            <a:r>
              <a:rPr lang="en-GB" dirty="0"/>
              <a:t> and </a:t>
            </a:r>
            <a:r>
              <a:rPr lang="en-GB" b="1" dirty="0"/>
              <a:t>interpretation</a:t>
            </a:r>
            <a:r>
              <a:rPr lang="en-GB" dirty="0"/>
              <a:t> of data and </a:t>
            </a:r>
            <a:r>
              <a:rPr lang="en-GB" b="1" dirty="0"/>
              <a:t>communication</a:t>
            </a:r>
            <a:r>
              <a:rPr lang="en-GB" dirty="0"/>
              <a:t> of outcomes </a:t>
            </a:r>
          </a:p>
          <a:p>
            <a:endParaRPr lang="en-GB" dirty="0"/>
          </a:p>
          <a:p>
            <a:pPr marL="285750" indent="-285750">
              <a:buFont typeface="Arial" panose="020B0604020202020204" pitchFamily="34" charset="0"/>
              <a:buChar char="•"/>
            </a:pPr>
            <a:r>
              <a:rPr lang="en-GB" dirty="0"/>
              <a:t>Coherent, robust evidence base to justify interventions and future funding for projects to reach net zero</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Potential to evolve the Digital Twin to support Spatial Strategies, Local Planning, environmental impacts</a:t>
            </a:r>
          </a:p>
          <a:p>
            <a:pPr marL="742950" lvl="1" indent="-285750">
              <a:buFont typeface="Arial" panose="020B0604020202020204" pitchFamily="34" charset="0"/>
              <a:buChar char="•"/>
            </a:pPr>
            <a:r>
              <a:rPr lang="en-GB" dirty="0"/>
              <a:t>Guide development policy – meet both growth and NZ targets</a:t>
            </a:r>
          </a:p>
          <a:p>
            <a:pPr marL="742950" lvl="1" indent="-285750">
              <a:buFont typeface="Arial" panose="020B0604020202020204" pitchFamily="34" charset="0"/>
              <a:buChar char="•"/>
            </a:pPr>
            <a:r>
              <a:rPr lang="en-GB" dirty="0"/>
              <a:t>Test CO</a:t>
            </a:r>
            <a:r>
              <a:rPr lang="en-GB" baseline="-25000" dirty="0"/>
              <a:t>2</a:t>
            </a:r>
            <a:r>
              <a:rPr lang="en-GB" dirty="0"/>
              <a:t> impacts of different ‘built environment’ strategies (urban extensions vs. dispersed development)</a:t>
            </a:r>
          </a:p>
          <a:p>
            <a:pPr marL="742950" lvl="1" indent="-285750">
              <a:buFont typeface="Arial" panose="020B0604020202020204" pitchFamily="34" charset="0"/>
              <a:buChar char="•"/>
            </a:pPr>
            <a:r>
              <a:rPr lang="en-GB" dirty="0"/>
              <a:t>Visualise regional impacts of climate change and assess mitigation factors</a:t>
            </a:r>
          </a:p>
          <a:p>
            <a:pPr marL="742950" lvl="1" indent="-285750">
              <a:buFont typeface="Arial" panose="020B0604020202020204" pitchFamily="34" charset="0"/>
              <a:buChar char="•"/>
            </a:pPr>
            <a:r>
              <a:rPr lang="en-GB" dirty="0"/>
              <a:t>Determine GHG/climate impact evaluation and monitoring criteria for new sites brought forward for development. </a:t>
            </a:r>
          </a:p>
          <a:p>
            <a:pPr marL="742950" lvl="1" indent="-285750">
              <a:buFont typeface="Arial" panose="020B0604020202020204" pitchFamily="34" charset="0"/>
              <a:buChar char="•"/>
            </a:pPr>
            <a:r>
              <a:rPr lang="en-GB" dirty="0"/>
              <a:t>Help determine costs of CO</a:t>
            </a:r>
            <a:r>
              <a:rPr lang="en-GB" baseline="-25000" dirty="0"/>
              <a:t>2</a:t>
            </a:r>
            <a:r>
              <a:rPr lang="en-GB" dirty="0"/>
              <a:t> saving interventions and where the public sector can intervene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Developing a versatile Digital Twin tool with embedded UK LA data and carbon impact factors </a:t>
            </a:r>
          </a:p>
          <a:p>
            <a:pPr marL="742950" lvl="1" indent="-285750">
              <a:buFont typeface="Arial" panose="020B0604020202020204" pitchFamily="34" charset="0"/>
              <a:buChar char="•"/>
            </a:pPr>
            <a:r>
              <a:rPr lang="en-GB" dirty="0"/>
              <a:t>Could potentially be leveraged by other local authorities </a:t>
            </a:r>
          </a:p>
        </p:txBody>
      </p:sp>
      <p:sp>
        <p:nvSpPr>
          <p:cNvPr id="6" name="TextBox 5">
            <a:extLst>
              <a:ext uri="{FF2B5EF4-FFF2-40B4-BE49-F238E27FC236}">
                <a16:creationId xmlns:a16="http://schemas.microsoft.com/office/drawing/2014/main" id="{0CC86662-2B4C-1BD3-0421-B2879120A76A}"/>
              </a:ext>
            </a:extLst>
          </p:cNvPr>
          <p:cNvSpPr txBox="1"/>
          <p:nvPr/>
        </p:nvSpPr>
        <p:spPr>
          <a:xfrm>
            <a:off x="4986409" y="6475468"/>
            <a:ext cx="2438400" cy="369332"/>
          </a:xfrm>
          <a:prstGeom prst="rect">
            <a:avLst/>
          </a:prstGeom>
          <a:noFill/>
        </p:spPr>
        <p:txBody>
          <a:bodyPr wrap="square">
            <a:spAutoFit/>
          </a:bodyPr>
          <a:lstStyle/>
          <a:p>
            <a:pPr algn="ctr"/>
            <a:r>
              <a:rPr lang="en-GB" sz="1800" u="sng" dirty="0">
                <a:solidFill>
                  <a:srgbClr val="2D3548"/>
                </a:solidFill>
                <a:effectLst/>
                <a:latin typeface="Calibri" panose="020F0502020204030204" pitchFamily="34" charset="0"/>
                <a:ea typeface="Calibri" panose="020F0502020204030204" pitchFamily="34" charset="0"/>
              </a:rPr>
              <a:t>www.nn2nz.co.uk</a:t>
            </a:r>
            <a:r>
              <a:rPr lang="en-GB" sz="1800" dirty="0">
                <a:solidFill>
                  <a:srgbClr val="2D3548"/>
                </a:solidFill>
                <a:effectLst/>
                <a:latin typeface="Calibri" panose="020F0502020204030204" pitchFamily="34" charset="0"/>
                <a:ea typeface="Calibri" panose="020F0502020204030204" pitchFamily="34" charset="0"/>
              </a:rPr>
              <a:t> </a:t>
            </a:r>
            <a:endParaRPr lang="en-GB" dirty="0">
              <a:solidFill>
                <a:srgbClr val="2D3548"/>
              </a:solidFill>
            </a:endParaRPr>
          </a:p>
        </p:txBody>
      </p:sp>
    </p:spTree>
    <p:extLst>
      <p:ext uri="{BB962C8B-B14F-4D97-AF65-F5344CB8AC3E}">
        <p14:creationId xmlns:p14="http://schemas.microsoft.com/office/powerpoint/2010/main" val="11005831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3">
            <a:extLst>
              <a:ext uri="{FF2B5EF4-FFF2-40B4-BE49-F238E27FC236}">
                <a16:creationId xmlns:a16="http://schemas.microsoft.com/office/drawing/2014/main" id="{98333858-EFA5-5117-5E4D-0CD0B86101AA}"/>
              </a:ext>
            </a:extLst>
          </p:cNvPr>
          <p:cNvSpPr txBox="1"/>
          <p:nvPr/>
        </p:nvSpPr>
        <p:spPr>
          <a:xfrm>
            <a:off x="504825" y="323927"/>
            <a:ext cx="10176111" cy="750975"/>
          </a:xfrm>
          <a:prstGeom prst="rect">
            <a:avLst/>
          </a:prstGeom>
        </p:spPr>
        <p:txBody>
          <a:bodyPr wrap="square" lIns="0" tIns="0" rIns="0" bIns="0" rtlCol="0" anchor="t">
            <a:spAutoFit/>
          </a:bodyPr>
          <a:lstStyle/>
          <a:p>
            <a:pPr>
              <a:lnSpc>
                <a:spcPts val="6400"/>
              </a:lnSpc>
              <a:spcBef>
                <a:spcPct val="0"/>
              </a:spcBef>
            </a:pPr>
            <a:r>
              <a:rPr lang="en-US" sz="4000" dirty="0">
                <a:solidFill>
                  <a:srgbClr val="2C3548"/>
                </a:solidFill>
                <a:latin typeface="Muli Bold"/>
              </a:rPr>
              <a:t>Thank you</a:t>
            </a:r>
          </a:p>
        </p:txBody>
      </p:sp>
      <p:pic>
        <p:nvPicPr>
          <p:cNvPr id="3" name="Picture 2">
            <a:extLst>
              <a:ext uri="{FF2B5EF4-FFF2-40B4-BE49-F238E27FC236}">
                <a16:creationId xmlns:a16="http://schemas.microsoft.com/office/drawing/2014/main" id="{BCA555D7-17B0-5918-1963-526871CFC5EA}"/>
              </a:ext>
            </a:extLst>
          </p:cNvPr>
          <p:cNvPicPr>
            <a:picLocks noChangeAspect="1"/>
          </p:cNvPicPr>
          <p:nvPr/>
        </p:nvPicPr>
        <p:blipFill>
          <a:blip r:embed="rId2"/>
          <a:stretch>
            <a:fillRect/>
          </a:stretch>
        </p:blipFill>
        <p:spPr>
          <a:xfrm>
            <a:off x="9786283" y="5995988"/>
            <a:ext cx="2133600" cy="679196"/>
          </a:xfrm>
          <a:prstGeom prst="rect">
            <a:avLst/>
          </a:prstGeom>
        </p:spPr>
      </p:pic>
      <p:pic>
        <p:nvPicPr>
          <p:cNvPr id="4" name="Picture 2">
            <a:extLst>
              <a:ext uri="{FF2B5EF4-FFF2-40B4-BE49-F238E27FC236}">
                <a16:creationId xmlns:a16="http://schemas.microsoft.com/office/drawing/2014/main" id="{ED444452-5FC3-48E9-D975-A1EEACFAB625}"/>
              </a:ext>
            </a:extLst>
          </p:cNvPr>
          <p:cNvPicPr>
            <a:picLocks noChangeAspect="1"/>
          </p:cNvPicPr>
          <p:nvPr/>
        </p:nvPicPr>
        <p:blipFill>
          <a:blip r:embed="rId3"/>
          <a:srcRect/>
          <a:stretch>
            <a:fillRect/>
          </a:stretch>
        </p:blipFill>
        <p:spPr>
          <a:xfrm>
            <a:off x="10181965" y="82333"/>
            <a:ext cx="1505210" cy="1174967"/>
          </a:xfrm>
          <a:prstGeom prst="rect">
            <a:avLst/>
          </a:prstGeom>
        </p:spPr>
      </p:pic>
      <p:sp>
        <p:nvSpPr>
          <p:cNvPr id="5" name="TextBox 4">
            <a:extLst>
              <a:ext uri="{FF2B5EF4-FFF2-40B4-BE49-F238E27FC236}">
                <a16:creationId xmlns:a16="http://schemas.microsoft.com/office/drawing/2014/main" id="{5FF165A6-DD9E-2F0F-C580-D52AA286CE3F}"/>
              </a:ext>
            </a:extLst>
          </p:cNvPr>
          <p:cNvSpPr txBox="1"/>
          <p:nvPr/>
        </p:nvSpPr>
        <p:spPr>
          <a:xfrm>
            <a:off x="469359" y="1998221"/>
            <a:ext cx="10465211" cy="4647426"/>
          </a:xfrm>
          <a:prstGeom prst="rect">
            <a:avLst/>
          </a:prstGeom>
          <a:noFill/>
        </p:spPr>
        <p:txBody>
          <a:bodyPr wrap="square">
            <a:spAutoFit/>
          </a:bodyPr>
          <a:lstStyle/>
          <a:p>
            <a:pPr algn="ctr"/>
            <a:endParaRPr lang="en-GB" sz="3200" b="1" dirty="0"/>
          </a:p>
          <a:p>
            <a:pPr algn="ctr"/>
            <a:r>
              <a:rPr lang="en-GB" sz="3200" b="1" dirty="0"/>
              <a:t>Questions?</a:t>
            </a:r>
            <a:endParaRPr lang="en-GB" sz="3200" dirty="0"/>
          </a:p>
          <a:p>
            <a:pPr marL="0" indent="0">
              <a:buFont typeface="Arial" panose="020B0604020202020204" pitchFamily="34" charset="0"/>
              <a:buNone/>
            </a:pPr>
            <a:endParaRPr lang="en-GB" sz="3200" b="1" dirty="0"/>
          </a:p>
          <a:p>
            <a:pPr marL="0" indent="0">
              <a:buFont typeface="Arial" panose="020B0604020202020204" pitchFamily="34" charset="0"/>
              <a:buNone/>
            </a:pPr>
            <a:endParaRPr lang="en-GB" sz="3200" b="1" dirty="0"/>
          </a:p>
          <a:p>
            <a:pPr marL="0" indent="0">
              <a:buFont typeface="Arial" panose="020B0604020202020204" pitchFamily="34" charset="0"/>
              <a:buNone/>
            </a:pPr>
            <a:endParaRPr lang="en-GB" sz="3200" b="1" dirty="0"/>
          </a:p>
          <a:p>
            <a:pPr marL="0" indent="0">
              <a:buFont typeface="Arial" panose="020B0604020202020204" pitchFamily="34" charset="0"/>
              <a:buNone/>
            </a:pPr>
            <a:endParaRPr lang="en-GB" sz="3200" b="1" dirty="0"/>
          </a:p>
          <a:p>
            <a:pPr marL="0" indent="0">
              <a:buFont typeface="Arial" panose="020B0604020202020204" pitchFamily="34" charset="0"/>
              <a:buNone/>
            </a:pPr>
            <a:endParaRPr lang="en-GB" sz="3200" b="1" dirty="0"/>
          </a:p>
          <a:p>
            <a:pPr marL="0" indent="0">
              <a:buFont typeface="Arial" panose="020B0604020202020204" pitchFamily="34" charset="0"/>
              <a:buNone/>
            </a:pPr>
            <a:endParaRPr lang="en-GB" sz="3200" b="1" dirty="0"/>
          </a:p>
          <a:p>
            <a:pPr marL="0" indent="0">
              <a:buFont typeface="Arial" panose="020B0604020202020204" pitchFamily="34" charset="0"/>
              <a:buNone/>
            </a:pPr>
            <a:r>
              <a:rPr lang="en-GB" sz="2000" b="1" dirty="0"/>
              <a:t>Tim O’Callaghan</a:t>
            </a:r>
          </a:p>
          <a:p>
            <a:pPr marL="0" indent="0">
              <a:buFont typeface="Arial" panose="020B0604020202020204" pitchFamily="34" charset="0"/>
              <a:buNone/>
            </a:pPr>
            <a:r>
              <a:rPr lang="en-GB" sz="2000" dirty="0">
                <a:hlinkClick r:id="rId4"/>
              </a:rPr>
              <a:t>tim@electriccorby.co.uk</a:t>
            </a:r>
            <a:r>
              <a:rPr lang="en-GB" sz="2000" dirty="0"/>
              <a:t> </a:t>
            </a:r>
          </a:p>
        </p:txBody>
      </p:sp>
      <p:sp>
        <p:nvSpPr>
          <p:cNvPr id="6" name="TextBox 5">
            <a:extLst>
              <a:ext uri="{FF2B5EF4-FFF2-40B4-BE49-F238E27FC236}">
                <a16:creationId xmlns:a16="http://schemas.microsoft.com/office/drawing/2014/main" id="{39550397-2D66-676C-E773-4B13856C2848}"/>
              </a:ext>
            </a:extLst>
          </p:cNvPr>
          <p:cNvSpPr txBox="1"/>
          <p:nvPr/>
        </p:nvSpPr>
        <p:spPr>
          <a:xfrm>
            <a:off x="4986409" y="6475468"/>
            <a:ext cx="2438400" cy="369332"/>
          </a:xfrm>
          <a:prstGeom prst="rect">
            <a:avLst/>
          </a:prstGeom>
          <a:noFill/>
        </p:spPr>
        <p:txBody>
          <a:bodyPr wrap="square">
            <a:spAutoFit/>
          </a:bodyPr>
          <a:lstStyle/>
          <a:p>
            <a:pPr algn="ctr"/>
            <a:r>
              <a:rPr lang="en-GB" sz="1800" u="sng" dirty="0">
                <a:solidFill>
                  <a:srgbClr val="2D3548"/>
                </a:solidFill>
                <a:effectLst/>
                <a:latin typeface="Calibri" panose="020F0502020204030204" pitchFamily="34" charset="0"/>
                <a:ea typeface="Calibri" panose="020F0502020204030204" pitchFamily="34" charset="0"/>
              </a:rPr>
              <a:t>www.nn2nz.co.uk</a:t>
            </a:r>
            <a:r>
              <a:rPr lang="en-GB" sz="1800" dirty="0">
                <a:solidFill>
                  <a:srgbClr val="2D3548"/>
                </a:solidFill>
                <a:effectLst/>
                <a:latin typeface="Calibri" panose="020F0502020204030204" pitchFamily="34" charset="0"/>
                <a:ea typeface="Calibri" panose="020F0502020204030204" pitchFamily="34" charset="0"/>
              </a:rPr>
              <a:t> </a:t>
            </a:r>
            <a:endParaRPr lang="en-GB" dirty="0">
              <a:solidFill>
                <a:srgbClr val="2D3548"/>
              </a:solidFill>
            </a:endParaRPr>
          </a:p>
        </p:txBody>
      </p:sp>
    </p:spTree>
    <p:extLst>
      <p:ext uri="{BB962C8B-B14F-4D97-AF65-F5344CB8AC3E}">
        <p14:creationId xmlns:p14="http://schemas.microsoft.com/office/powerpoint/2010/main" val="26827262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415</TotalTime>
  <Words>1190</Words>
  <Application>Microsoft Office PowerPoint</Application>
  <PresentationFormat>Widescreen</PresentationFormat>
  <Paragraphs>173</Paragraphs>
  <Slides>14</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Muli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big picture</dc:title>
  <dc:creator>Tim O'Callaghan</dc:creator>
  <cp:lastModifiedBy>Tim O'Callaghan</cp:lastModifiedBy>
  <cp:revision>69</cp:revision>
  <cp:lastPrinted>2022-08-06T18:35:59Z</cp:lastPrinted>
  <dcterms:created xsi:type="dcterms:W3CDTF">2022-03-28T10:28:36Z</dcterms:created>
  <dcterms:modified xsi:type="dcterms:W3CDTF">2022-11-16T09:37:48Z</dcterms:modified>
</cp:coreProperties>
</file>